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37"/>
  </p:notesMasterIdLst>
  <p:sldIdLst>
    <p:sldId id="277" r:id="rId2"/>
    <p:sldId id="281" r:id="rId3"/>
    <p:sldId id="279" r:id="rId4"/>
    <p:sldId id="283" r:id="rId5"/>
    <p:sldId id="297" r:id="rId6"/>
    <p:sldId id="320" r:id="rId7"/>
    <p:sldId id="321" r:id="rId8"/>
    <p:sldId id="306" r:id="rId9"/>
    <p:sldId id="291" r:id="rId10"/>
    <p:sldId id="293" r:id="rId11"/>
    <p:sldId id="295" r:id="rId12"/>
    <p:sldId id="285" r:id="rId13"/>
    <p:sldId id="289" r:id="rId14"/>
    <p:sldId id="288" r:id="rId15"/>
    <p:sldId id="296" r:id="rId16"/>
    <p:sldId id="258" r:id="rId17"/>
    <p:sldId id="323" r:id="rId18"/>
    <p:sldId id="324" r:id="rId19"/>
    <p:sldId id="325" r:id="rId20"/>
    <p:sldId id="326" r:id="rId21"/>
    <p:sldId id="327" r:id="rId22"/>
    <p:sldId id="261" r:id="rId23"/>
    <p:sldId id="328" r:id="rId24"/>
    <p:sldId id="262" r:id="rId25"/>
    <p:sldId id="263" r:id="rId26"/>
    <p:sldId id="310" r:id="rId27"/>
    <p:sldId id="309" r:id="rId28"/>
    <p:sldId id="266" r:id="rId29"/>
    <p:sldId id="300" r:id="rId30"/>
    <p:sldId id="308" r:id="rId31"/>
    <p:sldId id="299" r:id="rId32"/>
    <p:sldId id="301" r:id="rId33"/>
    <p:sldId id="273" r:id="rId34"/>
    <p:sldId id="311" r:id="rId35"/>
    <p:sldId id="275" r:id="rId36"/>
  </p:sldIdLst>
  <p:sldSz cx="12192000" cy="6858000"/>
  <p:notesSz cx="6858000" cy="9144000"/>
  <p:embeddedFontLst>
    <p:embeddedFont>
      <p:font typeface="Patua One" panose="020B0604020202020204" charset="0"/>
      <p:regular r:id="rId38"/>
    </p:embeddedFont>
    <p:embeddedFont>
      <p:font typeface="Fira Sans"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Fira Sans Medium" panose="020B0604020202020204" charset="0"/>
      <p:regular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C24FCC-30FC-4277-BABA-9472E4C09D93}">
  <a:tblStyle styleId="{A8C24FCC-30FC-4277-BABA-9472E4C09D9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3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3076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Introduction </a:t>
            </a:r>
            <a:endParaRPr sz="1200" b="0" i="0" u="none" strike="noStrike" cap="none">
              <a:solidFill>
                <a:schemeClr val="dk1"/>
              </a:solidFill>
              <a:latin typeface="Calibri"/>
              <a:ea typeface="Calibri"/>
              <a:cs typeface="Calibri"/>
              <a:sym typeface="Calibri"/>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798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1" i="1" u="none" strike="noStrike" cap="none">
                <a:solidFill>
                  <a:schemeClr val="dk1"/>
                </a:solidFill>
                <a:latin typeface="Calibri"/>
                <a:ea typeface="Calibri"/>
                <a:cs typeface="Calibri"/>
                <a:sym typeface="Calibri"/>
              </a:rPr>
              <a:t>Photo on report: Swift Foxes– info on swift foxes included in the report </a:t>
            </a:r>
            <a:endParaRPr sz="1100" b="1" i="1" u="none" strike="noStrike" cap="none">
              <a:solidFill>
                <a:schemeClr val="dk1"/>
              </a:solidFill>
              <a:latin typeface="Calibri"/>
              <a:ea typeface="Calibri"/>
              <a:cs typeface="Calibri"/>
              <a:sym typeface="Calibri"/>
            </a:endParaRPr>
          </a:p>
        </p:txBody>
      </p:sp>
      <p:sp>
        <p:nvSpPr>
          <p:cNvPr id="129" name="Google Shape;1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91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D84184-A547-D34A-A0A7-D7A0EB4055C1}" type="slidenum">
              <a:rPr lang="en-US" smtClean="0"/>
              <a:t>13</a:t>
            </a:fld>
            <a:endParaRPr lang="en-US"/>
          </a:p>
        </p:txBody>
      </p:sp>
    </p:spTree>
    <p:extLst>
      <p:ext uri="{BB962C8B-B14F-4D97-AF65-F5344CB8AC3E}">
        <p14:creationId xmlns:p14="http://schemas.microsoft.com/office/powerpoint/2010/main" val="3622179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76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Affiliates really engaged: AK, AR, AZ, CA, CO, DE, FL, GA, IA, ID, IL, OK, MT, NC, NH, NJ, NM, OR, SD, TN, TX, WA, WY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5431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765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9141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1697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3700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7509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1" u="none" strike="noStrike" cap="none">
                <a:solidFill>
                  <a:schemeClr val="dk1"/>
                </a:solidFill>
                <a:latin typeface="Calibri"/>
                <a:ea typeface="Calibri"/>
                <a:cs typeface="Calibri"/>
                <a:sym typeface="Calibri"/>
              </a:rPr>
              <a:t>Photo: Gopher Tortoise </a:t>
            </a:r>
            <a:endParaRPr sz="1200" b="1" i="1" u="none" strike="noStrike" cap="none">
              <a:solidFill>
                <a:schemeClr val="dk1"/>
              </a:solidFill>
              <a:latin typeface="Calibri"/>
              <a:ea typeface="Calibri"/>
              <a:cs typeface="Calibri"/>
              <a:sym typeface="Calibri"/>
            </a:endParaRPr>
          </a:p>
        </p:txBody>
      </p:sp>
      <p:sp>
        <p:nvSpPr>
          <p:cNvPr id="138" name="Google Shape;13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307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8120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Introduction </a:t>
            </a:r>
            <a:endParaRPr sz="1200" b="0" i="0" u="none" strike="noStrike" cap="none">
              <a:solidFill>
                <a:schemeClr val="dk1"/>
              </a:solidFill>
              <a:latin typeface="Calibri"/>
              <a:ea typeface="Calibri"/>
              <a:cs typeface="Calibri"/>
              <a:sym typeface="Calibri"/>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317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1" u="none" strike="noStrike" cap="none">
                <a:solidFill>
                  <a:schemeClr val="dk1"/>
                </a:solidFill>
                <a:latin typeface="Calibri"/>
                <a:ea typeface="Calibri"/>
                <a:cs typeface="Calibri"/>
                <a:sym typeface="Calibri"/>
              </a:rPr>
              <a:t>Photo: Golden Winged Warbler</a:t>
            </a:r>
            <a:endParaRPr sz="1200" b="1" i="1" u="none" strike="noStrike" cap="none">
              <a:solidFill>
                <a:schemeClr val="dk1"/>
              </a:solidFill>
              <a:latin typeface="Calibri"/>
              <a:ea typeface="Calibri"/>
              <a:cs typeface="Calibri"/>
              <a:sym typeface="Calibri"/>
            </a:endParaRPr>
          </a:p>
        </p:txBody>
      </p:sp>
      <p:sp>
        <p:nvSpPr>
          <p:cNvPr id="146" name="Google Shape;1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2188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1" u="none" strike="noStrike" cap="none">
                <a:solidFill>
                  <a:schemeClr val="dk1"/>
                </a:solidFill>
                <a:latin typeface="Calibri"/>
                <a:ea typeface="Calibri"/>
                <a:cs typeface="Calibri"/>
                <a:sym typeface="Calibri"/>
              </a:rPr>
              <a:t>Photo: U.S. Brook Trout </a:t>
            </a:r>
            <a:endParaRPr sz="1200" b="1" i="1" u="none" strike="noStrike" cap="none">
              <a:solidFill>
                <a:schemeClr val="dk1"/>
              </a:solidFill>
              <a:latin typeface="Calibri"/>
              <a:ea typeface="Calibri"/>
              <a:cs typeface="Calibri"/>
              <a:sym typeface="Calibri"/>
            </a:endParaRPr>
          </a:p>
        </p:txBody>
      </p:sp>
      <p:sp>
        <p:nvSpPr>
          <p:cNvPr id="155" name="Google Shape;15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541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1" u="none" strike="noStrike" cap="none">
                <a:solidFill>
                  <a:schemeClr val="dk1"/>
                </a:solidFill>
                <a:latin typeface="Calibri"/>
                <a:ea typeface="Calibri"/>
                <a:cs typeface="Calibri"/>
                <a:sym typeface="Calibri"/>
              </a:rPr>
              <a:t>Photo: U.S. Brook Trout </a:t>
            </a:r>
            <a:endParaRPr sz="1200" b="1" i="1" u="none" strike="noStrike" cap="none">
              <a:solidFill>
                <a:schemeClr val="dk1"/>
              </a:solidFill>
              <a:latin typeface="Calibri"/>
              <a:ea typeface="Calibri"/>
              <a:cs typeface="Calibri"/>
              <a:sym typeface="Calibri"/>
            </a:endParaRPr>
          </a:p>
        </p:txBody>
      </p:sp>
      <p:sp>
        <p:nvSpPr>
          <p:cNvPr id="155" name="Google Shape;15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2675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79" name="Google Shape;17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2991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25" name="Google Shape;225;p1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5105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1" u="none" strike="noStrike" cap="none">
                <a:solidFill>
                  <a:schemeClr val="dk1"/>
                </a:solidFill>
                <a:latin typeface="Calibri"/>
                <a:ea typeface="Calibri"/>
                <a:cs typeface="Calibri"/>
                <a:sym typeface="Calibri"/>
              </a:rPr>
              <a:t>Photo: New England Cottontail (different from regular cottontail)– case study highlighted in Wildlife Crisis Report </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1" u="none" strike="noStrike" cap="none">
                <a:solidFill>
                  <a:schemeClr val="dk1"/>
                </a:solidFill>
                <a:latin typeface="Calibri"/>
                <a:ea typeface="Calibri"/>
                <a:cs typeface="Calibri"/>
                <a:sym typeface="Calibri"/>
              </a:rPr>
              <a:t>An economic boost.</a:t>
            </a:r>
            <a:r>
              <a:rPr lang="en-US" sz="1200" b="0" i="1" u="none" strike="noStrike" cap="none">
                <a:solidFill>
                  <a:schemeClr val="dk1"/>
                </a:solidFill>
                <a:latin typeface="Calibri"/>
                <a:ea typeface="Calibri"/>
                <a:cs typeface="Calibri"/>
                <a:sym typeface="Calibri"/>
              </a:rPr>
              <a:t> Americans spend $140 billion dollars on wildlife-focused recreation every year. An investment in wildlife conservation will result in more outdoor opportunities for all outdoor enthusiasts.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1" u="none" strike="noStrike" cap="none">
                <a:solidFill>
                  <a:schemeClr val="dk1"/>
                </a:solidFill>
                <a:latin typeface="Calibri"/>
                <a:ea typeface="Calibri"/>
                <a:cs typeface="Calibri"/>
                <a:sym typeface="Calibri"/>
              </a:rPr>
              <a:t>Cost- effective. </a:t>
            </a:r>
            <a:r>
              <a:rPr lang="en-US" sz="1200" b="0" i="0" u="none" strike="noStrike" cap="none">
                <a:solidFill>
                  <a:schemeClr val="dk1"/>
                </a:solidFill>
                <a:latin typeface="Calibri"/>
                <a:ea typeface="Calibri"/>
                <a:cs typeface="Calibri"/>
                <a:sym typeface="Calibri"/>
              </a:rPr>
              <a:t>Once wildlife reaches the point of needing ESA intervention it is harder and much more expensive to recover, and it is more challenging for business. Proactive efforts provide more regulatory certainty for businesses saving them substantial money and time.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1" u="none" strike="noStrike" cap="none">
                <a:solidFill>
                  <a:schemeClr val="dk1"/>
                </a:solidFill>
                <a:latin typeface="Calibri"/>
                <a:ea typeface="Calibri"/>
                <a:cs typeface="Calibri"/>
                <a:sym typeface="Calibri"/>
              </a:rPr>
              <a:t>Benefits people and wildlife. </a:t>
            </a:r>
            <a:r>
              <a:rPr lang="en-US" sz="1200" b="0" i="1" u="none" strike="noStrike" cap="none">
                <a:solidFill>
                  <a:schemeClr val="dk1"/>
                </a:solidFill>
                <a:latin typeface="Calibri"/>
                <a:ea typeface="Calibri"/>
                <a:cs typeface="Calibri"/>
                <a:sym typeface="Calibri"/>
              </a:rPr>
              <a:t>Diverse fish and wildlife and their habitats provide important contributions like clean water and air, flood prevention, pollination, and carbon capture</a:t>
            </a:r>
            <a:r>
              <a:rPr lang="en-US" sz="1200" b="1" i="1" u="none" strike="noStrike" cap="none">
                <a:solidFill>
                  <a:schemeClr val="dk1"/>
                </a:solidFill>
                <a:latin typeface="Calibri"/>
                <a:ea typeface="Calibri"/>
                <a:cs typeface="Calibri"/>
                <a:sym typeface="Calibri"/>
              </a:rPr>
              <a: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No tax increase.</a:t>
            </a:r>
            <a:r>
              <a:rPr lang="en-US" sz="1200" b="0" i="0" u="none" strike="noStrike" cap="none">
                <a:solidFill>
                  <a:schemeClr val="dk1"/>
                </a:solidFill>
                <a:latin typeface="Calibri"/>
                <a:ea typeface="Calibri"/>
                <a:cs typeface="Calibri"/>
                <a:sym typeface="Calibri"/>
              </a:rPr>
              <a:t> Half the funds ($650 million) will come from existing revenues from energy development on the outer continental shelf and the other $650 million will come from existing revenues from mineral development on federal lands. These funds currently go into the U.S. Treasury.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No impact on LWCF. </a:t>
            </a:r>
            <a:r>
              <a:rPr lang="en-US" sz="1200" b="0" i="0" u="none" strike="noStrike" cap="none">
                <a:solidFill>
                  <a:schemeClr val="dk1"/>
                </a:solidFill>
                <a:latin typeface="Calibri"/>
                <a:ea typeface="Calibri"/>
                <a:cs typeface="Calibri"/>
                <a:sym typeface="Calibri"/>
              </a:rPr>
              <a:t>This proposal is not connected to and would not impact funding for the Land and Water Conservation Fund. Offshore oil and gas funding from public lands and waters range from $5-12 billion a year.</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Better for hunters and anglers.</a:t>
            </a:r>
            <a:r>
              <a:rPr lang="en-US" sz="1200" b="0" i="0" u="none" strike="noStrike" cap="none">
                <a:solidFill>
                  <a:schemeClr val="dk1"/>
                </a:solidFill>
                <a:latin typeface="Calibri"/>
                <a:ea typeface="Calibri"/>
                <a:cs typeface="Calibri"/>
                <a:sym typeface="Calibri"/>
              </a:rPr>
              <a:t> Currently, 80 percent of the funding for our state wildlife agencies comes from state hunting and fishing licenses and permits as well as federal excise taxes on hunting and fishing gear. This funding model has worked for decades but has reached its limit. This would expand the funding source to all Americans and modernize conservation funding for the nation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71" name="Google Shape;1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3756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1" u="none" strike="noStrike" cap="none">
                <a:solidFill>
                  <a:schemeClr val="dk1"/>
                </a:solidFill>
                <a:latin typeface="Calibri"/>
                <a:ea typeface="Calibri"/>
                <a:cs typeface="Calibri"/>
                <a:sym typeface="Calibri"/>
              </a:rPr>
              <a:t>Photo: (Left to Right) Drue Winters-American Fisheries Society, Rep. Salud Carbjaja (D-California) and Naomi Edelson-National Wildlife Federation </a:t>
            </a:r>
            <a:endParaRPr sz="12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9" name="Google Shape;19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7400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Photos: Tops bird= Kittlitz’s Murrelet; Bottom bird= baby Kittlitz’s Murrelet </a:t>
            </a:r>
            <a:endParaRPr sz="1200" b="0" i="0" u="none" strike="noStrike" cap="none">
              <a:solidFill>
                <a:schemeClr val="dk1"/>
              </a:solidFill>
              <a:latin typeface="Calibri"/>
              <a:ea typeface="Calibri"/>
              <a:cs typeface="Calibri"/>
              <a:sym typeface="Calibri"/>
            </a:endParaRPr>
          </a:p>
        </p:txBody>
      </p:sp>
      <p:sp>
        <p:nvSpPr>
          <p:cNvPr id="232" name="Google Shape;23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5942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Photos: Tops bird= Kittlitz’s Murrelet; Bottom bird= baby Kittlitz’s Murrelet </a:t>
            </a:r>
            <a:endParaRPr sz="1200" b="0" i="0" u="none" strike="noStrike" cap="none">
              <a:solidFill>
                <a:schemeClr val="dk1"/>
              </a:solidFill>
              <a:latin typeface="Calibri"/>
              <a:ea typeface="Calibri"/>
              <a:cs typeface="Calibri"/>
              <a:sym typeface="Calibri"/>
            </a:endParaRPr>
          </a:p>
        </p:txBody>
      </p:sp>
      <p:sp>
        <p:nvSpPr>
          <p:cNvPr id="232" name="Google Shape;23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2041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Affiliates really engaged: AK, AR, AZ, CA, CO, DE, FL, GA, IA, ID, IL, OK, MT, NC, NH, NJ, NM, OR, SD, TN, TX, WA, WY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812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47" name="Google Shape;247;p2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76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7622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02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056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Consequences of minimal</a:t>
            </a:r>
            <a:r>
              <a:rPr lang="en-US" baseline="0" dirty="0" smtClean="0"/>
              <a:t> funding, bake sale approach</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012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54" name="Google Shape;254;p2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501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1" i="1" u="none" strike="noStrike" cap="none">
                <a:solidFill>
                  <a:schemeClr val="dk1"/>
                </a:solidFill>
                <a:latin typeface="Calibri"/>
                <a:ea typeface="Calibri"/>
                <a:cs typeface="Calibri"/>
                <a:sym typeface="Calibri"/>
              </a:rPr>
              <a:t>Photo: Cerulean Warbler (over the past several decades the species has suffered a 74% population decline)</a:t>
            </a:r>
            <a:endParaRPr sz="1100" b="1" i="1" u="none" strike="noStrike" cap="none">
              <a:solidFill>
                <a:schemeClr val="dk1"/>
              </a:solidFill>
              <a:latin typeface="Calibri"/>
              <a:ea typeface="Calibri"/>
              <a:cs typeface="Calibri"/>
              <a:sym typeface="Calibri"/>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45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ption 1">
  <p:cSld name="Title Slide Option 1">
    <p:spTree>
      <p:nvGrpSpPr>
        <p:cNvPr id="1" name="Shape 10"/>
        <p:cNvGrpSpPr/>
        <p:nvPr/>
      </p:nvGrpSpPr>
      <p:grpSpPr>
        <a:xfrm>
          <a:off x="0" y="0"/>
          <a:ext cx="0" cy="0"/>
          <a:chOff x="0" y="0"/>
          <a:chExt cx="0" cy="0"/>
        </a:xfrm>
      </p:grpSpPr>
      <p:sp>
        <p:nvSpPr>
          <p:cNvPr id="11" name="Google Shape;11;p2"/>
          <p:cNvSpPr>
            <a:spLocks noGrp="1"/>
          </p:cNvSpPr>
          <p:nvPr>
            <p:ph type="pic" idx="2"/>
          </p:nvPr>
        </p:nvSpPr>
        <p:spPr>
          <a:xfrm>
            <a:off x="0" y="0"/>
            <a:ext cx="12192000" cy="68580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595959"/>
              </a:buClr>
              <a:buSzPts val="2200"/>
              <a:buFont typeface="Arial"/>
              <a:buChar char="•"/>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body" idx="1"/>
          </p:nvPr>
        </p:nvSpPr>
        <p:spPr>
          <a:xfrm>
            <a:off x="1042327" y="4494998"/>
            <a:ext cx="7071771" cy="1665169"/>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000"/>
              </a:spcBef>
              <a:spcAft>
                <a:spcPts val="0"/>
              </a:spcAft>
              <a:buClr>
                <a:schemeClr val="lt1"/>
              </a:buClr>
              <a:buSzPts val="5200"/>
              <a:buFont typeface="Arial"/>
              <a:buNone/>
              <a:defRPr sz="5200" b="0" i="0" u="none" strike="noStrike" cap="none">
                <a:solidFill>
                  <a:schemeClr val="lt1"/>
                </a:solidFill>
                <a:latin typeface="Patua One"/>
                <a:ea typeface="Patua One"/>
                <a:cs typeface="Patua One"/>
                <a:sym typeface="Patua One"/>
              </a:defRPr>
            </a:lvl1pPr>
            <a:lvl2pPr marL="914400" marR="0" lvl="1" indent="-228600" algn="l" rtl="0">
              <a:lnSpc>
                <a:spcPct val="90000"/>
              </a:lnSpc>
              <a:spcBef>
                <a:spcPts val="2000"/>
              </a:spcBef>
              <a:spcAft>
                <a:spcPts val="0"/>
              </a:spcAft>
              <a:buClr>
                <a:schemeClr val="lt1"/>
              </a:buClr>
              <a:buSzPts val="2000"/>
              <a:buFont typeface="Arial"/>
              <a:buNone/>
              <a:defRPr sz="2000" b="1" i="0" u="none" strike="noStrike" cap="none">
                <a:solidFill>
                  <a:schemeClr val="lt1"/>
                </a:solidFill>
                <a:latin typeface="Fira Sans"/>
                <a:ea typeface="Fira Sans"/>
                <a:cs typeface="Fira Sans"/>
                <a:sym typeface="Fira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 name="Google Shape;13;p2"/>
          <p:cNvCxnSpPr/>
          <p:nvPr/>
        </p:nvCxnSpPr>
        <p:spPr>
          <a:xfrm>
            <a:off x="8441353" y="4793381"/>
            <a:ext cx="0" cy="1366787"/>
          </a:xfrm>
          <a:prstGeom prst="straightConnector1">
            <a:avLst/>
          </a:prstGeom>
          <a:noFill/>
          <a:ln w="19050" cap="flat" cmpd="sng">
            <a:solidFill>
              <a:schemeClr val="lt1"/>
            </a:solidFill>
            <a:prstDash val="solid"/>
            <a:miter lim="800000"/>
            <a:headEnd type="none" w="sm" len="sm"/>
            <a:tailEnd type="none" w="sm" len="sm"/>
          </a:ln>
        </p:spPr>
      </p:cxnSp>
      <p:sp>
        <p:nvSpPr>
          <p:cNvPr id="14" name="Google Shape;14;p2"/>
          <p:cNvSpPr txBox="1">
            <a:spLocks noGrp="1"/>
          </p:cNvSpPr>
          <p:nvPr>
            <p:ph type="body" idx="3"/>
          </p:nvPr>
        </p:nvSpPr>
        <p:spPr>
          <a:xfrm>
            <a:off x="8749360" y="4793381"/>
            <a:ext cx="2396695" cy="1366786"/>
          </a:xfrm>
          <a:prstGeom prst="rect">
            <a:avLst/>
          </a:prstGeom>
          <a:noFill/>
          <a:ln>
            <a:noFill/>
          </a:ln>
        </p:spPr>
        <p:txBody>
          <a:bodyPr spcFirstLastPara="1" wrap="square" lIns="91425" tIns="91425" rIns="91425" bIns="91425" anchor="ctr" anchorCtr="0"/>
          <a:lstStyle>
            <a:lvl1pPr marL="457200" marR="0" lvl="0" indent="-228600" algn="l" rtl="0">
              <a:lnSpc>
                <a:spcPct val="95000"/>
              </a:lnSpc>
              <a:spcBef>
                <a:spcPts val="600"/>
              </a:spcBef>
              <a:spcAft>
                <a:spcPts val="0"/>
              </a:spcAft>
              <a:buClr>
                <a:schemeClr val="lt1"/>
              </a:buClr>
              <a:buSzPts val="2000"/>
              <a:buFont typeface="Arial"/>
              <a:buNone/>
              <a:defRPr sz="20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ed Paragraph">
  <p:cSld name="Numbered Paragraph">
    <p:spTree>
      <p:nvGrpSpPr>
        <p:cNvPr id="1" name="Shape 58"/>
        <p:cNvGrpSpPr/>
        <p:nvPr/>
      </p:nvGrpSpPr>
      <p:grpSpPr>
        <a:xfrm>
          <a:off x="0" y="0"/>
          <a:ext cx="0" cy="0"/>
          <a:chOff x="0" y="0"/>
          <a:chExt cx="0" cy="0"/>
        </a:xfrm>
      </p:grpSpPr>
      <p:pic>
        <p:nvPicPr>
          <p:cNvPr id="59" name="Google Shape;59;p11"/>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60" name="Google Shape;60;p11"/>
          <p:cNvSpPr txBox="1">
            <a:spLocks noGrp="1"/>
          </p:cNvSpPr>
          <p:nvPr>
            <p:ph type="ctrTitle"/>
          </p:nvPr>
        </p:nvSpPr>
        <p:spPr>
          <a:xfrm>
            <a:off x="1524000" y="922667"/>
            <a:ext cx="9144000" cy="116889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4A8860"/>
              </a:buClr>
              <a:buSzPts val="4000"/>
              <a:buFont typeface="Patua One"/>
              <a:buNone/>
              <a:defRPr sz="40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11"/>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PRESENTATION TITLE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sp>
        <p:nvSpPr>
          <p:cNvPr id="62" name="Google Shape;62;p11"/>
          <p:cNvSpPr txBox="1">
            <a:spLocks noGrp="1"/>
          </p:cNvSpPr>
          <p:nvPr>
            <p:ph type="body" idx="1"/>
          </p:nvPr>
        </p:nvSpPr>
        <p:spPr>
          <a:xfrm>
            <a:off x="1524000" y="2220261"/>
            <a:ext cx="9144000" cy="3516089"/>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1000"/>
              </a:spcBef>
              <a:spcAft>
                <a:spcPts val="0"/>
              </a:spcAft>
              <a:buClr>
                <a:srgbClr val="4A8860"/>
              </a:buClr>
              <a:buSzPts val="2200"/>
              <a:buFont typeface="Calibri"/>
              <a:buAutoNum type="arabicPeriod"/>
              <a:defRPr sz="2200" b="0" i="0" u="none" strike="noStrike" cap="none">
                <a:solidFill>
                  <a:srgbClr val="595959"/>
                </a:solidFill>
                <a:latin typeface="Fira Sans"/>
                <a:ea typeface="Fira Sans"/>
                <a:cs typeface="Fira Sans"/>
                <a:sym typeface="Fira Sans"/>
              </a:defRPr>
            </a:lvl1pPr>
            <a:lvl2pPr marL="914400" marR="0" lvl="1" indent="-355600" algn="l" rtl="0">
              <a:lnSpc>
                <a:spcPct val="90000"/>
              </a:lnSpc>
              <a:spcBef>
                <a:spcPts val="500"/>
              </a:spcBef>
              <a:spcAft>
                <a:spcPts val="0"/>
              </a:spcAft>
              <a:buClr>
                <a:srgbClr val="4A8860"/>
              </a:buClr>
              <a:buSzPts val="2000"/>
              <a:buFont typeface="Calibri"/>
              <a:buAutoNum type="arabicPeriod"/>
              <a:defRPr sz="2000" b="0" i="0" u="none" strike="noStrike" cap="none">
                <a:solidFill>
                  <a:srgbClr val="595959"/>
                </a:solidFill>
                <a:latin typeface="Fira Sans"/>
                <a:ea typeface="Fira Sans"/>
                <a:cs typeface="Fira Sans"/>
                <a:sym typeface="Fira Sans"/>
              </a:defRPr>
            </a:lvl2pPr>
            <a:lvl3pPr marL="1371600" marR="0" lvl="2" indent="-342900" algn="l" rtl="0">
              <a:lnSpc>
                <a:spcPct val="90000"/>
              </a:lnSpc>
              <a:spcBef>
                <a:spcPts val="500"/>
              </a:spcBef>
              <a:spcAft>
                <a:spcPts val="0"/>
              </a:spcAft>
              <a:buClr>
                <a:srgbClr val="4A8860"/>
              </a:buClr>
              <a:buSzPts val="1800"/>
              <a:buFont typeface="Calibri"/>
              <a:buAutoNum type="arabicPeriod"/>
              <a:defRPr sz="1800" b="0" i="0" u="none" strike="noStrike" cap="none">
                <a:solidFill>
                  <a:srgbClr val="595959"/>
                </a:solidFill>
                <a:latin typeface="Fira Sans"/>
                <a:ea typeface="Fira Sans"/>
                <a:cs typeface="Fira Sans"/>
                <a:sym typeface="Fira Sans"/>
              </a:defRPr>
            </a:lvl3pPr>
            <a:lvl4pPr marL="1828800" marR="0" lvl="3" indent="-342900" algn="l" rtl="0">
              <a:lnSpc>
                <a:spcPct val="90000"/>
              </a:lnSpc>
              <a:spcBef>
                <a:spcPts val="500"/>
              </a:spcBef>
              <a:spcAft>
                <a:spcPts val="0"/>
              </a:spcAft>
              <a:buClr>
                <a:srgbClr val="4A8860"/>
              </a:buClr>
              <a:buSzPts val="1800"/>
              <a:buFont typeface="Calibri"/>
              <a:buAutoNum type="arabicPeriod"/>
              <a:defRPr sz="1800" b="0" i="0" u="none" strike="noStrike" cap="none">
                <a:solidFill>
                  <a:srgbClr val="595959"/>
                </a:solidFill>
                <a:latin typeface="Fira Sans"/>
                <a:ea typeface="Fira Sans"/>
                <a:cs typeface="Fira Sans"/>
                <a:sym typeface="Fira Sans"/>
              </a:defRPr>
            </a:lvl4pPr>
            <a:lvl5pPr marL="2286000" marR="0" lvl="4" indent="-342900" algn="l" rtl="0">
              <a:lnSpc>
                <a:spcPct val="90000"/>
              </a:lnSpc>
              <a:spcBef>
                <a:spcPts val="500"/>
              </a:spcBef>
              <a:spcAft>
                <a:spcPts val="0"/>
              </a:spcAft>
              <a:buClr>
                <a:srgbClr val="4A8860"/>
              </a:buClr>
              <a:buSzPts val="1800"/>
              <a:buFont typeface="Calibri"/>
              <a:buAutoNum type="arabicPeriod"/>
              <a:defRPr sz="1800" b="0" i="0" u="none" strike="noStrike" cap="none">
                <a:solidFill>
                  <a:srgbClr val="595959"/>
                </a:solidFill>
                <a:latin typeface="Fira Sans"/>
                <a:ea typeface="Fira Sans"/>
                <a:cs typeface="Fira Sans"/>
                <a:sym typeface="Fir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ragraph and Chart">
  <p:cSld name="Paragraph and Chart">
    <p:spTree>
      <p:nvGrpSpPr>
        <p:cNvPr id="1" name="Shape 63"/>
        <p:cNvGrpSpPr/>
        <p:nvPr/>
      </p:nvGrpSpPr>
      <p:grpSpPr>
        <a:xfrm>
          <a:off x="0" y="0"/>
          <a:ext cx="0" cy="0"/>
          <a:chOff x="0" y="0"/>
          <a:chExt cx="0" cy="0"/>
        </a:xfrm>
      </p:grpSpPr>
      <p:pic>
        <p:nvPicPr>
          <p:cNvPr id="64" name="Google Shape;64;p12"/>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65" name="Google Shape;65;p12"/>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PRESENTATION TITLE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sp>
        <p:nvSpPr>
          <p:cNvPr id="66" name="Google Shape;66;p12"/>
          <p:cNvSpPr txBox="1">
            <a:spLocks noGrp="1"/>
          </p:cNvSpPr>
          <p:nvPr>
            <p:ph type="ctrTitle"/>
          </p:nvPr>
        </p:nvSpPr>
        <p:spPr>
          <a:xfrm>
            <a:off x="1524000" y="922667"/>
            <a:ext cx="4367514" cy="116889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4A8860"/>
              </a:buClr>
              <a:buSzPts val="4000"/>
              <a:buFont typeface="Patua One"/>
              <a:buNone/>
              <a:defRPr sz="40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Google Shape;67;p12"/>
          <p:cNvSpPr txBox="1">
            <a:spLocks noGrp="1"/>
          </p:cNvSpPr>
          <p:nvPr>
            <p:ph type="subTitle" idx="1"/>
          </p:nvPr>
        </p:nvSpPr>
        <p:spPr>
          <a:xfrm>
            <a:off x="1524000" y="2228193"/>
            <a:ext cx="4367514" cy="3308460"/>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rgbClr val="595959"/>
              </a:buClr>
              <a:buSzPts val="2200"/>
              <a:buFont typeface="Arial"/>
              <a:buNone/>
              <a:defRPr sz="2200" b="0" i="0" u="none" strike="noStrike" cap="none">
                <a:solidFill>
                  <a:srgbClr val="595959"/>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68" name="Google Shape;68;p12"/>
          <p:cNvPicPr preferRelativeResize="0"/>
          <p:nvPr/>
        </p:nvPicPr>
        <p:blipFill rotWithShape="1">
          <a:blip r:embed="rId3">
            <a:alphaModFix/>
          </a:blip>
          <a:srcRect/>
          <a:stretch/>
        </p:blipFill>
        <p:spPr>
          <a:xfrm>
            <a:off x="6516546" y="922667"/>
            <a:ext cx="4560426" cy="4613986"/>
          </a:xfrm>
          <a:prstGeom prst="rect">
            <a:avLst/>
          </a:prstGeom>
          <a:noFill/>
          <a:ln>
            <a:noFill/>
          </a:ln>
        </p:spPr>
      </p:pic>
      <p:cxnSp>
        <p:nvCxnSpPr>
          <p:cNvPr id="69" name="Google Shape;69;p12"/>
          <p:cNvCxnSpPr/>
          <p:nvPr/>
        </p:nvCxnSpPr>
        <p:spPr>
          <a:xfrm flipH="1">
            <a:off x="6204028" y="922667"/>
            <a:ext cx="1" cy="4613986"/>
          </a:xfrm>
          <a:prstGeom prst="straightConnector1">
            <a:avLst/>
          </a:prstGeom>
          <a:noFill/>
          <a:ln w="28575" cap="flat" cmpd="sng">
            <a:solidFill>
              <a:srgbClr val="BFBFBF"/>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Page Chart">
  <p:cSld name="Full Page Chart">
    <p:spTree>
      <p:nvGrpSpPr>
        <p:cNvPr id="1" name="Shape 70"/>
        <p:cNvGrpSpPr/>
        <p:nvPr/>
      </p:nvGrpSpPr>
      <p:grpSpPr>
        <a:xfrm>
          <a:off x="0" y="0"/>
          <a:ext cx="0" cy="0"/>
          <a:chOff x="0" y="0"/>
          <a:chExt cx="0" cy="0"/>
        </a:xfrm>
      </p:grpSpPr>
      <p:pic>
        <p:nvPicPr>
          <p:cNvPr id="71" name="Google Shape;71;p13"/>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72" name="Google Shape;72;p13"/>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PRESENTATION TITLE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pic>
        <p:nvPicPr>
          <p:cNvPr id="73" name="Google Shape;73;p13"/>
          <p:cNvPicPr preferRelativeResize="0"/>
          <p:nvPr/>
        </p:nvPicPr>
        <p:blipFill rotWithShape="1">
          <a:blip r:embed="rId3">
            <a:alphaModFix/>
          </a:blip>
          <a:srcRect/>
          <a:stretch/>
        </p:blipFill>
        <p:spPr>
          <a:xfrm>
            <a:off x="1472664" y="719667"/>
            <a:ext cx="9134376" cy="525762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ull Page Table">
  <p:cSld name="Full Page Table">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76" name="Google Shape;76;p14"/>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PRESENTATION TITLE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sp>
        <p:nvSpPr>
          <p:cNvPr id="77" name="Google Shape;77;p14"/>
          <p:cNvSpPr txBox="1">
            <a:spLocks noGrp="1"/>
          </p:cNvSpPr>
          <p:nvPr>
            <p:ph type="ctrTitle"/>
          </p:nvPr>
        </p:nvSpPr>
        <p:spPr>
          <a:xfrm>
            <a:off x="1524000" y="922667"/>
            <a:ext cx="9144000" cy="116889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4A8860"/>
              </a:buClr>
              <a:buSzPts val="4000"/>
              <a:buFont typeface="Patua One"/>
              <a:buNone/>
              <a:defRPr sz="40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aphicFrame>
        <p:nvGraphicFramePr>
          <p:cNvPr id="78" name="Google Shape;78;p14"/>
          <p:cNvGraphicFramePr/>
          <p:nvPr/>
        </p:nvGraphicFramePr>
        <p:xfrm>
          <a:off x="1552028" y="1998009"/>
          <a:ext cx="3000000" cy="3000000"/>
        </p:xfrm>
        <a:graphic>
          <a:graphicData uri="http://schemas.openxmlformats.org/drawingml/2006/table">
            <a:tbl>
              <a:tblPr firstRow="1" bandRow="1">
                <a:noFill/>
                <a:tableStyleId>{A8C24FCC-30FC-4277-BABA-9472E4C09D93}</a:tableStyleId>
              </a:tblPr>
              <a:tblGrid>
                <a:gridCol w="1300350"/>
                <a:gridCol w="3257625"/>
                <a:gridCol w="2952100"/>
                <a:gridCol w="1605875"/>
              </a:tblGrid>
              <a:tr h="5374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nchor="ctr">
                    <a:lnB w="9525" cap="flat" cmpd="sng">
                      <a:solidFill>
                        <a:srgbClr val="000000">
                          <a:alpha val="0"/>
                        </a:srgbClr>
                      </a:solidFill>
                      <a:prstDash val="solid"/>
                      <a:round/>
                      <a:headEnd type="none" w="sm" len="sm"/>
                      <a:tailEnd type="none" w="sm" len="sm"/>
                    </a:lnB>
                    <a:solidFill>
                      <a:srgbClr val="4A886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Fira Sans"/>
                          <a:ea typeface="Fira Sans"/>
                          <a:cs typeface="Fira Sans"/>
                          <a:sym typeface="Fira Sans"/>
                        </a:rPr>
                        <a:t>COLUMN 2</a:t>
                      </a:r>
                      <a:endParaRPr sz="1800" u="none" strike="noStrike" cap="none">
                        <a:latin typeface="Fira Sans"/>
                        <a:ea typeface="Fira Sans"/>
                        <a:cs typeface="Fira Sans"/>
                        <a:sym typeface="Fira Sans"/>
                      </a:endParaRPr>
                    </a:p>
                  </a:txBody>
                  <a:tcPr marL="91450" marR="91450" marT="45725" marB="45725" anchor="ctr">
                    <a:lnB w="9525" cap="flat" cmpd="sng">
                      <a:solidFill>
                        <a:srgbClr val="000000">
                          <a:alpha val="0"/>
                        </a:srgbClr>
                      </a:solidFill>
                      <a:prstDash val="solid"/>
                      <a:round/>
                      <a:headEnd type="none" w="sm" len="sm"/>
                      <a:tailEnd type="none" w="sm" len="sm"/>
                    </a:lnB>
                    <a:solidFill>
                      <a:srgbClr val="4A8860"/>
                    </a:solidFill>
                  </a:tcPr>
                </a:tc>
                <a:tc>
                  <a:txBody>
                    <a:bodyPr/>
                    <a:lstStyle/>
                    <a:p>
                      <a:pPr marL="0" marR="0" lvl="0" indent="0" algn="l" rtl="0">
                        <a:lnSpc>
                          <a:spcPct val="100000"/>
                        </a:lnSpc>
                        <a:spcBef>
                          <a:spcPts val="0"/>
                        </a:spcBef>
                        <a:spcAft>
                          <a:spcPts val="0"/>
                        </a:spcAft>
                        <a:buClr>
                          <a:schemeClr val="dk1"/>
                        </a:buClr>
                        <a:buSzPts val="1800"/>
                        <a:buFont typeface="Fira Sans"/>
                        <a:buNone/>
                      </a:pPr>
                      <a:r>
                        <a:rPr lang="en-US" sz="1800" u="none" strike="noStrike" cap="none">
                          <a:latin typeface="Fira Sans"/>
                          <a:ea typeface="Fira Sans"/>
                          <a:cs typeface="Fira Sans"/>
                          <a:sym typeface="Fira Sans"/>
                        </a:rPr>
                        <a:t>COLUMN 3</a:t>
                      </a:r>
                      <a:endParaRPr sz="1400" u="none" strike="noStrike" cap="none"/>
                    </a:p>
                  </a:txBody>
                  <a:tcPr marL="91450" marR="91450" marT="45725" marB="45725" anchor="ctr">
                    <a:lnB w="9525" cap="flat" cmpd="sng">
                      <a:solidFill>
                        <a:srgbClr val="000000">
                          <a:alpha val="0"/>
                        </a:srgbClr>
                      </a:solidFill>
                      <a:prstDash val="solid"/>
                      <a:round/>
                      <a:headEnd type="none" w="sm" len="sm"/>
                      <a:tailEnd type="none" w="sm" len="sm"/>
                    </a:lnB>
                    <a:solidFill>
                      <a:srgbClr val="4A8860"/>
                    </a:solidFill>
                  </a:tcPr>
                </a:tc>
                <a:tc>
                  <a:txBody>
                    <a:bodyPr/>
                    <a:lstStyle/>
                    <a:p>
                      <a:pPr marL="0" marR="0" lvl="0" indent="0" algn="l" rtl="0">
                        <a:lnSpc>
                          <a:spcPct val="100000"/>
                        </a:lnSpc>
                        <a:spcBef>
                          <a:spcPts val="0"/>
                        </a:spcBef>
                        <a:spcAft>
                          <a:spcPts val="0"/>
                        </a:spcAft>
                        <a:buClr>
                          <a:schemeClr val="dk1"/>
                        </a:buClr>
                        <a:buSzPts val="1800"/>
                        <a:buFont typeface="Fira Sans"/>
                        <a:buNone/>
                      </a:pPr>
                      <a:r>
                        <a:rPr lang="en-US" sz="1800" u="none" strike="noStrike" cap="none">
                          <a:latin typeface="Fira Sans"/>
                          <a:ea typeface="Fira Sans"/>
                          <a:cs typeface="Fira Sans"/>
                          <a:sym typeface="Fira Sans"/>
                        </a:rPr>
                        <a:t>COLUMN 4</a:t>
                      </a:r>
                      <a:endParaRPr sz="1400" u="none" strike="noStrike" cap="none"/>
                    </a:p>
                  </a:txBody>
                  <a:tcPr marL="91450" marR="91450" marT="45725" marB="45725" anchor="ctr">
                    <a:lnB w="9525" cap="flat" cmpd="sng">
                      <a:solidFill>
                        <a:srgbClr val="000000">
                          <a:alpha val="0"/>
                        </a:srgbClr>
                      </a:solidFill>
                      <a:prstDash val="solid"/>
                      <a:round/>
                      <a:headEnd type="none" w="sm" len="sm"/>
                      <a:tailEnd type="none" w="sm" len="sm"/>
                    </a:lnB>
                    <a:solidFill>
                      <a:srgbClr val="4A8860"/>
                    </a:solidFill>
                  </a:tcPr>
                </a:tc>
              </a:tr>
              <a:tr h="1084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595959"/>
                          </a:solidFill>
                          <a:latin typeface="Fira Sans"/>
                          <a:ea typeface="Fira Sans"/>
                          <a:cs typeface="Fira Sans"/>
                          <a:sym typeface="Fira Sans"/>
                        </a:rPr>
                        <a:t>ROW 2</a:t>
                      </a:r>
                      <a:endParaRPr sz="1800" u="none" strike="noStrike" cap="none">
                        <a:solidFill>
                          <a:srgbClr val="595959"/>
                        </a:solidFill>
                        <a:latin typeface="Fira Sans"/>
                        <a:ea typeface="Fira Sans"/>
                        <a:cs typeface="Fira Sans"/>
                        <a:sym typeface="Fira Sans"/>
                      </a:endParaRPr>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Lor aute omnientendae nusant inctotatiunt laudandantis ut as et </a:t>
                      </a:r>
                      <a:endParaRPr sz="1400" u="none" strike="noStrike" cap="none"/>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rerecea quiate volorae venet rehent rehendant vendent ut</a:t>
                      </a:r>
                      <a:endParaRPr sz="1800" u="none" strike="noStrike" cap="none">
                        <a:solidFill>
                          <a:srgbClr val="595959"/>
                        </a:solidFill>
                        <a:latin typeface="Fira Sans"/>
                        <a:ea typeface="Fira Sans"/>
                        <a:cs typeface="Fira Sans"/>
                        <a:sym typeface="Fira Sans"/>
                      </a:endParaRPr>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42</a:t>
                      </a:r>
                      <a:endParaRPr sz="1400" u="none" strike="noStrike" cap="none"/>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r>
              <a:tr h="7855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595959"/>
                          </a:solidFill>
                          <a:latin typeface="Fira Sans"/>
                          <a:ea typeface="Fira Sans"/>
                          <a:cs typeface="Fira Sans"/>
                          <a:sym typeface="Fira Sans"/>
                        </a:rPr>
                        <a:t>ROW 3</a:t>
                      </a:r>
                      <a:endParaRPr sz="1800" u="none" strike="noStrike" cap="none">
                        <a:solidFill>
                          <a:srgbClr val="595959"/>
                        </a:solidFill>
                        <a:latin typeface="Fira Sans"/>
                        <a:ea typeface="Fira Sans"/>
                        <a:cs typeface="Fira Sans"/>
                        <a:sym typeface="Fira Sans"/>
                      </a:endParaRPr>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Muscim perem lesti amusdant em ilis</a:t>
                      </a:r>
                      <a:endParaRPr sz="1800" u="none" strike="noStrike" cap="none">
                        <a:solidFill>
                          <a:srgbClr val="595959"/>
                        </a:solidFill>
                        <a:latin typeface="Fira Sans"/>
                        <a:ea typeface="Fira Sans"/>
                        <a:cs typeface="Fira Sans"/>
                        <a:sym typeface="Fira Sans"/>
                      </a:endParaRPr>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Stiist quunt parchic iisque nullut quas e</a:t>
                      </a:r>
                      <a:endParaRPr sz="1400" u="none" strike="noStrike" cap="none"/>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1.5 Million</a:t>
                      </a:r>
                      <a:endParaRPr sz="1400" u="none" strike="noStrike" cap="none"/>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7855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595959"/>
                          </a:solidFill>
                          <a:latin typeface="Fira Sans"/>
                          <a:ea typeface="Fira Sans"/>
                          <a:cs typeface="Fira Sans"/>
                          <a:sym typeface="Fira Sans"/>
                        </a:rPr>
                        <a:t>ROW 4</a:t>
                      </a:r>
                      <a:endParaRPr sz="1800" u="none" strike="noStrike" cap="none">
                        <a:solidFill>
                          <a:srgbClr val="595959"/>
                        </a:solidFill>
                        <a:latin typeface="Fira Sans"/>
                        <a:ea typeface="Fira Sans"/>
                        <a:cs typeface="Fira Sans"/>
                        <a:sym typeface="Fira Sans"/>
                      </a:endParaRPr>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Aute omnientendae nusant inctotatiunt lauda</a:t>
                      </a:r>
                      <a:endParaRPr sz="1800" u="none" strike="noStrike" cap="none">
                        <a:solidFill>
                          <a:srgbClr val="595959"/>
                        </a:solidFill>
                        <a:latin typeface="Fira Sans"/>
                        <a:ea typeface="Fira Sans"/>
                        <a:cs typeface="Fira Sans"/>
                        <a:sym typeface="Fira Sans"/>
                      </a:endParaRPr>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Ehendant vendent ut re oditi atum, custias s</a:t>
                      </a:r>
                      <a:endParaRPr sz="1400" u="none" strike="noStrike" cap="none"/>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10,000</a:t>
                      </a:r>
                      <a:endParaRPr sz="1400" u="none" strike="noStrike" cap="none"/>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5449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595959"/>
                          </a:solidFill>
                          <a:latin typeface="Fira Sans"/>
                          <a:ea typeface="Fira Sans"/>
                          <a:cs typeface="Fira Sans"/>
                          <a:sym typeface="Fira Sans"/>
                        </a:rPr>
                        <a:t>ROW 5</a:t>
                      </a:r>
                      <a:endParaRPr sz="1800" u="none" strike="noStrike" cap="none">
                        <a:solidFill>
                          <a:srgbClr val="595959"/>
                        </a:solidFill>
                        <a:latin typeface="Fira Sans"/>
                        <a:ea typeface="Fira Sans"/>
                        <a:cs typeface="Fira Sans"/>
                        <a:sym typeface="Fira Sans"/>
                      </a:endParaRPr>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Imperem delest</a:t>
                      </a:r>
                      <a:endParaRPr sz="1800" u="none" strike="noStrike" cap="none">
                        <a:solidFill>
                          <a:srgbClr val="595959"/>
                        </a:solidFill>
                        <a:latin typeface="Fira Sans"/>
                        <a:ea typeface="Fira Sans"/>
                        <a:cs typeface="Fira Sans"/>
                        <a:sym typeface="Fira Sans"/>
                      </a:endParaRPr>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Em ilisetmi, ute ipsum</a:t>
                      </a:r>
                      <a:endParaRPr sz="1400" u="none" strike="noStrike" cap="none"/>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595959"/>
                          </a:solidFill>
                          <a:latin typeface="Fira Sans"/>
                          <a:ea typeface="Fira Sans"/>
                          <a:cs typeface="Fira Sans"/>
                          <a:sym typeface="Fira Sans"/>
                        </a:rPr>
                        <a:t>100,000</a:t>
                      </a:r>
                      <a:endParaRPr sz="1400" u="none" strike="noStrike" cap="none"/>
                    </a:p>
                  </a:txBody>
                  <a:tcPr marL="171450" marR="57150" marT="57150" marB="11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ultiple Images">
  <p:cSld name="Multiple Images">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81" name="Google Shape;81;p15"/>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PRESENTATION TITLE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sp>
        <p:nvSpPr>
          <p:cNvPr id="82" name="Google Shape;82;p15"/>
          <p:cNvSpPr>
            <a:spLocks noGrp="1"/>
          </p:cNvSpPr>
          <p:nvPr>
            <p:ph type="pic" idx="2"/>
          </p:nvPr>
        </p:nvSpPr>
        <p:spPr>
          <a:xfrm>
            <a:off x="1351457" y="2680584"/>
            <a:ext cx="2910476" cy="2911031"/>
          </a:xfrm>
          <a:prstGeom prst="ellipse">
            <a:avLst/>
          </a:prstGeom>
          <a:noFill/>
          <a:ln>
            <a:noFill/>
          </a:ln>
        </p:spPr>
        <p:txBody>
          <a:bodyPr spcFirstLastPara="1" wrap="square" lIns="91425" tIns="91425" rIns="91425" bIns="91425" anchor="ctr" anchorCtr="0"/>
          <a:lstStyle>
            <a:lvl1pPr marR="0" lvl="0" algn="l" rtl="0">
              <a:lnSpc>
                <a:spcPct val="90000"/>
              </a:lnSpc>
              <a:spcBef>
                <a:spcPts val="1000"/>
              </a:spcBef>
              <a:spcAft>
                <a:spcPts val="0"/>
              </a:spcAft>
              <a:buClr>
                <a:srgbClr val="595959"/>
              </a:buClr>
              <a:buSzPts val="2200"/>
              <a:buFont typeface="Arial"/>
              <a:buChar char="•"/>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5"/>
          <p:cNvSpPr txBox="1">
            <a:spLocks noGrp="1"/>
          </p:cNvSpPr>
          <p:nvPr>
            <p:ph type="ctrTitle"/>
          </p:nvPr>
        </p:nvSpPr>
        <p:spPr>
          <a:xfrm>
            <a:off x="1524000" y="922667"/>
            <a:ext cx="9144000" cy="68621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4A8860"/>
              </a:buClr>
              <a:buSzPts val="4000"/>
              <a:buFont typeface="Patua One"/>
              <a:buNone/>
              <a:defRPr sz="40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 name="Google Shape;84;p15"/>
          <p:cNvSpPr txBox="1">
            <a:spLocks noGrp="1"/>
          </p:cNvSpPr>
          <p:nvPr>
            <p:ph type="subTitle" idx="1"/>
          </p:nvPr>
        </p:nvSpPr>
        <p:spPr>
          <a:xfrm>
            <a:off x="1524000" y="1724629"/>
            <a:ext cx="9144000" cy="577693"/>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rgbClr val="595959"/>
              </a:buClr>
              <a:buSzPts val="2200"/>
              <a:buFont typeface="Arial"/>
              <a:buNone/>
              <a:defRPr sz="2200" b="0" i="0" u="none" strike="noStrike" cap="none">
                <a:solidFill>
                  <a:srgbClr val="595959"/>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5" name="Google Shape;85;p15"/>
          <p:cNvSpPr>
            <a:spLocks noGrp="1"/>
          </p:cNvSpPr>
          <p:nvPr>
            <p:ph type="pic" idx="3"/>
          </p:nvPr>
        </p:nvSpPr>
        <p:spPr>
          <a:xfrm>
            <a:off x="4569372" y="2680584"/>
            <a:ext cx="2910476" cy="2911031"/>
          </a:xfrm>
          <a:prstGeom prst="ellipse">
            <a:avLst/>
          </a:prstGeom>
          <a:noFill/>
          <a:ln>
            <a:noFill/>
          </a:ln>
        </p:spPr>
        <p:txBody>
          <a:bodyPr spcFirstLastPara="1" wrap="square" lIns="91425" tIns="91425" rIns="91425" bIns="91425" anchor="ctr" anchorCtr="0"/>
          <a:lstStyle>
            <a:lvl1pPr marR="0" lvl="0" algn="l" rtl="0">
              <a:lnSpc>
                <a:spcPct val="90000"/>
              </a:lnSpc>
              <a:spcBef>
                <a:spcPts val="1000"/>
              </a:spcBef>
              <a:spcAft>
                <a:spcPts val="0"/>
              </a:spcAft>
              <a:buClr>
                <a:srgbClr val="595959"/>
              </a:buClr>
              <a:buSzPts val="2200"/>
              <a:buFont typeface="Arial"/>
              <a:buChar char="•"/>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5"/>
          <p:cNvSpPr>
            <a:spLocks noGrp="1"/>
          </p:cNvSpPr>
          <p:nvPr>
            <p:ph type="pic" idx="4"/>
          </p:nvPr>
        </p:nvSpPr>
        <p:spPr>
          <a:xfrm>
            <a:off x="7930067" y="2680584"/>
            <a:ext cx="2910476" cy="2911031"/>
          </a:xfrm>
          <a:prstGeom prst="ellipse">
            <a:avLst/>
          </a:prstGeom>
          <a:noFill/>
          <a:ln>
            <a:noFill/>
          </a:ln>
        </p:spPr>
        <p:txBody>
          <a:bodyPr spcFirstLastPara="1" wrap="square" lIns="91425" tIns="91425" rIns="91425" bIns="91425" anchor="ctr" anchorCtr="0"/>
          <a:lstStyle>
            <a:lvl1pPr marR="0" lvl="0" algn="l" rtl="0">
              <a:lnSpc>
                <a:spcPct val="90000"/>
              </a:lnSpc>
              <a:spcBef>
                <a:spcPts val="1000"/>
              </a:spcBef>
              <a:spcAft>
                <a:spcPts val="0"/>
              </a:spcAft>
              <a:buClr>
                <a:srgbClr val="595959"/>
              </a:buClr>
              <a:buSzPts val="2200"/>
              <a:buFont typeface="Arial"/>
              <a:buChar char="•"/>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Quote">
  <p:cSld name="Large Quote">
    <p:spTree>
      <p:nvGrpSpPr>
        <p:cNvPr id="1" name="Shape 87"/>
        <p:cNvGrpSpPr/>
        <p:nvPr/>
      </p:nvGrpSpPr>
      <p:grpSpPr>
        <a:xfrm>
          <a:off x="0" y="0"/>
          <a:ext cx="0" cy="0"/>
          <a:chOff x="0" y="0"/>
          <a:chExt cx="0" cy="0"/>
        </a:xfrm>
      </p:grpSpPr>
      <p:sp>
        <p:nvSpPr>
          <p:cNvPr id="88" name="Google Shape;88;p16"/>
          <p:cNvSpPr/>
          <p:nvPr/>
        </p:nvSpPr>
        <p:spPr>
          <a:xfrm>
            <a:off x="0" y="0"/>
            <a:ext cx="12192000" cy="6858000"/>
          </a:xfrm>
          <a:prstGeom prst="rect">
            <a:avLst/>
          </a:prstGeom>
          <a:solidFill>
            <a:srgbClr val="4A88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6"/>
          <p:cNvSpPr txBox="1">
            <a:spLocks noGrp="1"/>
          </p:cNvSpPr>
          <p:nvPr>
            <p:ph type="body" idx="1"/>
          </p:nvPr>
        </p:nvSpPr>
        <p:spPr>
          <a:xfrm>
            <a:off x="1840093" y="2592607"/>
            <a:ext cx="8484526" cy="2280352"/>
          </a:xfrm>
          <a:prstGeom prst="rect">
            <a:avLst/>
          </a:prstGeom>
          <a:noFill/>
          <a:ln>
            <a:noFill/>
          </a:ln>
        </p:spPr>
        <p:txBody>
          <a:bodyPr spcFirstLastPara="1" wrap="square" lIns="91425" tIns="91425" rIns="91425" bIns="91425" anchor="t" anchorCtr="0"/>
          <a:lstStyle>
            <a:lvl1pPr marL="457200" marR="0" lvl="0" indent="-228600" algn="ctr" rtl="0">
              <a:lnSpc>
                <a:spcPct val="125000"/>
              </a:lnSpc>
              <a:spcBef>
                <a:spcPts val="1000"/>
              </a:spcBef>
              <a:spcAft>
                <a:spcPts val="0"/>
              </a:spcAft>
              <a:buClr>
                <a:schemeClr val="lt1"/>
              </a:buClr>
              <a:buSzPts val="4000"/>
              <a:buFont typeface="Arial"/>
              <a:buNone/>
              <a:defRPr sz="4000" b="0" i="0" u="none" strike="noStrike" cap="none">
                <a:solidFill>
                  <a:schemeClr val="lt1"/>
                </a:solidFill>
                <a:latin typeface="Patua One"/>
                <a:ea typeface="Patua One"/>
                <a:cs typeface="Patua One"/>
                <a:sym typeface="Patua On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6"/>
          <p:cNvSpPr txBox="1">
            <a:spLocks noGrp="1"/>
          </p:cNvSpPr>
          <p:nvPr>
            <p:ph type="body" idx="2"/>
          </p:nvPr>
        </p:nvSpPr>
        <p:spPr>
          <a:xfrm>
            <a:off x="1840093" y="4861247"/>
            <a:ext cx="8484526" cy="1597426"/>
          </a:xfrm>
          <a:prstGeom prst="rect">
            <a:avLst/>
          </a:prstGeom>
          <a:noFill/>
          <a:ln>
            <a:noFill/>
          </a:ln>
        </p:spPr>
        <p:txBody>
          <a:bodyPr spcFirstLastPara="1" wrap="square" lIns="91425" tIns="91425" rIns="91425" bIns="91425" anchor="t" anchorCtr="0"/>
          <a:lstStyle>
            <a:lvl1pPr marL="457200" marR="0" lvl="0" indent="-228600" algn="ctr" rtl="0">
              <a:lnSpc>
                <a:spcPct val="133333"/>
              </a:lnSpc>
              <a:spcBef>
                <a:spcPts val="1000"/>
              </a:spcBef>
              <a:spcAft>
                <a:spcPts val="0"/>
              </a:spcAft>
              <a:buClr>
                <a:srgbClr val="8BB79B"/>
              </a:buClr>
              <a:buSzPts val="3000"/>
              <a:buFont typeface="Arial"/>
              <a:buNone/>
              <a:defRPr sz="3000" b="0" i="0" u="none" strike="noStrike" cap="none">
                <a:solidFill>
                  <a:srgbClr val="8BB79B"/>
                </a:solidFill>
                <a:latin typeface="Patua One"/>
                <a:ea typeface="Patua One"/>
                <a:cs typeface="Patua One"/>
                <a:sym typeface="Patua On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1" name="Google Shape;91;p16"/>
          <p:cNvCxnSpPr/>
          <p:nvPr/>
        </p:nvCxnSpPr>
        <p:spPr>
          <a:xfrm>
            <a:off x="5289630" y="2083460"/>
            <a:ext cx="1551008" cy="0"/>
          </a:xfrm>
          <a:prstGeom prst="straightConnector1">
            <a:avLst/>
          </a:prstGeom>
          <a:noFill/>
          <a:ln w="57150" cap="flat" cmpd="sng">
            <a:solidFill>
              <a:schemeClr val="lt1"/>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arge Side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3878" b="3509"/>
          <a:stretch/>
        </p:blipFill>
        <p:spPr>
          <a:xfrm>
            <a:off x="0" y="0"/>
            <a:ext cx="12192000" cy="6857999"/>
          </a:xfrm>
          <a:prstGeom prst="rect">
            <a:avLst/>
          </a:prstGeom>
        </p:spPr>
      </p:pic>
      <p:sp>
        <p:nvSpPr>
          <p:cNvPr id="2" name="Title 1"/>
          <p:cNvSpPr>
            <a:spLocks noGrp="1"/>
          </p:cNvSpPr>
          <p:nvPr>
            <p:ph type="ctrTitle" hasCustomPrompt="1"/>
          </p:nvPr>
        </p:nvSpPr>
        <p:spPr>
          <a:xfrm>
            <a:off x="5260622" y="922667"/>
            <a:ext cx="5892800" cy="1168892"/>
          </a:xfrm>
          <a:prstGeom prst="rect">
            <a:avLst/>
          </a:prstGeom>
        </p:spPr>
        <p:txBody>
          <a:bodyPr anchor="t">
            <a:normAutofit/>
          </a:bodyPr>
          <a:lstStyle>
            <a:lvl1pPr algn="l">
              <a:defRPr sz="4000" baseline="0">
                <a:solidFill>
                  <a:srgbClr val="4A8860"/>
                </a:solidFill>
                <a:latin typeface="Patua One" charset="0"/>
                <a:ea typeface="Patua One" charset="0"/>
                <a:cs typeface="Patua One" charset="0"/>
              </a:defRPr>
            </a:lvl1pPr>
          </a:lstStyle>
          <a:p>
            <a:r>
              <a:rPr lang="en-US" dirty="0" smtClean="0"/>
              <a:t>Large Side Image</a:t>
            </a:r>
            <a:endParaRPr lang="en-US" dirty="0"/>
          </a:p>
        </p:txBody>
      </p:sp>
      <p:sp>
        <p:nvSpPr>
          <p:cNvPr id="3" name="Subtitle 2"/>
          <p:cNvSpPr>
            <a:spLocks noGrp="1"/>
          </p:cNvSpPr>
          <p:nvPr>
            <p:ph type="subTitle" idx="1" hasCustomPrompt="1"/>
          </p:nvPr>
        </p:nvSpPr>
        <p:spPr>
          <a:xfrm>
            <a:off x="5260622" y="2228193"/>
            <a:ext cx="5892800" cy="3508157"/>
          </a:xfrm>
          <a:prstGeom prst="rect">
            <a:avLst/>
          </a:prstGeom>
        </p:spPr>
        <p:txBody>
          <a:bodyPr>
            <a:normAutofit/>
          </a:bodyPr>
          <a:lstStyle>
            <a:lvl1pPr marL="0" indent="0" algn="l">
              <a:lnSpc>
                <a:spcPct val="100000"/>
              </a:lnSpc>
              <a:buNone/>
              <a:defRPr lang="en-US" sz="2200" baseline="0" smtClean="0">
                <a:solidFill>
                  <a:schemeClr val="tx1">
                    <a:lumMod val="65000"/>
                    <a:lumOff val="35000"/>
                  </a:schemeClr>
                </a:solidFill>
                <a:effectLst/>
                <a:latin typeface="Fira Sans" charset="0"/>
                <a:ea typeface="Fira Sans" charset="0"/>
                <a:cs typeface="Fira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paragraph</a:t>
            </a:r>
          </a:p>
        </p:txBody>
      </p:sp>
      <p:sp>
        <p:nvSpPr>
          <p:cNvPr id="10" name="Footer Placeholder 4"/>
          <p:cNvSpPr txBox="1">
            <a:spLocks/>
          </p:cNvSpPr>
          <p:nvPr userDrawn="1"/>
        </p:nvSpPr>
        <p:spPr>
          <a:xfrm>
            <a:off x="7622628" y="6114612"/>
            <a:ext cx="4114800" cy="365125"/>
          </a:xfrm>
          <a:prstGeom prst="rect">
            <a:avLst/>
          </a:prstGeom>
        </p:spPr>
        <p:txBody>
          <a:bodyPr/>
          <a:lstStyle>
            <a:defPPr>
              <a:defRPr lang="en-US"/>
            </a:defPPr>
            <a:lvl1pPr marL="0" algn="l" defTabSz="914400" rtl="0" eaLnBrk="1" latinLnBrk="0" hangingPunct="1">
              <a:defRPr sz="1500" b="0" i="0" kern="1200">
                <a:solidFill>
                  <a:schemeClr val="tx1">
                    <a:lumMod val="65000"/>
                    <a:lumOff val="35000"/>
                  </a:schemeClr>
                </a:solidFill>
                <a:latin typeface="Fira Sans Medium" charset="0"/>
                <a:ea typeface="Fira Sans Medium" charset="0"/>
                <a:cs typeface="Fira Sans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mtClean="0"/>
              <a:t>PRESENTATION TITLE  •  NWF.ORG  •  </a:t>
            </a:r>
            <a:fld id="{C09CD80F-FF1C-D248-B650-D76C0DCD8E0A}" type="slidenum">
              <a:rPr lang="en-US" smtClean="0"/>
              <a:pPr algn="r"/>
              <a:t>‹#›</a:t>
            </a:fld>
            <a:endParaRPr lang="en-US" dirty="0"/>
          </a:p>
        </p:txBody>
      </p:sp>
      <p:sp>
        <p:nvSpPr>
          <p:cNvPr id="5" name="Picture Placeholder 4"/>
          <p:cNvSpPr>
            <a:spLocks noGrp="1"/>
          </p:cNvSpPr>
          <p:nvPr>
            <p:ph type="pic" sz="quarter" idx="10" hasCustomPrompt="1"/>
          </p:nvPr>
        </p:nvSpPr>
        <p:spPr>
          <a:xfrm>
            <a:off x="-4519655" y="-1091518"/>
            <a:ext cx="9039310" cy="9041034"/>
          </a:xfrm>
          <a:prstGeom prst="ellipse">
            <a:avLst/>
          </a:prstGeom>
        </p:spPr>
        <p:txBody>
          <a:bodyPr anchor="ctr"/>
          <a:lstStyle>
            <a:lvl1pPr marL="0" indent="0" algn="r">
              <a:buNone/>
              <a:defRPr sz="2200" baseline="0">
                <a:solidFill>
                  <a:schemeClr val="tx1">
                    <a:lumMod val="65000"/>
                    <a:lumOff val="35000"/>
                  </a:schemeClr>
                </a:solidFill>
                <a:latin typeface="Fira Sans" charset="0"/>
                <a:ea typeface="Fira Sans" charset="0"/>
                <a:cs typeface="Fira Sans" charset="0"/>
              </a:defRPr>
            </a:lvl1pPr>
          </a:lstStyle>
          <a:p>
            <a:r>
              <a:rPr lang="en-US" dirty="0" smtClean="0"/>
              <a:t>Drag image onto </a:t>
            </a:r>
            <a:br>
              <a:rPr lang="en-US" dirty="0" smtClean="0"/>
            </a:br>
            <a:r>
              <a:rPr lang="en-US" dirty="0" smtClean="0"/>
              <a:t>placeholder or </a:t>
            </a:r>
            <a:br>
              <a:rPr lang="en-US" dirty="0" smtClean="0"/>
            </a:br>
            <a:r>
              <a:rPr lang="en-US" dirty="0" smtClean="0"/>
              <a:t>click image icon</a:t>
            </a:r>
            <a:endParaRPr lang="en-US" dirty="0"/>
          </a:p>
        </p:txBody>
      </p:sp>
    </p:spTree>
    <p:extLst>
      <p:ext uri="{BB962C8B-B14F-4D97-AF65-F5344CB8AC3E}">
        <p14:creationId xmlns:p14="http://schemas.microsoft.com/office/powerpoint/2010/main" val="314312033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Small Single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3878" b="3509"/>
          <a:stretch/>
        </p:blipFill>
        <p:spPr>
          <a:xfrm>
            <a:off x="0" y="0"/>
            <a:ext cx="12192000" cy="6857999"/>
          </a:xfrm>
          <a:prstGeom prst="rect">
            <a:avLst/>
          </a:prstGeom>
        </p:spPr>
      </p:pic>
      <p:sp>
        <p:nvSpPr>
          <p:cNvPr id="2" name="Title 1"/>
          <p:cNvSpPr>
            <a:spLocks noGrp="1"/>
          </p:cNvSpPr>
          <p:nvPr>
            <p:ph type="ctrTitle" hasCustomPrompt="1"/>
          </p:nvPr>
        </p:nvSpPr>
        <p:spPr>
          <a:xfrm>
            <a:off x="5260622" y="922667"/>
            <a:ext cx="5892800" cy="1168892"/>
          </a:xfrm>
          <a:prstGeom prst="rect">
            <a:avLst/>
          </a:prstGeom>
        </p:spPr>
        <p:txBody>
          <a:bodyPr anchor="t">
            <a:normAutofit/>
          </a:bodyPr>
          <a:lstStyle>
            <a:lvl1pPr algn="l">
              <a:defRPr sz="4000" baseline="0">
                <a:solidFill>
                  <a:srgbClr val="4A8860"/>
                </a:solidFill>
                <a:latin typeface="Patua One" charset="0"/>
                <a:ea typeface="Patua One" charset="0"/>
                <a:cs typeface="Patua One" charset="0"/>
              </a:defRPr>
            </a:lvl1pPr>
          </a:lstStyle>
          <a:p>
            <a:r>
              <a:rPr lang="en-US" dirty="0" smtClean="0"/>
              <a:t>Small Single Image</a:t>
            </a:r>
            <a:endParaRPr lang="en-US" dirty="0"/>
          </a:p>
        </p:txBody>
      </p:sp>
      <p:sp>
        <p:nvSpPr>
          <p:cNvPr id="3" name="Subtitle 2"/>
          <p:cNvSpPr>
            <a:spLocks noGrp="1"/>
          </p:cNvSpPr>
          <p:nvPr>
            <p:ph type="subTitle" idx="1" hasCustomPrompt="1"/>
          </p:nvPr>
        </p:nvSpPr>
        <p:spPr>
          <a:xfrm>
            <a:off x="5260622" y="2228193"/>
            <a:ext cx="5892800" cy="3508157"/>
          </a:xfrm>
          <a:prstGeom prst="rect">
            <a:avLst/>
          </a:prstGeom>
        </p:spPr>
        <p:txBody>
          <a:bodyPr>
            <a:normAutofit/>
          </a:bodyPr>
          <a:lstStyle>
            <a:lvl1pPr marL="0" indent="0" algn="l">
              <a:lnSpc>
                <a:spcPct val="100000"/>
              </a:lnSpc>
              <a:buNone/>
              <a:defRPr lang="en-US" sz="2200" baseline="0" smtClean="0">
                <a:solidFill>
                  <a:schemeClr val="tx1">
                    <a:lumMod val="65000"/>
                    <a:lumOff val="35000"/>
                  </a:schemeClr>
                </a:solidFill>
                <a:effectLst/>
                <a:latin typeface="Fira Sans" charset="0"/>
                <a:ea typeface="Fira Sans" charset="0"/>
                <a:cs typeface="Fira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paragraph</a:t>
            </a:r>
          </a:p>
        </p:txBody>
      </p:sp>
      <p:sp>
        <p:nvSpPr>
          <p:cNvPr id="10" name="Footer Placeholder 4"/>
          <p:cNvSpPr txBox="1">
            <a:spLocks/>
          </p:cNvSpPr>
          <p:nvPr userDrawn="1"/>
        </p:nvSpPr>
        <p:spPr>
          <a:xfrm>
            <a:off x="7622628" y="6114612"/>
            <a:ext cx="4114800" cy="365125"/>
          </a:xfrm>
          <a:prstGeom prst="rect">
            <a:avLst/>
          </a:prstGeom>
        </p:spPr>
        <p:txBody>
          <a:bodyPr/>
          <a:lstStyle>
            <a:defPPr>
              <a:defRPr lang="en-US"/>
            </a:defPPr>
            <a:lvl1pPr marL="0" algn="l" defTabSz="914400" rtl="0" eaLnBrk="1" latinLnBrk="0" hangingPunct="1">
              <a:defRPr sz="1500" b="0" i="0" kern="1200">
                <a:solidFill>
                  <a:schemeClr val="tx1">
                    <a:lumMod val="65000"/>
                    <a:lumOff val="35000"/>
                  </a:schemeClr>
                </a:solidFill>
                <a:latin typeface="Fira Sans Medium" charset="0"/>
                <a:ea typeface="Fira Sans Medium" charset="0"/>
                <a:cs typeface="Fira Sans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mtClean="0"/>
              <a:t>PRESENTATION TITLE  •  NWF.ORG  •  </a:t>
            </a:r>
            <a:fld id="{C09CD80F-FF1C-D248-B650-D76C0DCD8E0A}" type="slidenum">
              <a:rPr lang="en-US" smtClean="0"/>
              <a:pPr algn="r"/>
              <a:t>‹#›</a:t>
            </a:fld>
            <a:endParaRPr lang="en-US" dirty="0"/>
          </a:p>
        </p:txBody>
      </p:sp>
      <p:sp>
        <p:nvSpPr>
          <p:cNvPr id="5" name="Picture Placeholder 4"/>
          <p:cNvSpPr>
            <a:spLocks noGrp="1"/>
          </p:cNvSpPr>
          <p:nvPr>
            <p:ph type="pic" sz="quarter" idx="10"/>
          </p:nvPr>
        </p:nvSpPr>
        <p:spPr>
          <a:xfrm>
            <a:off x="694815" y="1493134"/>
            <a:ext cx="3870992" cy="3871730"/>
          </a:xfrm>
          <a:prstGeom prst="ellipse">
            <a:avLst/>
          </a:prstGeom>
        </p:spPr>
        <p:txBody>
          <a:bodyPr anchor="ctr"/>
          <a:lstStyle>
            <a:lvl1pPr algn="l">
              <a:defRPr sz="2200">
                <a:solidFill>
                  <a:schemeClr val="tx1">
                    <a:lumMod val="65000"/>
                    <a:lumOff val="35000"/>
                  </a:schemeClr>
                </a:solidFill>
                <a:latin typeface="Fira Sans" charset="0"/>
                <a:ea typeface="Fira Sans" charset="0"/>
                <a:cs typeface="Fira Sans" charset="0"/>
              </a:defRPr>
            </a:lvl1pPr>
          </a:lstStyle>
          <a:p>
            <a:endParaRPr lang="en-US" dirty="0"/>
          </a:p>
        </p:txBody>
      </p:sp>
    </p:spTree>
    <p:extLst>
      <p:ext uri="{BB962C8B-B14F-4D97-AF65-F5344CB8AC3E}">
        <p14:creationId xmlns:p14="http://schemas.microsoft.com/office/powerpoint/2010/main" val="29797446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mall Single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3878" b="3509"/>
          <a:stretch/>
        </p:blipFill>
        <p:spPr>
          <a:xfrm>
            <a:off x="0" y="0"/>
            <a:ext cx="12192000" cy="6857999"/>
          </a:xfrm>
          <a:prstGeom prst="rect">
            <a:avLst/>
          </a:prstGeom>
        </p:spPr>
      </p:pic>
      <p:sp>
        <p:nvSpPr>
          <p:cNvPr id="2" name="Title 1"/>
          <p:cNvSpPr>
            <a:spLocks noGrp="1"/>
          </p:cNvSpPr>
          <p:nvPr>
            <p:ph type="ctrTitle" hasCustomPrompt="1"/>
          </p:nvPr>
        </p:nvSpPr>
        <p:spPr>
          <a:xfrm>
            <a:off x="5260622" y="922667"/>
            <a:ext cx="5892800" cy="1168892"/>
          </a:xfrm>
          <a:prstGeom prst="rect">
            <a:avLst/>
          </a:prstGeom>
        </p:spPr>
        <p:txBody>
          <a:bodyPr anchor="t">
            <a:normAutofit/>
          </a:bodyPr>
          <a:lstStyle>
            <a:lvl1pPr algn="l">
              <a:defRPr sz="4000" baseline="0">
                <a:solidFill>
                  <a:srgbClr val="4A8860"/>
                </a:solidFill>
                <a:latin typeface="Patua One" charset="0"/>
                <a:ea typeface="Patua One" charset="0"/>
                <a:cs typeface="Patua One" charset="0"/>
              </a:defRPr>
            </a:lvl1pPr>
          </a:lstStyle>
          <a:p>
            <a:r>
              <a:rPr lang="en-US" dirty="0" smtClean="0"/>
              <a:t>Small Single Image</a:t>
            </a:r>
            <a:endParaRPr lang="en-US" dirty="0"/>
          </a:p>
        </p:txBody>
      </p:sp>
      <p:sp>
        <p:nvSpPr>
          <p:cNvPr id="3" name="Subtitle 2"/>
          <p:cNvSpPr>
            <a:spLocks noGrp="1"/>
          </p:cNvSpPr>
          <p:nvPr>
            <p:ph type="subTitle" idx="1" hasCustomPrompt="1"/>
          </p:nvPr>
        </p:nvSpPr>
        <p:spPr>
          <a:xfrm>
            <a:off x="5260622" y="2228193"/>
            <a:ext cx="5892800" cy="3508157"/>
          </a:xfrm>
          <a:prstGeom prst="rect">
            <a:avLst/>
          </a:prstGeom>
        </p:spPr>
        <p:txBody>
          <a:bodyPr>
            <a:normAutofit/>
          </a:bodyPr>
          <a:lstStyle>
            <a:lvl1pPr marL="0" indent="0" algn="l">
              <a:lnSpc>
                <a:spcPct val="100000"/>
              </a:lnSpc>
              <a:buNone/>
              <a:defRPr lang="en-US" sz="2200" baseline="0" smtClean="0">
                <a:solidFill>
                  <a:schemeClr val="tx1">
                    <a:lumMod val="65000"/>
                    <a:lumOff val="35000"/>
                  </a:schemeClr>
                </a:solidFill>
                <a:effectLst/>
                <a:latin typeface="Fira Sans" charset="0"/>
                <a:ea typeface="Fira Sans" charset="0"/>
                <a:cs typeface="Fira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paragraph</a:t>
            </a:r>
          </a:p>
        </p:txBody>
      </p:sp>
      <p:sp>
        <p:nvSpPr>
          <p:cNvPr id="10" name="Footer Placeholder 4"/>
          <p:cNvSpPr txBox="1">
            <a:spLocks/>
          </p:cNvSpPr>
          <p:nvPr userDrawn="1"/>
        </p:nvSpPr>
        <p:spPr>
          <a:xfrm>
            <a:off x="7622628" y="6114612"/>
            <a:ext cx="4114800" cy="365125"/>
          </a:xfrm>
          <a:prstGeom prst="rect">
            <a:avLst/>
          </a:prstGeom>
        </p:spPr>
        <p:txBody>
          <a:bodyPr/>
          <a:lstStyle>
            <a:defPPr>
              <a:defRPr lang="en-US"/>
            </a:defPPr>
            <a:lvl1pPr marL="0" algn="l" defTabSz="914400" rtl="0" eaLnBrk="1" latinLnBrk="0" hangingPunct="1">
              <a:defRPr sz="1500" b="0" i="0" kern="1200">
                <a:solidFill>
                  <a:schemeClr val="tx1">
                    <a:lumMod val="65000"/>
                    <a:lumOff val="35000"/>
                  </a:schemeClr>
                </a:solidFill>
                <a:latin typeface="Fira Sans Medium" charset="0"/>
                <a:ea typeface="Fira Sans Medium" charset="0"/>
                <a:cs typeface="Fira Sans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mtClean="0"/>
              <a:t>PRESENTATION TITLE  •  NWF.ORG  •  </a:t>
            </a:r>
            <a:fld id="{C09CD80F-FF1C-D248-B650-D76C0DCD8E0A}" type="slidenum">
              <a:rPr lang="en-US" smtClean="0"/>
              <a:pPr algn="r"/>
              <a:t>‹#›</a:t>
            </a:fld>
            <a:endParaRPr lang="en-US" dirty="0"/>
          </a:p>
        </p:txBody>
      </p:sp>
      <p:sp>
        <p:nvSpPr>
          <p:cNvPr id="5" name="Picture Placeholder 4"/>
          <p:cNvSpPr>
            <a:spLocks noGrp="1"/>
          </p:cNvSpPr>
          <p:nvPr>
            <p:ph type="pic" sz="quarter" idx="10"/>
          </p:nvPr>
        </p:nvSpPr>
        <p:spPr>
          <a:xfrm>
            <a:off x="694815" y="1493134"/>
            <a:ext cx="3870992" cy="3871730"/>
          </a:xfrm>
          <a:prstGeom prst="ellipse">
            <a:avLst/>
          </a:prstGeom>
        </p:spPr>
        <p:txBody>
          <a:bodyPr anchor="ctr"/>
          <a:lstStyle>
            <a:lvl1pPr algn="l">
              <a:defRPr sz="2200">
                <a:solidFill>
                  <a:schemeClr val="tx1">
                    <a:lumMod val="65000"/>
                    <a:lumOff val="35000"/>
                  </a:schemeClr>
                </a:solidFill>
                <a:latin typeface="Fira Sans" charset="0"/>
                <a:ea typeface="Fira Sans" charset="0"/>
                <a:cs typeface="Fira Sans" charset="0"/>
              </a:defRPr>
            </a:lvl1pPr>
          </a:lstStyle>
          <a:p>
            <a:endParaRPr lang="en-US" dirty="0"/>
          </a:p>
        </p:txBody>
      </p:sp>
    </p:spTree>
    <p:extLst>
      <p:ext uri="{BB962C8B-B14F-4D97-AF65-F5344CB8AC3E}">
        <p14:creationId xmlns:p14="http://schemas.microsoft.com/office/powerpoint/2010/main" val="1606796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3878" b="3509"/>
          <a:stretch/>
        </p:blipFill>
        <p:spPr>
          <a:xfrm>
            <a:off x="0" y="0"/>
            <a:ext cx="12192000" cy="6857999"/>
          </a:xfrm>
          <a:prstGeom prst="rect">
            <a:avLst/>
          </a:prstGeom>
        </p:spPr>
      </p:pic>
      <p:sp>
        <p:nvSpPr>
          <p:cNvPr id="2" name="Title 1"/>
          <p:cNvSpPr>
            <a:spLocks noGrp="1"/>
          </p:cNvSpPr>
          <p:nvPr>
            <p:ph type="ctrTitle" hasCustomPrompt="1"/>
          </p:nvPr>
        </p:nvSpPr>
        <p:spPr>
          <a:xfrm>
            <a:off x="3932723" y="1636912"/>
            <a:ext cx="7165205" cy="1376218"/>
          </a:xfrm>
          <a:prstGeom prst="rect">
            <a:avLst/>
          </a:prstGeom>
        </p:spPr>
        <p:txBody>
          <a:bodyPr anchor="b">
            <a:normAutofit/>
          </a:bodyPr>
          <a:lstStyle>
            <a:lvl1pPr marL="0" marR="0" indent="0" algn="l" defTabSz="914400" rtl="0" eaLnBrk="1" fontAlgn="auto" latinLnBrk="0" hangingPunct="1">
              <a:lnSpc>
                <a:spcPct val="85000"/>
              </a:lnSpc>
              <a:spcBef>
                <a:spcPct val="0"/>
              </a:spcBef>
              <a:spcAft>
                <a:spcPts val="0"/>
              </a:spcAft>
              <a:buClrTx/>
              <a:buSzTx/>
              <a:buFontTx/>
              <a:buNone/>
              <a:tabLst/>
              <a:defRPr sz="4800" baseline="0">
                <a:solidFill>
                  <a:srgbClr val="4A8860"/>
                </a:solidFill>
                <a:latin typeface="Patua One" charset="0"/>
                <a:ea typeface="Patua One" charset="0"/>
                <a:cs typeface="Patua One" charset="0"/>
              </a:defRPr>
            </a:lvl1pPr>
          </a:lstStyle>
          <a:p>
            <a:r>
              <a:rPr lang="en-US" sz="4800" dirty="0" smtClean="0">
                <a:solidFill>
                  <a:srgbClr val="4A8860"/>
                </a:solidFill>
                <a:latin typeface="Patua One" charset="0"/>
                <a:ea typeface="Patua One" charset="0"/>
                <a:cs typeface="Patua One" charset="0"/>
              </a:rPr>
              <a:t>Section Title Page</a:t>
            </a:r>
            <a:endParaRPr lang="en-US" sz="4800" dirty="0">
              <a:solidFill>
                <a:srgbClr val="4A8860"/>
              </a:solidFill>
              <a:latin typeface="Patua One" charset="0"/>
              <a:ea typeface="Patua One" charset="0"/>
              <a:cs typeface="Patua One" charset="0"/>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801CA53-8849-5546-A404-342589C57337}" type="datetimeFigureOut">
              <a:rPr lang="en-US" smtClean="0"/>
              <a:t>7/29/2019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9CD80F-FF1C-D248-B650-D76C0DCD8E0A}" type="slidenum">
              <a:rPr lang="en-US" smtClean="0"/>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114799"/>
            <a:ext cx="12192000" cy="27432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5135" y="1800583"/>
            <a:ext cx="1990032" cy="2004442"/>
          </a:xfrm>
          <a:prstGeom prst="rect">
            <a:avLst/>
          </a:prstGeom>
        </p:spPr>
      </p:pic>
      <p:sp>
        <p:nvSpPr>
          <p:cNvPr id="12" name="Title 1"/>
          <p:cNvSpPr txBox="1">
            <a:spLocks/>
          </p:cNvSpPr>
          <p:nvPr userDrawn="1"/>
        </p:nvSpPr>
        <p:spPr>
          <a:xfrm>
            <a:off x="3932722" y="3722976"/>
            <a:ext cx="1042416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dirty="0">
              <a:solidFill>
                <a:srgbClr val="4A8860"/>
              </a:solidFill>
              <a:latin typeface="Patua One" charset="0"/>
              <a:ea typeface="Patua One" charset="0"/>
              <a:cs typeface="Patua One" charset="0"/>
            </a:endParaRPr>
          </a:p>
        </p:txBody>
      </p:sp>
      <p:sp>
        <p:nvSpPr>
          <p:cNvPr id="14" name="Text Placeholder 3"/>
          <p:cNvSpPr>
            <a:spLocks noGrp="1"/>
          </p:cNvSpPr>
          <p:nvPr>
            <p:ph type="body" sz="half" idx="2" hasCustomPrompt="1"/>
          </p:nvPr>
        </p:nvSpPr>
        <p:spPr>
          <a:xfrm>
            <a:off x="3932721" y="3126236"/>
            <a:ext cx="7165205" cy="798458"/>
          </a:xfrm>
          <a:prstGeom prst="rect">
            <a:avLst/>
          </a:prstGeom>
        </p:spPr>
        <p:txBody>
          <a:bodyPr/>
          <a:lstStyle>
            <a:lvl1pPr marL="0" indent="0">
              <a:buNone/>
              <a:defRPr sz="2000" b="1" cap="all" spc="50" baseline="0">
                <a:solidFill>
                  <a:schemeClr val="tx1">
                    <a:lumMod val="65000"/>
                    <a:lumOff val="35000"/>
                  </a:schemeClr>
                </a:solidFill>
                <a:latin typeface="Fira Sans" charset="0"/>
                <a:ea typeface="Fira Sans" charset="0"/>
                <a:cs typeface="Fira Sans"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Section Subtitle</a:t>
            </a:r>
          </a:p>
        </p:txBody>
      </p:sp>
    </p:spTree>
    <p:extLst>
      <p:ext uri="{BB962C8B-B14F-4D97-AF65-F5344CB8AC3E}">
        <p14:creationId xmlns:p14="http://schemas.microsoft.com/office/powerpoint/2010/main" val="17598458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Slide">
  <p:cSld name="Section Title Slide">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17" name="Google Shape;17;p3"/>
          <p:cNvSpPr txBox="1">
            <a:spLocks noGrp="1"/>
          </p:cNvSpPr>
          <p:nvPr>
            <p:ph type="ctrTitle"/>
          </p:nvPr>
        </p:nvSpPr>
        <p:spPr>
          <a:xfrm>
            <a:off x="3932723" y="1636912"/>
            <a:ext cx="7165205" cy="1376218"/>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4A8860"/>
              </a:buClr>
              <a:buSzPts val="4800"/>
              <a:buFont typeface="Patua One"/>
              <a:buNone/>
              <a:defRPr sz="48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21" name="Google Shape;21;p3"/>
          <p:cNvPicPr preferRelativeResize="0"/>
          <p:nvPr/>
        </p:nvPicPr>
        <p:blipFill rotWithShape="1">
          <a:blip r:embed="rId3">
            <a:alphaModFix/>
          </a:blip>
          <a:srcRect/>
          <a:stretch/>
        </p:blipFill>
        <p:spPr>
          <a:xfrm>
            <a:off x="0" y="4114799"/>
            <a:ext cx="12192000" cy="2743200"/>
          </a:xfrm>
          <a:prstGeom prst="rect">
            <a:avLst/>
          </a:prstGeom>
          <a:noFill/>
          <a:ln>
            <a:noFill/>
          </a:ln>
        </p:spPr>
      </p:pic>
      <p:pic>
        <p:nvPicPr>
          <p:cNvPr id="22" name="Google Shape;22;p3"/>
          <p:cNvPicPr preferRelativeResize="0"/>
          <p:nvPr/>
        </p:nvPicPr>
        <p:blipFill rotWithShape="1">
          <a:blip r:embed="rId4">
            <a:alphaModFix/>
          </a:blip>
          <a:srcRect/>
          <a:stretch/>
        </p:blipFill>
        <p:spPr>
          <a:xfrm>
            <a:off x="1425135" y="1800583"/>
            <a:ext cx="1990032" cy="2004442"/>
          </a:xfrm>
          <a:prstGeom prst="rect">
            <a:avLst/>
          </a:prstGeom>
          <a:noFill/>
          <a:ln>
            <a:noFill/>
          </a:ln>
        </p:spPr>
      </p:pic>
      <p:sp>
        <p:nvSpPr>
          <p:cNvPr id="23" name="Google Shape;23;p3"/>
          <p:cNvSpPr txBox="1"/>
          <p:nvPr/>
        </p:nvSpPr>
        <p:spPr>
          <a:xfrm>
            <a:off x="3932722" y="3722976"/>
            <a:ext cx="1042416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4A8860"/>
              </a:solidFill>
              <a:latin typeface="Patua One"/>
              <a:ea typeface="Patua One"/>
              <a:cs typeface="Patua One"/>
              <a:sym typeface="Patua One"/>
            </a:endParaRPr>
          </a:p>
        </p:txBody>
      </p:sp>
      <p:sp>
        <p:nvSpPr>
          <p:cNvPr id="24" name="Google Shape;24;p3"/>
          <p:cNvSpPr txBox="1">
            <a:spLocks noGrp="1"/>
          </p:cNvSpPr>
          <p:nvPr>
            <p:ph type="body" idx="1"/>
          </p:nvPr>
        </p:nvSpPr>
        <p:spPr>
          <a:xfrm>
            <a:off x="3932721" y="3126236"/>
            <a:ext cx="7165205" cy="79845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595959"/>
              </a:buClr>
              <a:buSzPts val="2000"/>
              <a:buFont typeface="Arial"/>
              <a:buNone/>
              <a:defRPr sz="2000" b="1" i="0" u="none" strike="noStrike" cap="none">
                <a:solidFill>
                  <a:srgbClr val="595959"/>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3878" b="3509"/>
          <a:stretch/>
        </p:blipFill>
        <p:spPr>
          <a:xfrm>
            <a:off x="0" y="0"/>
            <a:ext cx="12192000" cy="6857999"/>
          </a:xfrm>
          <a:prstGeom prst="rect">
            <a:avLst/>
          </a:prstGeom>
        </p:spPr>
      </p:pic>
      <p:sp>
        <p:nvSpPr>
          <p:cNvPr id="2" name="Title 1"/>
          <p:cNvSpPr>
            <a:spLocks noGrp="1"/>
          </p:cNvSpPr>
          <p:nvPr>
            <p:ph type="ctrTitle" hasCustomPrompt="1"/>
          </p:nvPr>
        </p:nvSpPr>
        <p:spPr>
          <a:xfrm>
            <a:off x="3932723" y="1636912"/>
            <a:ext cx="7165205" cy="1376218"/>
          </a:xfrm>
          <a:prstGeom prst="rect">
            <a:avLst/>
          </a:prstGeom>
        </p:spPr>
        <p:txBody>
          <a:bodyPr anchor="b">
            <a:normAutofit/>
          </a:bodyPr>
          <a:lstStyle>
            <a:lvl1pPr marL="0" marR="0" indent="0" algn="l" defTabSz="914400" rtl="0" eaLnBrk="1" fontAlgn="auto" latinLnBrk="0" hangingPunct="1">
              <a:lnSpc>
                <a:spcPct val="85000"/>
              </a:lnSpc>
              <a:spcBef>
                <a:spcPct val="0"/>
              </a:spcBef>
              <a:spcAft>
                <a:spcPts val="0"/>
              </a:spcAft>
              <a:buClrTx/>
              <a:buSzTx/>
              <a:buFontTx/>
              <a:buNone/>
              <a:tabLst/>
              <a:defRPr sz="4800" baseline="0">
                <a:solidFill>
                  <a:srgbClr val="4A8860"/>
                </a:solidFill>
                <a:latin typeface="Patua One" charset="0"/>
                <a:ea typeface="Patua One" charset="0"/>
                <a:cs typeface="Patua One" charset="0"/>
              </a:defRPr>
            </a:lvl1pPr>
          </a:lstStyle>
          <a:p>
            <a:r>
              <a:rPr lang="en-US" sz="4800" dirty="0" smtClean="0">
                <a:solidFill>
                  <a:srgbClr val="4A8860"/>
                </a:solidFill>
                <a:latin typeface="Patua One" charset="0"/>
                <a:ea typeface="Patua One" charset="0"/>
                <a:cs typeface="Patua One" charset="0"/>
              </a:rPr>
              <a:t>Section Title Page</a:t>
            </a:r>
            <a:endParaRPr lang="en-US" sz="4800" dirty="0">
              <a:solidFill>
                <a:srgbClr val="4A8860"/>
              </a:solidFill>
              <a:latin typeface="Patua One" charset="0"/>
              <a:ea typeface="Patua One" charset="0"/>
              <a:cs typeface="Patua One" charset="0"/>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801CA53-8849-5546-A404-342589C57337}" type="datetimeFigureOut">
              <a:rPr lang="en-US" smtClean="0"/>
              <a:t>7/29/2019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9CD80F-FF1C-D248-B650-D76C0DCD8E0A}" type="slidenum">
              <a:rPr lang="en-US" smtClean="0"/>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114799"/>
            <a:ext cx="12192000" cy="27432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5135" y="1800583"/>
            <a:ext cx="1990032" cy="2004442"/>
          </a:xfrm>
          <a:prstGeom prst="rect">
            <a:avLst/>
          </a:prstGeom>
        </p:spPr>
      </p:pic>
      <p:sp>
        <p:nvSpPr>
          <p:cNvPr id="12" name="Title 1"/>
          <p:cNvSpPr txBox="1">
            <a:spLocks/>
          </p:cNvSpPr>
          <p:nvPr userDrawn="1"/>
        </p:nvSpPr>
        <p:spPr>
          <a:xfrm>
            <a:off x="3932722" y="3722976"/>
            <a:ext cx="1042416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dirty="0">
              <a:solidFill>
                <a:srgbClr val="4A8860"/>
              </a:solidFill>
              <a:latin typeface="Patua One" charset="0"/>
              <a:ea typeface="Patua One" charset="0"/>
              <a:cs typeface="Patua One" charset="0"/>
            </a:endParaRPr>
          </a:p>
        </p:txBody>
      </p:sp>
      <p:sp>
        <p:nvSpPr>
          <p:cNvPr id="14" name="Text Placeholder 3"/>
          <p:cNvSpPr>
            <a:spLocks noGrp="1"/>
          </p:cNvSpPr>
          <p:nvPr>
            <p:ph type="body" sz="half" idx="2" hasCustomPrompt="1"/>
          </p:nvPr>
        </p:nvSpPr>
        <p:spPr>
          <a:xfrm>
            <a:off x="3932721" y="3126236"/>
            <a:ext cx="7165205" cy="798458"/>
          </a:xfrm>
          <a:prstGeom prst="rect">
            <a:avLst/>
          </a:prstGeom>
        </p:spPr>
        <p:txBody>
          <a:bodyPr/>
          <a:lstStyle>
            <a:lvl1pPr marL="0" indent="0">
              <a:buNone/>
              <a:defRPr sz="2000" b="1" cap="all" spc="50" baseline="0">
                <a:solidFill>
                  <a:schemeClr val="tx1">
                    <a:lumMod val="65000"/>
                    <a:lumOff val="35000"/>
                  </a:schemeClr>
                </a:solidFill>
                <a:latin typeface="Fira Sans" charset="0"/>
                <a:ea typeface="Fira Sans" charset="0"/>
                <a:cs typeface="Fira Sans"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Section Subtitle</a:t>
            </a:r>
          </a:p>
        </p:txBody>
      </p:sp>
    </p:spTree>
    <p:extLst>
      <p:ext uri="{BB962C8B-B14F-4D97-AF65-F5344CB8AC3E}">
        <p14:creationId xmlns:p14="http://schemas.microsoft.com/office/powerpoint/2010/main" val="93515646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3878" b="3509"/>
          <a:stretch/>
        </p:blipFill>
        <p:spPr>
          <a:xfrm>
            <a:off x="0" y="0"/>
            <a:ext cx="12192000" cy="6857999"/>
          </a:xfrm>
          <a:prstGeom prst="rect">
            <a:avLst/>
          </a:prstGeom>
        </p:spPr>
      </p:pic>
      <p:sp>
        <p:nvSpPr>
          <p:cNvPr id="2" name="Title 1"/>
          <p:cNvSpPr>
            <a:spLocks noGrp="1"/>
          </p:cNvSpPr>
          <p:nvPr>
            <p:ph type="ctrTitle" hasCustomPrompt="1"/>
          </p:nvPr>
        </p:nvSpPr>
        <p:spPr>
          <a:xfrm>
            <a:off x="3932723" y="1636912"/>
            <a:ext cx="7165205" cy="1376218"/>
          </a:xfrm>
          <a:prstGeom prst="rect">
            <a:avLst/>
          </a:prstGeom>
        </p:spPr>
        <p:txBody>
          <a:bodyPr anchor="b">
            <a:normAutofit/>
          </a:bodyPr>
          <a:lstStyle>
            <a:lvl1pPr marL="0" marR="0" indent="0" algn="l" defTabSz="914400" rtl="0" eaLnBrk="1" fontAlgn="auto" latinLnBrk="0" hangingPunct="1">
              <a:lnSpc>
                <a:spcPct val="85000"/>
              </a:lnSpc>
              <a:spcBef>
                <a:spcPct val="0"/>
              </a:spcBef>
              <a:spcAft>
                <a:spcPts val="0"/>
              </a:spcAft>
              <a:buClrTx/>
              <a:buSzTx/>
              <a:buFontTx/>
              <a:buNone/>
              <a:tabLst/>
              <a:defRPr sz="4800" baseline="0">
                <a:solidFill>
                  <a:srgbClr val="4A8860"/>
                </a:solidFill>
                <a:latin typeface="Patua One" charset="0"/>
                <a:ea typeface="Patua One" charset="0"/>
                <a:cs typeface="Patua One" charset="0"/>
              </a:defRPr>
            </a:lvl1pPr>
          </a:lstStyle>
          <a:p>
            <a:r>
              <a:rPr lang="en-US" sz="4800" dirty="0" smtClean="0">
                <a:solidFill>
                  <a:srgbClr val="4A8860"/>
                </a:solidFill>
                <a:latin typeface="Patua One" charset="0"/>
                <a:ea typeface="Patua One" charset="0"/>
                <a:cs typeface="Patua One" charset="0"/>
              </a:rPr>
              <a:t>Section Title Page</a:t>
            </a:r>
            <a:endParaRPr lang="en-US" sz="4800" dirty="0">
              <a:solidFill>
                <a:srgbClr val="4A8860"/>
              </a:solidFill>
              <a:latin typeface="Patua One" charset="0"/>
              <a:ea typeface="Patua One" charset="0"/>
              <a:cs typeface="Patua One" charset="0"/>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801CA53-8849-5546-A404-342589C57337}" type="datetimeFigureOut">
              <a:rPr lang="en-US" smtClean="0"/>
              <a:t>7/29/2019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9CD80F-FF1C-D248-B650-D76C0DCD8E0A}" type="slidenum">
              <a:rPr lang="en-US" smtClean="0"/>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114799"/>
            <a:ext cx="12192000" cy="27432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5135" y="1800583"/>
            <a:ext cx="1990032" cy="2004442"/>
          </a:xfrm>
          <a:prstGeom prst="rect">
            <a:avLst/>
          </a:prstGeom>
        </p:spPr>
      </p:pic>
      <p:sp>
        <p:nvSpPr>
          <p:cNvPr id="12" name="Title 1"/>
          <p:cNvSpPr txBox="1">
            <a:spLocks/>
          </p:cNvSpPr>
          <p:nvPr userDrawn="1"/>
        </p:nvSpPr>
        <p:spPr>
          <a:xfrm>
            <a:off x="3932722" y="3722976"/>
            <a:ext cx="1042416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dirty="0">
              <a:solidFill>
                <a:srgbClr val="4A8860"/>
              </a:solidFill>
              <a:latin typeface="Patua One" charset="0"/>
              <a:ea typeface="Patua One" charset="0"/>
              <a:cs typeface="Patua One" charset="0"/>
            </a:endParaRPr>
          </a:p>
        </p:txBody>
      </p:sp>
      <p:sp>
        <p:nvSpPr>
          <p:cNvPr id="14" name="Text Placeholder 3"/>
          <p:cNvSpPr>
            <a:spLocks noGrp="1"/>
          </p:cNvSpPr>
          <p:nvPr>
            <p:ph type="body" sz="half" idx="2" hasCustomPrompt="1"/>
          </p:nvPr>
        </p:nvSpPr>
        <p:spPr>
          <a:xfrm>
            <a:off x="3932721" y="3126236"/>
            <a:ext cx="7165205" cy="798458"/>
          </a:xfrm>
          <a:prstGeom prst="rect">
            <a:avLst/>
          </a:prstGeom>
        </p:spPr>
        <p:txBody>
          <a:bodyPr/>
          <a:lstStyle>
            <a:lvl1pPr marL="0" indent="0">
              <a:buNone/>
              <a:defRPr sz="2000" b="1" cap="all" spc="50" baseline="0">
                <a:solidFill>
                  <a:schemeClr val="tx1">
                    <a:lumMod val="65000"/>
                    <a:lumOff val="35000"/>
                  </a:schemeClr>
                </a:solidFill>
                <a:latin typeface="Fira Sans" charset="0"/>
                <a:ea typeface="Fira Sans" charset="0"/>
                <a:cs typeface="Fira Sans"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Section Subtitle</a:t>
            </a:r>
          </a:p>
        </p:txBody>
      </p:sp>
    </p:spTree>
    <p:extLst>
      <p:ext uri="{BB962C8B-B14F-4D97-AF65-F5344CB8AC3E}">
        <p14:creationId xmlns:p14="http://schemas.microsoft.com/office/powerpoint/2010/main" val="17458991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eneral Paragraph" type="title">
  <p:cSld name="TITL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27" name="Google Shape;27;p4"/>
          <p:cNvSpPr txBox="1">
            <a:spLocks noGrp="1"/>
          </p:cNvSpPr>
          <p:nvPr>
            <p:ph type="ctrTitle"/>
          </p:nvPr>
        </p:nvSpPr>
        <p:spPr>
          <a:xfrm>
            <a:off x="1524000" y="922667"/>
            <a:ext cx="9144000" cy="116889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4A8860"/>
              </a:buClr>
              <a:buSzPts val="4000"/>
              <a:buFont typeface="Patua One"/>
              <a:buNone/>
              <a:defRPr sz="40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4"/>
          <p:cNvSpPr txBox="1">
            <a:spLocks noGrp="1"/>
          </p:cNvSpPr>
          <p:nvPr>
            <p:ph type="subTitle" idx="1"/>
          </p:nvPr>
        </p:nvSpPr>
        <p:spPr>
          <a:xfrm>
            <a:off x="1524000" y="2228193"/>
            <a:ext cx="9144000" cy="3308460"/>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rgbClr val="595959"/>
              </a:buClr>
              <a:buSzPts val="2200"/>
              <a:buFont typeface="Arial"/>
              <a:buNone/>
              <a:defRPr sz="2200" b="0" i="0" u="none" strike="noStrike" cap="none">
                <a:solidFill>
                  <a:srgbClr val="595959"/>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Page Image and Quote">
  <p:cSld name="Full Page Image and Quote">
    <p:spTree>
      <p:nvGrpSpPr>
        <p:cNvPr id="1" name="Shape 30"/>
        <p:cNvGrpSpPr/>
        <p:nvPr/>
      </p:nvGrpSpPr>
      <p:grpSpPr>
        <a:xfrm>
          <a:off x="0" y="0"/>
          <a:ext cx="0" cy="0"/>
          <a:chOff x="0" y="0"/>
          <a:chExt cx="0" cy="0"/>
        </a:xfrm>
      </p:grpSpPr>
      <p:sp>
        <p:nvSpPr>
          <p:cNvPr id="31" name="Google Shape;31;p5"/>
          <p:cNvSpPr>
            <a:spLocks noGrp="1"/>
          </p:cNvSpPr>
          <p:nvPr>
            <p:ph type="pic" idx="2"/>
          </p:nvPr>
        </p:nvSpPr>
        <p:spPr>
          <a:xfrm>
            <a:off x="0" y="0"/>
            <a:ext cx="12192000" cy="68580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595959"/>
              </a:buClr>
              <a:buSzPts val="2200"/>
              <a:buFont typeface="Arial"/>
              <a:buChar char="•"/>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1"/>
          </p:nvPr>
        </p:nvSpPr>
        <p:spPr>
          <a:xfrm>
            <a:off x="5879938" y="5023413"/>
            <a:ext cx="5706319" cy="1632030"/>
          </a:xfrm>
          <a:prstGeom prst="rect">
            <a:avLst/>
          </a:prstGeom>
          <a:noFill/>
          <a:ln>
            <a:noFill/>
          </a:ln>
        </p:spPr>
        <p:txBody>
          <a:bodyPr spcFirstLastPara="1" wrap="square" lIns="91425" tIns="91425" rIns="91425" bIns="91425" anchor="t" anchorCtr="0"/>
          <a:lstStyle>
            <a:lvl1pPr marL="457200" marR="0" lvl="0" indent="-228600" algn="l" rtl="0">
              <a:lnSpc>
                <a:spcPct val="95000"/>
              </a:lnSpc>
              <a:spcBef>
                <a:spcPts val="600"/>
              </a:spcBef>
              <a:spcAft>
                <a:spcPts val="0"/>
              </a:spcAft>
              <a:buClr>
                <a:srgbClr val="4A8860"/>
              </a:buClr>
              <a:buSzPts val="2200"/>
              <a:buFont typeface="Arial"/>
              <a:buNone/>
              <a:defRPr sz="2200" b="0" i="0" u="none" strike="noStrike" cap="none">
                <a:solidFill>
                  <a:srgbClr val="4A8860"/>
                </a:solidFill>
                <a:latin typeface="Patua One"/>
                <a:ea typeface="Patua One"/>
                <a:cs typeface="Patua One"/>
                <a:sym typeface="Patua One"/>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Side Image">
  <p:cSld name="Large Side Image">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35" name="Google Shape;35;p6"/>
          <p:cNvSpPr txBox="1">
            <a:spLocks noGrp="1"/>
          </p:cNvSpPr>
          <p:nvPr>
            <p:ph type="ctrTitle"/>
          </p:nvPr>
        </p:nvSpPr>
        <p:spPr>
          <a:xfrm>
            <a:off x="5260622" y="922667"/>
            <a:ext cx="5892800" cy="116889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4A8860"/>
              </a:buClr>
              <a:buSzPts val="4000"/>
              <a:buFont typeface="Patua One"/>
              <a:buNone/>
              <a:defRPr sz="40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6"/>
          <p:cNvSpPr txBox="1">
            <a:spLocks noGrp="1"/>
          </p:cNvSpPr>
          <p:nvPr>
            <p:ph type="subTitle" idx="1"/>
          </p:nvPr>
        </p:nvSpPr>
        <p:spPr>
          <a:xfrm>
            <a:off x="5260622" y="2228193"/>
            <a:ext cx="5892800" cy="3508157"/>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rgbClr val="595959"/>
              </a:buClr>
              <a:buSzPts val="2200"/>
              <a:buFont typeface="Arial"/>
              <a:buNone/>
              <a:defRPr sz="2200" b="0" i="0" u="none" strike="noStrike" cap="none">
                <a:solidFill>
                  <a:srgbClr val="595959"/>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sp>
        <p:nvSpPr>
          <p:cNvPr id="38" name="Google Shape;38;p6"/>
          <p:cNvSpPr>
            <a:spLocks noGrp="1"/>
          </p:cNvSpPr>
          <p:nvPr>
            <p:ph type="pic" idx="2"/>
          </p:nvPr>
        </p:nvSpPr>
        <p:spPr>
          <a:xfrm>
            <a:off x="-4519655" y="-1091518"/>
            <a:ext cx="9039310" cy="9041034"/>
          </a:xfrm>
          <a:prstGeom prst="ellipse">
            <a:avLst/>
          </a:prstGeom>
          <a:noFill/>
          <a:ln>
            <a:noFill/>
          </a:ln>
        </p:spPr>
        <p:txBody>
          <a:bodyPr spcFirstLastPara="1" wrap="square" lIns="91425" tIns="91425" rIns="91425" bIns="91425" anchor="ctr" anchorCtr="0"/>
          <a:lstStyle>
            <a:lvl1pPr marR="0" lvl="0" algn="r"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mall Single Image">
  <p:cSld name="Small Single Image">
    <p:spTree>
      <p:nvGrpSpPr>
        <p:cNvPr id="1" name="Shape 39"/>
        <p:cNvGrpSpPr/>
        <p:nvPr/>
      </p:nvGrpSpPr>
      <p:grpSpPr>
        <a:xfrm>
          <a:off x="0" y="0"/>
          <a:ext cx="0" cy="0"/>
          <a:chOff x="0" y="0"/>
          <a:chExt cx="0" cy="0"/>
        </a:xfrm>
      </p:grpSpPr>
      <p:pic>
        <p:nvPicPr>
          <p:cNvPr id="40" name="Google Shape;40;p7"/>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41" name="Google Shape;41;p7"/>
          <p:cNvSpPr txBox="1">
            <a:spLocks noGrp="1"/>
          </p:cNvSpPr>
          <p:nvPr>
            <p:ph type="ctrTitle"/>
          </p:nvPr>
        </p:nvSpPr>
        <p:spPr>
          <a:xfrm>
            <a:off x="5260622" y="922667"/>
            <a:ext cx="5892800" cy="116889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4A8860"/>
              </a:buClr>
              <a:buSzPts val="4000"/>
              <a:buFont typeface="Patua One"/>
              <a:buNone/>
              <a:defRPr sz="40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7"/>
          <p:cNvSpPr txBox="1">
            <a:spLocks noGrp="1"/>
          </p:cNvSpPr>
          <p:nvPr>
            <p:ph type="subTitle" idx="1"/>
          </p:nvPr>
        </p:nvSpPr>
        <p:spPr>
          <a:xfrm>
            <a:off x="5260622" y="2228193"/>
            <a:ext cx="5892800" cy="3508157"/>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rgbClr val="595959"/>
              </a:buClr>
              <a:buSzPts val="2200"/>
              <a:buFont typeface="Arial"/>
              <a:buNone/>
              <a:defRPr sz="2200" b="0" i="0" u="none" strike="noStrike" cap="none">
                <a:solidFill>
                  <a:srgbClr val="595959"/>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sp>
        <p:nvSpPr>
          <p:cNvPr id="44" name="Google Shape;44;p7"/>
          <p:cNvSpPr>
            <a:spLocks noGrp="1"/>
          </p:cNvSpPr>
          <p:nvPr>
            <p:ph type="pic" idx="2"/>
          </p:nvPr>
        </p:nvSpPr>
        <p:spPr>
          <a:xfrm>
            <a:off x="694815" y="1493134"/>
            <a:ext cx="3870992" cy="3871730"/>
          </a:xfrm>
          <a:prstGeom prst="ellipse">
            <a:avLst/>
          </a:prstGeom>
          <a:noFill/>
          <a:ln>
            <a:noFill/>
          </a:ln>
        </p:spPr>
        <p:txBody>
          <a:bodyPr spcFirstLastPara="1" wrap="square" lIns="91425" tIns="91425" rIns="91425" bIns="91425" anchor="ctr" anchorCtr="0"/>
          <a:lstStyle>
            <a:lvl1pPr marR="0" lvl="0" algn="l" rtl="0">
              <a:lnSpc>
                <a:spcPct val="90000"/>
              </a:lnSpc>
              <a:spcBef>
                <a:spcPts val="1000"/>
              </a:spcBef>
              <a:spcAft>
                <a:spcPts val="0"/>
              </a:spcAft>
              <a:buClr>
                <a:srgbClr val="595959"/>
              </a:buClr>
              <a:buSzPts val="2200"/>
              <a:buFont typeface="Arial"/>
              <a:buChar char="•"/>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Option 2">
  <p:cSld name="Title Slide Option 2">
    <p:spTree>
      <p:nvGrpSpPr>
        <p:cNvPr id="1" name="Shape 45"/>
        <p:cNvGrpSpPr/>
        <p:nvPr/>
      </p:nvGrpSpPr>
      <p:grpSpPr>
        <a:xfrm>
          <a:off x="0" y="0"/>
          <a:ext cx="0" cy="0"/>
          <a:chOff x="0" y="0"/>
          <a:chExt cx="0" cy="0"/>
        </a:xfrm>
      </p:grpSpPr>
      <p:sp>
        <p:nvSpPr>
          <p:cNvPr id="46" name="Google Shape;46;p8"/>
          <p:cNvSpPr>
            <a:spLocks noGrp="1"/>
          </p:cNvSpPr>
          <p:nvPr>
            <p:ph type="pic" idx="2"/>
          </p:nvPr>
        </p:nvSpPr>
        <p:spPr>
          <a:xfrm>
            <a:off x="0" y="0"/>
            <a:ext cx="12192000" cy="68580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595959"/>
              </a:buClr>
              <a:buSzPts val="2200"/>
              <a:buFont typeface="Arial"/>
              <a:buChar char="•"/>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body" idx="1"/>
          </p:nvPr>
        </p:nvSpPr>
        <p:spPr>
          <a:xfrm>
            <a:off x="2701491" y="3031958"/>
            <a:ext cx="6789018" cy="1607419"/>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1000"/>
              </a:spcBef>
              <a:spcAft>
                <a:spcPts val="0"/>
              </a:spcAft>
              <a:buClr>
                <a:schemeClr val="lt1"/>
              </a:buClr>
              <a:buSzPts val="5200"/>
              <a:buFont typeface="Arial"/>
              <a:buNone/>
              <a:defRPr sz="5200" b="0" i="0" u="none" strike="noStrike" cap="none">
                <a:solidFill>
                  <a:schemeClr val="lt1"/>
                </a:solidFill>
                <a:latin typeface="Patua One"/>
                <a:ea typeface="Patua One"/>
                <a:cs typeface="Patua One"/>
                <a:sym typeface="Patua One"/>
              </a:defRPr>
            </a:lvl1pPr>
            <a:lvl2pPr marL="914400" marR="0" lvl="1" indent="-228600" algn="ctr" rtl="0">
              <a:lnSpc>
                <a:spcPct val="90000"/>
              </a:lnSpc>
              <a:spcBef>
                <a:spcPts val="2000"/>
              </a:spcBef>
              <a:spcAft>
                <a:spcPts val="0"/>
              </a:spcAft>
              <a:buClr>
                <a:schemeClr val="lt1"/>
              </a:buClr>
              <a:buSzPts val="2000"/>
              <a:buFont typeface="Arial"/>
              <a:buNone/>
              <a:defRPr sz="2000" b="1" i="0" u="none" strike="noStrike" cap="none">
                <a:solidFill>
                  <a:schemeClr val="lt1"/>
                </a:solidFill>
                <a:latin typeface="Fira Sans"/>
                <a:ea typeface="Fira Sans"/>
                <a:cs typeface="Fira Sans"/>
                <a:sym typeface="Fira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8"/>
          <p:cNvSpPr txBox="1">
            <a:spLocks noGrp="1"/>
          </p:cNvSpPr>
          <p:nvPr>
            <p:ph type="body" idx="3"/>
          </p:nvPr>
        </p:nvSpPr>
        <p:spPr>
          <a:xfrm>
            <a:off x="2701492" y="4703347"/>
            <a:ext cx="6789018" cy="798458"/>
          </a:xfrm>
          <a:prstGeom prst="rect">
            <a:avLst/>
          </a:prstGeom>
          <a:noFill/>
          <a:ln>
            <a:noFill/>
          </a:ln>
        </p:spPr>
        <p:txBody>
          <a:bodyPr spcFirstLastPara="1" wrap="square" lIns="91425" tIns="91425" rIns="91425" bIns="91425" anchor="t" anchorCtr="0"/>
          <a:lstStyle>
            <a:lvl1pPr marL="457200" marR="0" lvl="0" indent="-228600" algn="ctr" rtl="0">
              <a:lnSpc>
                <a:spcPct val="95000"/>
              </a:lnSpc>
              <a:spcBef>
                <a:spcPts val="600"/>
              </a:spcBef>
              <a:spcAft>
                <a:spcPts val="0"/>
              </a:spcAft>
              <a:buClr>
                <a:schemeClr val="lt1"/>
              </a:buClr>
              <a:buSzPts val="2000"/>
              <a:buFont typeface="Arial"/>
              <a:buNone/>
              <a:defRPr sz="20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Option 3">
  <p:cSld name="Title Slide Option 3">
    <p:spTree>
      <p:nvGrpSpPr>
        <p:cNvPr id="1" name="Shape 49"/>
        <p:cNvGrpSpPr/>
        <p:nvPr/>
      </p:nvGrpSpPr>
      <p:grpSpPr>
        <a:xfrm>
          <a:off x="0" y="0"/>
          <a:ext cx="0" cy="0"/>
          <a:chOff x="0" y="0"/>
          <a:chExt cx="0" cy="0"/>
        </a:xfrm>
      </p:grpSpPr>
      <p:sp>
        <p:nvSpPr>
          <p:cNvPr id="50" name="Google Shape;50;p9"/>
          <p:cNvSpPr>
            <a:spLocks noGrp="1"/>
          </p:cNvSpPr>
          <p:nvPr>
            <p:ph type="pic" idx="2"/>
          </p:nvPr>
        </p:nvSpPr>
        <p:spPr>
          <a:xfrm>
            <a:off x="0" y="0"/>
            <a:ext cx="12192000" cy="68580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595959"/>
              </a:buClr>
              <a:buSzPts val="2200"/>
              <a:buFont typeface="Arial"/>
              <a:buChar char="•"/>
              <a:defRPr sz="2200" b="0" i="0" u="none" strike="noStrike" cap="none">
                <a:solidFill>
                  <a:srgbClr val="595959"/>
                </a:solidFill>
                <a:latin typeface="Fira Sans"/>
                <a:ea typeface="Fira Sans"/>
                <a:cs typeface="Fira Sans"/>
                <a:sym typeface="Fira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body" idx="1"/>
          </p:nvPr>
        </p:nvSpPr>
        <p:spPr>
          <a:xfrm>
            <a:off x="4053386" y="2595229"/>
            <a:ext cx="7001303" cy="1607419"/>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000"/>
              </a:spcBef>
              <a:spcAft>
                <a:spcPts val="0"/>
              </a:spcAft>
              <a:buClr>
                <a:schemeClr val="lt1"/>
              </a:buClr>
              <a:buSzPts val="5200"/>
              <a:buFont typeface="Arial"/>
              <a:buNone/>
              <a:defRPr sz="5200" b="0" i="0" u="none" strike="noStrike" cap="none">
                <a:solidFill>
                  <a:schemeClr val="lt1"/>
                </a:solidFill>
                <a:latin typeface="Patua One"/>
                <a:ea typeface="Patua One"/>
                <a:cs typeface="Patua One"/>
                <a:sym typeface="Patua One"/>
              </a:defRPr>
            </a:lvl1pPr>
            <a:lvl2pPr marL="914400" marR="0" lvl="1" indent="-228600" algn="ctr" rtl="0">
              <a:lnSpc>
                <a:spcPct val="90000"/>
              </a:lnSpc>
              <a:spcBef>
                <a:spcPts val="2000"/>
              </a:spcBef>
              <a:spcAft>
                <a:spcPts val="0"/>
              </a:spcAft>
              <a:buClr>
                <a:schemeClr val="lt1"/>
              </a:buClr>
              <a:buSzPts val="2000"/>
              <a:buFont typeface="Arial"/>
              <a:buNone/>
              <a:defRPr sz="2000" b="1" i="0" u="none" strike="noStrike" cap="none">
                <a:solidFill>
                  <a:schemeClr val="lt1"/>
                </a:solidFill>
                <a:latin typeface="Fira Sans"/>
                <a:ea typeface="Fira Sans"/>
                <a:cs typeface="Fira Sans"/>
                <a:sym typeface="Fira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body" idx="3"/>
          </p:nvPr>
        </p:nvSpPr>
        <p:spPr>
          <a:xfrm>
            <a:off x="4053386" y="4266618"/>
            <a:ext cx="7001304" cy="798458"/>
          </a:xfrm>
          <a:prstGeom prst="rect">
            <a:avLst/>
          </a:prstGeom>
          <a:noFill/>
          <a:ln>
            <a:noFill/>
          </a:ln>
        </p:spPr>
        <p:txBody>
          <a:bodyPr spcFirstLastPara="1" wrap="square" lIns="91425" tIns="91425" rIns="91425" bIns="91425" anchor="t" anchorCtr="0"/>
          <a:lstStyle>
            <a:lvl1pPr marL="457200" marR="0" lvl="0" indent="-228600" algn="l" rtl="0">
              <a:lnSpc>
                <a:spcPct val="95000"/>
              </a:lnSpc>
              <a:spcBef>
                <a:spcPts val="600"/>
              </a:spcBef>
              <a:spcAft>
                <a:spcPts val="0"/>
              </a:spcAft>
              <a:buClr>
                <a:schemeClr val="lt1"/>
              </a:buClr>
              <a:buSzPts val="2000"/>
              <a:buFont typeface="Arial"/>
              <a:buNone/>
              <a:defRPr sz="20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ed Paragraph">
  <p:cSld name="Bulleted Paragraph">
    <p:spTree>
      <p:nvGrpSpPr>
        <p:cNvPr id="1" name="Shape 53"/>
        <p:cNvGrpSpPr/>
        <p:nvPr/>
      </p:nvGrpSpPr>
      <p:grpSpPr>
        <a:xfrm>
          <a:off x="0" y="0"/>
          <a:ext cx="0" cy="0"/>
          <a:chOff x="0" y="0"/>
          <a:chExt cx="0" cy="0"/>
        </a:xfrm>
      </p:grpSpPr>
      <p:pic>
        <p:nvPicPr>
          <p:cNvPr id="54" name="Google Shape;54;p10"/>
          <p:cNvPicPr preferRelativeResize="0"/>
          <p:nvPr/>
        </p:nvPicPr>
        <p:blipFill rotWithShape="1">
          <a:blip r:embed="rId2">
            <a:alphaModFix amt="60000"/>
          </a:blip>
          <a:srcRect t="3878" b="3507"/>
          <a:stretch/>
        </p:blipFill>
        <p:spPr>
          <a:xfrm>
            <a:off x="0" y="0"/>
            <a:ext cx="12192000" cy="6857999"/>
          </a:xfrm>
          <a:prstGeom prst="rect">
            <a:avLst/>
          </a:prstGeom>
          <a:noFill/>
          <a:ln>
            <a:noFill/>
          </a:ln>
        </p:spPr>
      </p:pic>
      <p:sp>
        <p:nvSpPr>
          <p:cNvPr id="55" name="Google Shape;55;p10"/>
          <p:cNvSpPr txBox="1">
            <a:spLocks noGrp="1"/>
          </p:cNvSpPr>
          <p:nvPr>
            <p:ph type="ctrTitle"/>
          </p:nvPr>
        </p:nvSpPr>
        <p:spPr>
          <a:xfrm>
            <a:off x="1524000" y="922667"/>
            <a:ext cx="9144000" cy="116889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4A8860"/>
              </a:buClr>
              <a:buSzPts val="4000"/>
              <a:buFont typeface="Patua One"/>
              <a:buNone/>
              <a:defRPr sz="4000" b="0" i="0" u="none" strike="noStrike" cap="none">
                <a:solidFill>
                  <a:srgbClr val="4A8860"/>
                </a:solidFill>
                <a:latin typeface="Patua One"/>
                <a:ea typeface="Patua One"/>
                <a:cs typeface="Patua One"/>
                <a:sym typeface="Patua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10"/>
          <p:cNvSpPr txBox="1"/>
          <p:nvPr/>
        </p:nvSpPr>
        <p:spPr>
          <a:xfrm>
            <a:off x="7622628" y="6114612"/>
            <a:ext cx="411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Fira Sans Medium"/>
                <a:ea typeface="Fira Sans Medium"/>
                <a:cs typeface="Fira Sans Medium"/>
                <a:sym typeface="Fira Sans Medium"/>
              </a:rPr>
              <a:t>PRESENTATION TITLE  •  NWF.ORG  •  </a:t>
            </a:r>
            <a:fld id="{00000000-1234-1234-1234-123412341234}" type="slidenum">
              <a:rPr lang="en-US" sz="1500" b="0" i="0" u="none" strike="noStrike" cap="none">
                <a:solidFill>
                  <a:srgbClr val="595959"/>
                </a:solidFill>
                <a:latin typeface="Fira Sans Medium"/>
                <a:ea typeface="Fira Sans Medium"/>
                <a:cs typeface="Fira Sans Medium"/>
                <a:sym typeface="Fira Sans Medium"/>
              </a:rPr>
              <a:t>‹#›</a:t>
            </a:fld>
            <a:endParaRPr sz="1500" b="0" i="0" u="none" strike="noStrike" cap="none">
              <a:solidFill>
                <a:srgbClr val="595959"/>
              </a:solidFill>
              <a:latin typeface="Fira Sans Medium"/>
              <a:ea typeface="Fira Sans Medium"/>
              <a:cs typeface="Fira Sans Medium"/>
              <a:sym typeface="Fira Sans Medium"/>
            </a:endParaRPr>
          </a:p>
        </p:txBody>
      </p:sp>
      <p:sp>
        <p:nvSpPr>
          <p:cNvPr id="57" name="Google Shape;57;p10"/>
          <p:cNvSpPr txBox="1">
            <a:spLocks noGrp="1"/>
          </p:cNvSpPr>
          <p:nvPr>
            <p:ph type="body" idx="1"/>
          </p:nvPr>
        </p:nvSpPr>
        <p:spPr>
          <a:xfrm>
            <a:off x="1524000" y="2220261"/>
            <a:ext cx="9144000" cy="3516089"/>
          </a:xfrm>
          <a:prstGeom prst="rect">
            <a:avLst/>
          </a:prstGeom>
          <a:noFill/>
          <a:ln>
            <a:noFill/>
          </a:ln>
        </p:spPr>
        <p:txBody>
          <a:bodyPr spcFirstLastPara="1" wrap="square" lIns="91425" tIns="91425" rIns="91425" bIns="91425" anchor="t" anchorCtr="0"/>
          <a:lstStyle>
            <a:lvl1pPr marL="457200" marR="0" lvl="0" indent="-396240" algn="l" rtl="0">
              <a:lnSpc>
                <a:spcPct val="90000"/>
              </a:lnSpc>
              <a:spcBef>
                <a:spcPts val="1000"/>
              </a:spcBef>
              <a:spcAft>
                <a:spcPts val="0"/>
              </a:spcAft>
              <a:buClr>
                <a:srgbClr val="4A8860"/>
              </a:buClr>
              <a:buSzPts val="2640"/>
              <a:buFont typeface="Arial"/>
              <a:buChar char="•"/>
              <a:defRPr sz="2200" b="0" i="0" u="none" strike="noStrike" cap="none">
                <a:solidFill>
                  <a:srgbClr val="595959"/>
                </a:solidFill>
                <a:latin typeface="Fira Sans"/>
                <a:ea typeface="Fira Sans"/>
                <a:cs typeface="Fira Sans"/>
                <a:sym typeface="Fira Sans"/>
              </a:defRPr>
            </a:lvl1pPr>
            <a:lvl2pPr marL="914400" marR="0" lvl="1" indent="-381000" algn="l" rtl="0">
              <a:lnSpc>
                <a:spcPct val="90000"/>
              </a:lnSpc>
              <a:spcBef>
                <a:spcPts val="500"/>
              </a:spcBef>
              <a:spcAft>
                <a:spcPts val="0"/>
              </a:spcAft>
              <a:buClr>
                <a:srgbClr val="4A8860"/>
              </a:buClr>
              <a:buSzPts val="2400"/>
              <a:buFont typeface="Arial"/>
              <a:buChar char="•"/>
              <a:defRPr sz="2000" b="0" i="0" u="none" strike="noStrike" cap="none">
                <a:solidFill>
                  <a:srgbClr val="595959"/>
                </a:solidFill>
                <a:latin typeface="Fira Sans"/>
                <a:ea typeface="Fira Sans"/>
                <a:cs typeface="Fira Sans"/>
                <a:sym typeface="Fira Sans"/>
              </a:defRPr>
            </a:lvl2pPr>
            <a:lvl3pPr marL="1371600" marR="0" lvl="2" indent="-365760" algn="l" rtl="0">
              <a:lnSpc>
                <a:spcPct val="90000"/>
              </a:lnSpc>
              <a:spcBef>
                <a:spcPts val="500"/>
              </a:spcBef>
              <a:spcAft>
                <a:spcPts val="0"/>
              </a:spcAft>
              <a:buClr>
                <a:srgbClr val="4A8860"/>
              </a:buClr>
              <a:buSzPts val="2160"/>
              <a:buFont typeface="Arial"/>
              <a:buChar char="•"/>
              <a:defRPr sz="1800" b="0" i="0" u="none" strike="noStrike" cap="none">
                <a:solidFill>
                  <a:srgbClr val="595959"/>
                </a:solidFill>
                <a:latin typeface="Fira Sans"/>
                <a:ea typeface="Fira Sans"/>
                <a:cs typeface="Fira Sans"/>
                <a:sym typeface="Fira Sans"/>
              </a:defRPr>
            </a:lvl3pPr>
            <a:lvl4pPr marL="1828800" marR="0" lvl="3" indent="-365760" algn="l" rtl="0">
              <a:lnSpc>
                <a:spcPct val="90000"/>
              </a:lnSpc>
              <a:spcBef>
                <a:spcPts val="500"/>
              </a:spcBef>
              <a:spcAft>
                <a:spcPts val="0"/>
              </a:spcAft>
              <a:buClr>
                <a:srgbClr val="4A8860"/>
              </a:buClr>
              <a:buSzPts val="2160"/>
              <a:buFont typeface="Arial"/>
              <a:buChar char="•"/>
              <a:defRPr sz="1800" b="0" i="0" u="none" strike="noStrike" cap="none">
                <a:solidFill>
                  <a:srgbClr val="595959"/>
                </a:solidFill>
                <a:latin typeface="Fira Sans"/>
                <a:ea typeface="Fira Sans"/>
                <a:cs typeface="Fira Sans"/>
                <a:sym typeface="Fira Sans"/>
              </a:defRPr>
            </a:lvl4pPr>
            <a:lvl5pPr marL="2286000" marR="0" lvl="4" indent="-365760" algn="l" rtl="0">
              <a:lnSpc>
                <a:spcPct val="90000"/>
              </a:lnSpc>
              <a:spcBef>
                <a:spcPts val="500"/>
              </a:spcBef>
              <a:spcAft>
                <a:spcPts val="0"/>
              </a:spcAft>
              <a:buClr>
                <a:srgbClr val="4A8860"/>
              </a:buClr>
              <a:buSzPts val="2160"/>
              <a:buFont typeface="Arial"/>
              <a:buChar char="•"/>
              <a:defRPr sz="1800" b="0" i="0" u="none" strike="noStrike" cap="none">
                <a:solidFill>
                  <a:srgbClr val="595959"/>
                </a:solidFill>
                <a:latin typeface="Fira Sans"/>
                <a:ea typeface="Fira Sans"/>
                <a:cs typeface="Fira Sans"/>
                <a:sym typeface="Fir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T0eSpAgqrWo"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mailto:EdelsonN@nwf.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a:picLocks noGrp="1"/>
          </p:cNvPicPr>
          <p:nvPr>
            <p:ph type="pic" idx="2"/>
          </p:nvPr>
        </p:nvPicPr>
        <p:blipFill rotWithShape="1">
          <a:blip r:embed="rId3">
            <a:alphaModFix/>
          </a:blip>
          <a:srcRect t="17403" b="8942"/>
          <a:stretch/>
        </p:blipFill>
        <p:spPr>
          <a:xfrm>
            <a:off x="0" y="0"/>
            <a:ext cx="12192000" cy="6151287"/>
          </a:xfrm>
          <a:prstGeom prst="rect">
            <a:avLst/>
          </a:prstGeom>
          <a:noFill/>
          <a:ln>
            <a:noFill/>
          </a:ln>
        </p:spPr>
      </p:pic>
      <p:pic>
        <p:nvPicPr>
          <p:cNvPr id="98" name="Google Shape;98;p17"/>
          <p:cNvPicPr preferRelativeResize="0"/>
          <p:nvPr/>
        </p:nvPicPr>
        <p:blipFill rotWithShape="1">
          <a:blip r:embed="rId4">
            <a:alphaModFix/>
          </a:blip>
          <a:srcRect/>
          <a:stretch/>
        </p:blipFill>
        <p:spPr>
          <a:xfrm>
            <a:off x="0" y="2686929"/>
            <a:ext cx="12192000" cy="4171070"/>
          </a:xfrm>
          <a:prstGeom prst="rect">
            <a:avLst/>
          </a:prstGeom>
          <a:noFill/>
          <a:ln>
            <a:noFill/>
          </a:ln>
        </p:spPr>
      </p:pic>
      <p:sp>
        <p:nvSpPr>
          <p:cNvPr id="99" name="Google Shape;99;p17"/>
          <p:cNvSpPr txBox="1">
            <a:spLocks noGrp="1"/>
          </p:cNvSpPr>
          <p:nvPr>
            <p:ph type="body" idx="1"/>
          </p:nvPr>
        </p:nvSpPr>
        <p:spPr>
          <a:xfrm>
            <a:off x="381967" y="4888893"/>
            <a:ext cx="7071771" cy="166516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5200"/>
              <a:buFont typeface="Arial"/>
              <a:buNone/>
            </a:pPr>
            <a:r>
              <a:rPr lang="en-US" sz="4000" b="0" i="0" u="none" strike="noStrike" cap="none" dirty="0">
                <a:solidFill>
                  <a:schemeClr val="lt1"/>
                </a:solidFill>
                <a:latin typeface="Patua One"/>
                <a:ea typeface="Patua One"/>
                <a:cs typeface="Patua One"/>
                <a:sym typeface="Patua One"/>
              </a:rPr>
              <a:t>Recovering America’s </a:t>
            </a:r>
            <a:r>
              <a:rPr lang="en-US" sz="4000" b="0" i="0" u="none" strike="noStrike" cap="none" dirty="0" smtClean="0">
                <a:solidFill>
                  <a:schemeClr val="lt1"/>
                </a:solidFill>
                <a:latin typeface="Patua One"/>
                <a:ea typeface="Patua One"/>
                <a:cs typeface="Patua One"/>
                <a:sym typeface="Patua One"/>
              </a:rPr>
              <a:t>Wildlife</a:t>
            </a:r>
          </a:p>
          <a:p>
            <a:pPr marL="0" marR="0" lvl="0" indent="0" algn="ctr" rtl="0">
              <a:lnSpc>
                <a:spcPct val="90000"/>
              </a:lnSpc>
              <a:spcBef>
                <a:spcPts val="0"/>
              </a:spcBef>
              <a:spcAft>
                <a:spcPts val="0"/>
              </a:spcAft>
              <a:buClr>
                <a:schemeClr val="lt1"/>
              </a:buClr>
              <a:buSzPts val="5200"/>
              <a:buFont typeface="Arial"/>
              <a:buNone/>
            </a:pPr>
            <a:r>
              <a:rPr lang="en-US" sz="4000" dirty="0" smtClean="0"/>
              <a:t>State-by-State</a:t>
            </a:r>
            <a:endParaRPr sz="4000" b="0" i="0" u="none" strike="noStrike" cap="none" dirty="0">
              <a:solidFill>
                <a:schemeClr val="lt1"/>
              </a:solidFill>
              <a:latin typeface="Patua One"/>
              <a:ea typeface="Patua One"/>
              <a:cs typeface="Patua One"/>
              <a:sym typeface="Patua One"/>
            </a:endParaRPr>
          </a:p>
        </p:txBody>
      </p:sp>
      <p:pic>
        <p:nvPicPr>
          <p:cNvPr id="100" name="Google Shape;100;p17"/>
          <p:cNvPicPr preferRelativeResize="0"/>
          <p:nvPr/>
        </p:nvPicPr>
        <p:blipFill rotWithShape="1">
          <a:blip r:embed="rId5">
            <a:alphaModFix/>
          </a:blip>
          <a:srcRect/>
          <a:stretch/>
        </p:blipFill>
        <p:spPr>
          <a:xfrm>
            <a:off x="9913557" y="146128"/>
            <a:ext cx="1955316" cy="1969479"/>
          </a:xfrm>
          <a:prstGeom prst="rect">
            <a:avLst/>
          </a:prstGeom>
          <a:noFill/>
          <a:ln>
            <a:noFill/>
          </a:ln>
        </p:spPr>
      </p:pic>
      <p:sp>
        <p:nvSpPr>
          <p:cNvPr id="101" name="Google Shape;101;p17"/>
          <p:cNvSpPr txBox="1">
            <a:spLocks noGrp="1"/>
          </p:cNvSpPr>
          <p:nvPr>
            <p:ph type="body" idx="3"/>
          </p:nvPr>
        </p:nvSpPr>
        <p:spPr>
          <a:xfrm>
            <a:off x="7835705" y="5476774"/>
            <a:ext cx="4326517" cy="1357905"/>
          </a:xfrm>
          <a:prstGeom prst="rect">
            <a:avLst/>
          </a:prstGeom>
          <a:noFill/>
          <a:ln>
            <a:noFill/>
          </a:ln>
        </p:spPr>
        <p:txBody>
          <a:bodyPr spcFirstLastPara="1" wrap="square" lIns="91425" tIns="45700" rIns="91425" bIns="45700" anchor="ctr" anchorCtr="0">
            <a:noAutofit/>
          </a:bodyPr>
          <a:lstStyle/>
          <a:p>
            <a:pPr marL="0" marR="0" lvl="0" indent="0" algn="r" rtl="0">
              <a:lnSpc>
                <a:spcPct val="95000"/>
              </a:lnSpc>
              <a:spcBef>
                <a:spcPts val="0"/>
              </a:spcBef>
              <a:spcAft>
                <a:spcPts val="0"/>
              </a:spcAft>
              <a:buClr>
                <a:schemeClr val="lt1"/>
              </a:buClr>
              <a:buSzPts val="2000"/>
              <a:buFont typeface="Arial"/>
              <a:buNone/>
            </a:pPr>
            <a:r>
              <a:rPr lang="en-US" sz="2000" b="0" i="0" u="none" strike="noStrike" cap="none" dirty="0" smtClean="0">
                <a:solidFill>
                  <a:schemeClr val="lt1"/>
                </a:solidFill>
                <a:latin typeface="Fira Sans"/>
                <a:ea typeface="Fira Sans"/>
                <a:cs typeface="Fira Sans"/>
                <a:sym typeface="Fira Sans"/>
              </a:rPr>
              <a:t>Naomi Edelson</a:t>
            </a:r>
          </a:p>
          <a:p>
            <a:pPr marL="0" marR="0" lvl="0" indent="0" algn="r" rtl="0">
              <a:lnSpc>
                <a:spcPct val="95000"/>
              </a:lnSpc>
              <a:spcBef>
                <a:spcPts val="0"/>
              </a:spcBef>
              <a:spcAft>
                <a:spcPts val="0"/>
              </a:spcAft>
              <a:buClr>
                <a:schemeClr val="lt1"/>
              </a:buClr>
              <a:buSzPts val="2000"/>
              <a:buFont typeface="Arial"/>
              <a:buNone/>
            </a:pPr>
            <a:r>
              <a:rPr lang="en-US" b="0" dirty="0" smtClean="0"/>
              <a:t>Sr. Director, Wildlife Partnerships</a:t>
            </a:r>
            <a:r>
              <a:rPr lang="en-US" sz="2000" b="0" i="0" u="none" strike="noStrike" cap="none" dirty="0" smtClean="0">
                <a:solidFill>
                  <a:schemeClr val="lt1"/>
                </a:solidFill>
                <a:latin typeface="Fira Sans"/>
                <a:ea typeface="Fira Sans"/>
                <a:cs typeface="Fira Sans"/>
                <a:sym typeface="Fira Sans"/>
              </a:rPr>
              <a:t>   </a:t>
            </a:r>
            <a:endParaRPr sz="2000" b="1" i="0" u="none" strike="noStrike" cap="none" dirty="0">
              <a:solidFill>
                <a:schemeClr val="lt1"/>
              </a:solidFill>
              <a:latin typeface="Fira Sans"/>
              <a:ea typeface="Fira Sans"/>
              <a:cs typeface="Fira Sans"/>
              <a:sym typeface="Fira Sans"/>
            </a:endParaRPr>
          </a:p>
          <a:p>
            <a:pPr marL="0" marR="0" lvl="0" indent="0" algn="r" rtl="0">
              <a:lnSpc>
                <a:spcPct val="95000"/>
              </a:lnSpc>
              <a:spcBef>
                <a:spcPts val="600"/>
              </a:spcBef>
              <a:spcAft>
                <a:spcPts val="0"/>
              </a:spcAft>
              <a:buClr>
                <a:schemeClr val="lt1"/>
              </a:buClr>
              <a:buSzPts val="2000"/>
              <a:buFont typeface="Arial"/>
              <a:buNone/>
            </a:pPr>
            <a:r>
              <a:rPr lang="en-US" sz="2000" b="0" i="0" u="none" strike="noStrike" cap="none" dirty="0" smtClean="0">
                <a:solidFill>
                  <a:schemeClr val="lt1"/>
                </a:solidFill>
                <a:latin typeface="Fira Sans"/>
                <a:ea typeface="Fira Sans"/>
                <a:cs typeface="Fira Sans"/>
                <a:sym typeface="Fira Sans"/>
              </a:rPr>
              <a:t>National Wildlife Federation</a:t>
            </a:r>
            <a:endParaRPr sz="2000" b="1" i="0" u="none" strike="noStrike" cap="none" dirty="0">
              <a:solidFill>
                <a:schemeClr val="lt1"/>
              </a:solidFill>
              <a:latin typeface="Fira Sans"/>
              <a:ea typeface="Fira Sans"/>
              <a:cs typeface="Fira Sans"/>
              <a:sym typeface="Fira Sans"/>
            </a:endParaRPr>
          </a:p>
        </p:txBody>
      </p:sp>
    </p:spTree>
    <p:extLst>
      <p:ext uri="{BB962C8B-B14F-4D97-AF65-F5344CB8AC3E}">
        <p14:creationId xmlns:p14="http://schemas.microsoft.com/office/powerpoint/2010/main" val="658132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7"/>
          <p:cNvPicPr preferRelativeResize="0">
            <a:picLocks noGrp="1"/>
          </p:cNvPicPr>
          <p:nvPr>
            <p:ph type="pic" idx="2"/>
          </p:nvPr>
        </p:nvPicPr>
        <p:blipFill rotWithShape="1">
          <a:blip r:embed="rId3">
            <a:alphaModFix/>
          </a:blip>
          <a:srcRect t="17403" b="8942"/>
          <a:stretch/>
        </p:blipFill>
        <p:spPr>
          <a:xfrm>
            <a:off x="0" y="0"/>
            <a:ext cx="12192000" cy="6151287"/>
          </a:xfrm>
          <a:prstGeom prst="rect">
            <a:avLst/>
          </a:prstGeom>
          <a:noFill/>
          <a:ln>
            <a:noFill/>
          </a:ln>
        </p:spPr>
      </p:pic>
      <p:pic>
        <p:nvPicPr>
          <p:cNvPr id="257" name="Google Shape;257;p37"/>
          <p:cNvPicPr preferRelativeResize="0"/>
          <p:nvPr/>
        </p:nvPicPr>
        <p:blipFill rotWithShape="1">
          <a:blip r:embed="rId4">
            <a:alphaModFix/>
          </a:blip>
          <a:srcRect/>
          <a:stretch/>
        </p:blipFill>
        <p:spPr>
          <a:xfrm>
            <a:off x="0" y="2686929"/>
            <a:ext cx="12192000" cy="4171070"/>
          </a:xfrm>
          <a:prstGeom prst="rect">
            <a:avLst/>
          </a:prstGeom>
          <a:noFill/>
          <a:ln>
            <a:noFill/>
          </a:ln>
        </p:spPr>
      </p:pic>
      <p:sp>
        <p:nvSpPr>
          <p:cNvPr id="258" name="Google Shape;258;p37"/>
          <p:cNvSpPr txBox="1">
            <a:spLocks noGrp="1"/>
          </p:cNvSpPr>
          <p:nvPr>
            <p:ph type="body" idx="1"/>
          </p:nvPr>
        </p:nvSpPr>
        <p:spPr>
          <a:xfrm>
            <a:off x="381967" y="4888893"/>
            <a:ext cx="7071771" cy="166516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5200"/>
              <a:buFont typeface="Arial"/>
              <a:buNone/>
            </a:pPr>
            <a:r>
              <a:rPr lang="en-US" dirty="0" smtClean="0"/>
              <a:t>Monarchs 90% Decline</a:t>
            </a:r>
            <a:endParaRPr sz="5200" b="0" i="0" u="none" strike="noStrike" cap="none" dirty="0">
              <a:solidFill>
                <a:schemeClr val="lt1"/>
              </a:solidFill>
              <a:latin typeface="Patua One"/>
              <a:ea typeface="Patua One"/>
              <a:cs typeface="Patua One"/>
              <a:sym typeface="Patua One"/>
            </a:endParaRPr>
          </a:p>
        </p:txBody>
      </p:sp>
      <p:pic>
        <p:nvPicPr>
          <p:cNvPr id="259" name="Google Shape;259;p37"/>
          <p:cNvPicPr preferRelativeResize="0"/>
          <p:nvPr/>
        </p:nvPicPr>
        <p:blipFill rotWithShape="1">
          <a:blip r:embed="rId5">
            <a:alphaModFix/>
          </a:blip>
          <a:srcRect/>
          <a:stretch/>
        </p:blipFill>
        <p:spPr>
          <a:xfrm>
            <a:off x="10108430" y="98474"/>
            <a:ext cx="1955318" cy="1969477"/>
          </a:xfrm>
          <a:prstGeom prst="rect">
            <a:avLst/>
          </a:prstGeom>
          <a:noFill/>
          <a:ln>
            <a:noFill/>
          </a:ln>
        </p:spPr>
      </p:pic>
      <p:sp>
        <p:nvSpPr>
          <p:cNvPr id="260" name="Google Shape;260;p37"/>
          <p:cNvSpPr txBox="1">
            <a:spLocks noGrp="1"/>
          </p:cNvSpPr>
          <p:nvPr>
            <p:ph type="body" idx="3"/>
          </p:nvPr>
        </p:nvSpPr>
        <p:spPr>
          <a:xfrm>
            <a:off x="7835705" y="5467894"/>
            <a:ext cx="4326517" cy="1366786"/>
          </a:xfrm>
          <a:prstGeom prst="rect">
            <a:avLst/>
          </a:prstGeom>
          <a:noFill/>
          <a:ln>
            <a:noFill/>
          </a:ln>
        </p:spPr>
        <p:txBody>
          <a:bodyPr spcFirstLastPara="1" wrap="square" lIns="91425" tIns="45700" rIns="91425" bIns="45700" anchor="ctr" anchorCtr="0">
            <a:noAutofit/>
          </a:bodyPr>
          <a:lstStyle/>
          <a:p>
            <a:pPr marL="0" marR="0" lvl="0" indent="0" algn="r" rtl="0">
              <a:lnSpc>
                <a:spcPct val="95000"/>
              </a:lnSpc>
              <a:spcBef>
                <a:spcPts val="0"/>
              </a:spcBef>
              <a:spcAft>
                <a:spcPts val="0"/>
              </a:spcAft>
              <a:buClr>
                <a:schemeClr val="lt1"/>
              </a:buClr>
              <a:buSzPts val="2000"/>
              <a:buFont typeface="Arial"/>
              <a:buNone/>
            </a:pPr>
            <a:r>
              <a:rPr lang="en-US" sz="2000" b="0" i="0" u="none" strike="noStrike" cap="none" dirty="0" smtClean="0">
                <a:solidFill>
                  <a:schemeClr val="lt1"/>
                </a:solidFill>
                <a:latin typeface="Fira Sans"/>
                <a:ea typeface="Fira Sans"/>
                <a:cs typeface="Fira Sans"/>
                <a:sym typeface="Fira Sans"/>
              </a:rPr>
              <a:t> </a:t>
            </a:r>
            <a:endParaRPr sz="2000" b="1" i="0" u="none" strike="noStrike" cap="none" dirty="0">
              <a:solidFill>
                <a:schemeClr val="lt1"/>
              </a:solidFill>
              <a:latin typeface="Fira Sans"/>
              <a:ea typeface="Fira Sans"/>
              <a:cs typeface="Fira Sans"/>
              <a:sym typeface="Fira Sans"/>
            </a:endParaRPr>
          </a:p>
        </p:txBody>
      </p:sp>
    </p:spTree>
    <p:extLst>
      <p:ext uri="{BB962C8B-B14F-4D97-AF65-F5344CB8AC3E}">
        <p14:creationId xmlns:p14="http://schemas.microsoft.com/office/powerpoint/2010/main" val="1683884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0"/>
          <p:cNvPicPr preferRelativeResize="0">
            <a:picLocks noGrp="1"/>
          </p:cNvPicPr>
          <p:nvPr>
            <p:ph type="pic" idx="2"/>
          </p:nvPr>
        </p:nvPicPr>
        <p:blipFill rotWithShape="1">
          <a:blip r:embed="rId3">
            <a:alphaModFix/>
          </a:blip>
          <a:srcRect l="29303" t="34721" r="244" b="12500"/>
          <a:stretch/>
        </p:blipFill>
        <p:spPr>
          <a:xfrm>
            <a:off x="-14068" y="0"/>
            <a:ext cx="12206068" cy="6858000"/>
          </a:xfrm>
          <a:prstGeom prst="rect">
            <a:avLst/>
          </a:prstGeom>
          <a:noFill/>
          <a:ln>
            <a:noFill/>
          </a:ln>
        </p:spPr>
      </p:pic>
      <p:pic>
        <p:nvPicPr>
          <p:cNvPr id="122" name="Google Shape;122;p20"/>
          <p:cNvPicPr preferRelativeResize="0"/>
          <p:nvPr/>
        </p:nvPicPr>
        <p:blipFill rotWithShape="1">
          <a:blip r:embed="rId4">
            <a:alphaModFix/>
          </a:blip>
          <a:srcRect/>
          <a:stretch/>
        </p:blipFill>
        <p:spPr>
          <a:xfrm>
            <a:off x="3492500" y="1927274"/>
            <a:ext cx="8699500" cy="4930726"/>
          </a:xfrm>
          <a:prstGeom prst="rect">
            <a:avLst/>
          </a:prstGeom>
          <a:noFill/>
          <a:ln>
            <a:noFill/>
          </a:ln>
        </p:spPr>
      </p:pic>
      <p:sp>
        <p:nvSpPr>
          <p:cNvPr id="123" name="Google Shape;123;p20"/>
          <p:cNvSpPr txBox="1">
            <a:spLocks noGrp="1"/>
          </p:cNvSpPr>
          <p:nvPr>
            <p:ph type="body" idx="1"/>
          </p:nvPr>
        </p:nvSpPr>
        <p:spPr>
          <a:xfrm>
            <a:off x="4825218" y="4851133"/>
            <a:ext cx="7238530" cy="2184607"/>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rgbClr val="4A8860"/>
              </a:buClr>
              <a:buSzPts val="2400"/>
            </a:pPr>
            <a:r>
              <a:rPr lang="en-US" sz="4400" b="1" i="0" u="none" strike="noStrike" cap="none" dirty="0" smtClean="0">
                <a:solidFill>
                  <a:srgbClr val="4A8860"/>
                </a:solidFill>
                <a:latin typeface="Patua One"/>
                <a:ea typeface="Patua One"/>
                <a:cs typeface="Patua One"/>
                <a:sym typeface="Patua One"/>
              </a:rPr>
              <a:t>Cerulean Warbler</a:t>
            </a:r>
          </a:p>
          <a:p>
            <a:pPr marL="0" marR="0" lvl="0" indent="0" algn="ctr" rtl="0">
              <a:lnSpc>
                <a:spcPct val="95000"/>
              </a:lnSpc>
              <a:spcBef>
                <a:spcPts val="0"/>
              </a:spcBef>
              <a:spcAft>
                <a:spcPts val="0"/>
              </a:spcAft>
              <a:buClr>
                <a:srgbClr val="4A8860"/>
              </a:buClr>
              <a:buSzPts val="2400"/>
            </a:pPr>
            <a:r>
              <a:rPr lang="en-US" sz="4400" b="1" i="0" u="none" strike="noStrike" cap="none" dirty="0" smtClean="0">
                <a:solidFill>
                  <a:srgbClr val="4A8860"/>
                </a:solidFill>
                <a:latin typeface="Patua One"/>
                <a:ea typeface="Patua One"/>
                <a:cs typeface="Patua One"/>
                <a:sym typeface="Patua One"/>
              </a:rPr>
              <a:t> 74% Decline</a:t>
            </a:r>
            <a:endParaRPr sz="4400" b="0" i="0" u="none" strike="noStrike" cap="none" dirty="0">
              <a:solidFill>
                <a:srgbClr val="4A8860"/>
              </a:solidFill>
              <a:latin typeface="Patua One"/>
              <a:ea typeface="Patua One"/>
              <a:cs typeface="Patua One"/>
              <a:sym typeface="Patua One"/>
            </a:endParaRPr>
          </a:p>
        </p:txBody>
      </p:sp>
      <p:pic>
        <p:nvPicPr>
          <p:cNvPr id="124" name="Google Shape;124;p20"/>
          <p:cNvPicPr preferRelativeResize="0"/>
          <p:nvPr/>
        </p:nvPicPr>
        <p:blipFill rotWithShape="1">
          <a:blip r:embed="rId5">
            <a:alphaModFix/>
          </a:blip>
          <a:srcRect/>
          <a:stretch/>
        </p:blipFill>
        <p:spPr>
          <a:xfrm>
            <a:off x="10108430" y="98474"/>
            <a:ext cx="1955318" cy="1969477"/>
          </a:xfrm>
          <a:prstGeom prst="rect">
            <a:avLst/>
          </a:prstGeom>
          <a:noFill/>
          <a:ln>
            <a:noFill/>
          </a:ln>
        </p:spPr>
      </p:pic>
    </p:spTree>
    <p:extLst>
      <p:ext uri="{BB962C8B-B14F-4D97-AF65-F5344CB8AC3E}">
        <p14:creationId xmlns:p14="http://schemas.microsoft.com/office/powerpoint/2010/main" val="369987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ctrTitle"/>
          </p:nvPr>
        </p:nvSpPr>
        <p:spPr>
          <a:xfrm>
            <a:off x="1524000" y="246577"/>
            <a:ext cx="9144000" cy="118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A8860"/>
              </a:buClr>
              <a:buSzPts val="6000"/>
              <a:buFont typeface="Patua One"/>
              <a:buNone/>
            </a:pPr>
            <a:r>
              <a:rPr lang="en-US" sz="6000" b="0" i="0" u="none" strike="noStrike" cap="none">
                <a:solidFill>
                  <a:srgbClr val="4A8860"/>
                </a:solidFill>
                <a:latin typeface="Patua One"/>
                <a:ea typeface="Patua One"/>
                <a:cs typeface="Patua One"/>
                <a:sym typeface="Patua One"/>
              </a:rPr>
              <a:t>New Report</a:t>
            </a:r>
            <a:endParaRPr sz="6000" b="0" i="0" u="none" strike="noStrike" cap="none">
              <a:solidFill>
                <a:srgbClr val="4A8860"/>
              </a:solidFill>
              <a:latin typeface="Patua One"/>
              <a:ea typeface="Patua One"/>
              <a:cs typeface="Patua One"/>
              <a:sym typeface="Patua One"/>
            </a:endParaRPr>
          </a:p>
        </p:txBody>
      </p:sp>
      <p:pic>
        <p:nvPicPr>
          <p:cNvPr id="132" name="Google Shape;132;p21"/>
          <p:cNvPicPr preferRelativeResize="0"/>
          <p:nvPr/>
        </p:nvPicPr>
        <p:blipFill rotWithShape="1">
          <a:blip r:embed="rId3">
            <a:alphaModFix/>
          </a:blip>
          <a:srcRect/>
          <a:stretch/>
        </p:blipFill>
        <p:spPr>
          <a:xfrm>
            <a:off x="353635" y="1329560"/>
            <a:ext cx="5144514" cy="5359108"/>
          </a:xfrm>
          <a:prstGeom prst="rect">
            <a:avLst/>
          </a:prstGeom>
          <a:noFill/>
          <a:ln>
            <a:noFill/>
          </a:ln>
        </p:spPr>
      </p:pic>
      <p:sp>
        <p:nvSpPr>
          <p:cNvPr id="133" name="Google Shape;133;p21"/>
          <p:cNvSpPr txBox="1"/>
          <p:nvPr/>
        </p:nvSpPr>
        <p:spPr>
          <a:xfrm>
            <a:off x="5740400" y="1693333"/>
            <a:ext cx="6062133" cy="4524315"/>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4A8860"/>
              </a:buClr>
              <a:buSzPts val="3600"/>
              <a:buFont typeface="Arial"/>
              <a:buChar char="•"/>
            </a:pPr>
            <a:r>
              <a:rPr lang="en-US" sz="3600" b="1" i="0" u="none" strike="noStrike" cap="none">
                <a:solidFill>
                  <a:srgbClr val="4A8860"/>
                </a:solidFill>
                <a:latin typeface="Calibri"/>
                <a:ea typeface="Calibri"/>
                <a:cs typeface="Calibri"/>
                <a:sym typeface="Calibri"/>
              </a:rPr>
              <a:t>Collaboration between National Wildlife Federation, American Fisheries Society, and The Wildlife Society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A8860"/>
              </a:buClr>
              <a:buSzPts val="3600"/>
              <a:buFont typeface="Arial"/>
              <a:buChar char="•"/>
            </a:pPr>
            <a:r>
              <a:rPr lang="en-US" sz="3600" b="1" i="0" u="none" strike="noStrike" cap="none">
                <a:solidFill>
                  <a:srgbClr val="4A8860"/>
                </a:solidFill>
                <a:latin typeface="Calibri"/>
                <a:ea typeface="Calibri"/>
                <a:cs typeface="Calibri"/>
                <a:sym typeface="Calibri"/>
              </a:rPr>
              <a:t>Up to 1/3 of Wildlife Species are at risk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A8860"/>
              </a:buClr>
              <a:buSzPts val="3600"/>
              <a:buFont typeface="Arial"/>
              <a:buChar char="•"/>
            </a:pPr>
            <a:r>
              <a:rPr lang="en-US" sz="3600" b="1" i="0" u="none" strike="noStrike" cap="none">
                <a:solidFill>
                  <a:srgbClr val="4A8860"/>
                </a:solidFill>
                <a:latin typeface="Calibri"/>
                <a:ea typeface="Calibri"/>
                <a:cs typeface="Calibri"/>
                <a:sym typeface="Calibri"/>
              </a:rPr>
              <a:t>Highlights conservation successes </a:t>
            </a:r>
            <a:endParaRPr sz="4800" b="1" i="0" u="none" strike="noStrike" cap="none">
              <a:solidFill>
                <a:srgbClr val="4A8860"/>
              </a:solidFill>
              <a:latin typeface="Calibri"/>
              <a:ea typeface="Calibri"/>
              <a:cs typeface="Calibri"/>
              <a:sym typeface="Calibri"/>
            </a:endParaRPr>
          </a:p>
        </p:txBody>
      </p:sp>
      <p:sp>
        <p:nvSpPr>
          <p:cNvPr id="134" name="Google Shape;134;p21"/>
          <p:cNvSpPr txBox="1">
            <a:spLocks noGrp="1"/>
          </p:cNvSpPr>
          <p:nvPr>
            <p:ph type="subTitle" idx="1"/>
          </p:nvPr>
        </p:nvSpPr>
        <p:spPr>
          <a:xfrm>
            <a:off x="1524000" y="2228193"/>
            <a:ext cx="9144000" cy="3308400"/>
          </a:xfrm>
          <a:prstGeom prst="rect">
            <a:avLst/>
          </a:prstGeom>
        </p:spPr>
        <p:txBody>
          <a:bodyPr spcFirstLastPara="1" wrap="square" lIns="91425" tIns="91425" rIns="91425" bIns="91425" anchor="t" anchorCtr="0">
            <a:noAutofit/>
          </a:bodyPr>
          <a:lstStyle/>
          <a:p>
            <a:pPr marL="0" lvl="0" indent="0">
              <a:spcBef>
                <a:spcPts val="1000"/>
              </a:spcBef>
              <a:spcAft>
                <a:spcPts val="0"/>
              </a:spcAft>
              <a:buNone/>
            </a:pPr>
            <a:endParaRPr/>
          </a:p>
        </p:txBody>
      </p:sp>
    </p:spTree>
    <p:extLst>
      <p:ext uri="{BB962C8B-B14F-4D97-AF65-F5344CB8AC3E}">
        <p14:creationId xmlns:p14="http://schemas.microsoft.com/office/powerpoint/2010/main" val="1286315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ctrTitle"/>
          </p:nvPr>
        </p:nvSpPr>
        <p:spPr>
          <a:xfrm>
            <a:off x="4786313" y="498766"/>
            <a:ext cx="5892800" cy="1168892"/>
          </a:xfrm>
        </p:spPr>
        <p:txBody>
          <a:bodyPr>
            <a:normAutofit fontScale="90000"/>
          </a:bodyPr>
          <a:lstStyle/>
          <a:p>
            <a:r>
              <a:rPr lang="en-US" dirty="0" smtClean="0"/>
              <a:t>State Fish and Wildlife Agencies are the key to solving the wildlife crisis </a:t>
            </a:r>
            <a:endParaRPr lang="en-US" dirty="0"/>
          </a:p>
        </p:txBody>
      </p:sp>
      <p:sp>
        <p:nvSpPr>
          <p:cNvPr id="27" name="Subtitle 26"/>
          <p:cNvSpPr>
            <a:spLocks noGrp="1"/>
          </p:cNvSpPr>
          <p:nvPr>
            <p:ph type="subTitle" idx="1"/>
          </p:nvPr>
        </p:nvSpPr>
        <p:spPr>
          <a:xfrm>
            <a:off x="4951133" y="2360300"/>
            <a:ext cx="7000074" cy="3716944"/>
          </a:xfrm>
        </p:spPr>
        <p:txBody>
          <a:bodyPr>
            <a:normAutofit/>
          </a:bodyPr>
          <a:lstStyle/>
          <a:p>
            <a:pPr marL="342900" marR="0" lvl="0" indent="-342900">
              <a:lnSpc>
                <a:spcPct val="107000"/>
              </a:lnSpc>
              <a:spcBef>
                <a:spcPts val="0"/>
              </a:spcBef>
              <a:spcAft>
                <a:spcPts val="0"/>
              </a:spcAft>
              <a:buFont typeface="Wingdings" panose="05000000000000000000" pitchFamily="2" charset="2"/>
              <a:buChar char=""/>
            </a:pPr>
            <a:r>
              <a:rPr lang="en-US" sz="2400" b="1" dirty="0">
                <a:solidFill>
                  <a:srgbClr val="4A8860"/>
                </a:solidFill>
                <a:latin typeface="Calibri" panose="020F0502020204030204" pitchFamily="34" charset="0"/>
                <a:ea typeface="Times New Roman" panose="02020603050405020304" pitchFamily="18" charset="0"/>
                <a:cs typeface="Times New Roman" panose="02020603050405020304" pitchFamily="18" charset="0"/>
              </a:rPr>
              <a:t>State w</a:t>
            </a:r>
            <a:r>
              <a:rPr lang="en-US" sz="2400" b="1" dirty="0" smtClean="0">
                <a:solidFill>
                  <a:srgbClr val="4A8860"/>
                </a:solidFill>
                <a:latin typeface="Calibri" panose="020F0502020204030204" pitchFamily="34" charset="0"/>
                <a:ea typeface="Times New Roman" panose="02020603050405020304" pitchFamily="18" charset="0"/>
                <a:cs typeface="Times New Roman" panose="02020603050405020304" pitchFamily="18" charset="0"/>
              </a:rPr>
              <a:t>ildlife </a:t>
            </a:r>
            <a:r>
              <a:rPr lang="en-US" sz="2400" b="1" dirty="0">
                <a:solidFill>
                  <a:srgbClr val="4A8860"/>
                </a:solidFill>
                <a:latin typeface="Calibri" panose="020F0502020204030204" pitchFamily="34" charset="0"/>
                <a:ea typeface="Times New Roman" panose="02020603050405020304" pitchFamily="18" charset="0"/>
                <a:cs typeface="Times New Roman" panose="02020603050405020304" pitchFamily="18" charset="0"/>
              </a:rPr>
              <a:t>a</a:t>
            </a:r>
            <a:r>
              <a:rPr lang="en-US" sz="2400" b="1" dirty="0" smtClean="0">
                <a:solidFill>
                  <a:srgbClr val="4A8860"/>
                </a:solidFill>
                <a:latin typeface="Calibri" panose="020F0502020204030204" pitchFamily="34" charset="0"/>
                <a:ea typeface="Times New Roman" panose="02020603050405020304" pitchFamily="18" charset="0"/>
                <a:cs typeface="Times New Roman" panose="02020603050405020304" pitchFamily="18" charset="0"/>
              </a:rPr>
              <a:t>gencies </a:t>
            </a:r>
            <a:r>
              <a:rPr lang="en-US" sz="2400" b="1" dirty="0">
                <a:solidFill>
                  <a:srgbClr val="4A8860"/>
                </a:solidFill>
                <a:latin typeface="Calibri" panose="020F0502020204030204" pitchFamily="34" charset="0"/>
                <a:ea typeface="Calibri" panose="020F0502020204030204" pitchFamily="34" charset="0"/>
                <a:cs typeface="ArialMT"/>
              </a:rPr>
              <a:t>employ </a:t>
            </a:r>
            <a:r>
              <a:rPr lang="en-US" sz="2400" b="1" dirty="0" smtClean="0">
                <a:solidFill>
                  <a:srgbClr val="4A8860"/>
                </a:solidFill>
                <a:latin typeface="Calibri" panose="020F0502020204030204" pitchFamily="34" charset="0"/>
                <a:ea typeface="Calibri" panose="020F0502020204030204" pitchFamily="34" charset="0"/>
                <a:cs typeface="ArialMT"/>
              </a:rPr>
              <a:t>thousands of highly </a:t>
            </a:r>
            <a:r>
              <a:rPr lang="en-US" sz="2400" b="1" dirty="0">
                <a:solidFill>
                  <a:srgbClr val="4A8860"/>
                </a:solidFill>
                <a:latin typeface="Calibri" panose="020F0502020204030204" pitchFamily="34" charset="0"/>
                <a:ea typeface="Calibri" panose="020F0502020204030204" pitchFamily="34" charset="0"/>
                <a:cs typeface="ArialMT"/>
              </a:rPr>
              <a:t>qualified biologists </a:t>
            </a:r>
            <a:endParaRPr lang="en-US" sz="2400" b="1" dirty="0" smtClean="0">
              <a:solidFill>
                <a:srgbClr val="4A8860"/>
              </a:solidFill>
              <a:latin typeface="Calibri" panose="020F0502020204030204" pitchFamily="34" charset="0"/>
              <a:ea typeface="Calibri" panose="020F0502020204030204" pitchFamily="34" charset="0"/>
              <a:cs typeface="ArialMT"/>
            </a:endParaRPr>
          </a:p>
          <a:p>
            <a:pPr marL="342900" marR="0" lvl="0" indent="-342900">
              <a:lnSpc>
                <a:spcPct val="107000"/>
              </a:lnSpc>
              <a:spcBef>
                <a:spcPts val="0"/>
              </a:spcBef>
              <a:spcAft>
                <a:spcPts val="0"/>
              </a:spcAft>
              <a:buFont typeface="Wingdings" panose="05000000000000000000" pitchFamily="2" charset="2"/>
              <a:buChar char=""/>
            </a:pPr>
            <a:r>
              <a:rPr lang="en-US" sz="2400" b="1" dirty="0" smtClean="0">
                <a:solidFill>
                  <a:srgbClr val="4A8860"/>
                </a:solidFill>
                <a:latin typeface="Calibri" panose="020F0502020204030204" pitchFamily="34" charset="0"/>
                <a:ea typeface="Calibri" panose="020F0502020204030204" pitchFamily="34" charset="0"/>
                <a:cs typeface="ArialMT"/>
              </a:rPr>
              <a:t>Manage millions of acres of habitat </a:t>
            </a:r>
          </a:p>
          <a:p>
            <a:pPr marL="342900" marR="0" lvl="0" indent="-342900">
              <a:lnSpc>
                <a:spcPct val="107000"/>
              </a:lnSpc>
              <a:spcBef>
                <a:spcPts val="0"/>
              </a:spcBef>
              <a:spcAft>
                <a:spcPts val="0"/>
              </a:spcAft>
              <a:buFont typeface="Wingdings" panose="05000000000000000000" pitchFamily="2" charset="2"/>
              <a:buChar char=""/>
            </a:pPr>
            <a:r>
              <a:rPr lang="en-US" sz="2400" b="1" dirty="0" smtClean="0">
                <a:solidFill>
                  <a:srgbClr val="4A8860"/>
                </a:solidFill>
                <a:latin typeface="Calibri" panose="020F0502020204030204" pitchFamily="34" charset="0"/>
                <a:ea typeface="Calibri" panose="020F0502020204030204" pitchFamily="34" charset="0"/>
                <a:cs typeface="ArialMT"/>
              </a:rPr>
              <a:t> Education and Recreation part of mission</a:t>
            </a:r>
          </a:p>
          <a:p>
            <a:pPr marL="342900" marR="0" lvl="0" indent="-342900">
              <a:lnSpc>
                <a:spcPct val="107000"/>
              </a:lnSpc>
              <a:spcBef>
                <a:spcPts val="0"/>
              </a:spcBef>
              <a:spcAft>
                <a:spcPts val="0"/>
              </a:spcAft>
              <a:buFont typeface="Wingdings" panose="05000000000000000000" pitchFamily="2" charset="2"/>
              <a:buChar char=""/>
            </a:pPr>
            <a:r>
              <a:rPr lang="en-US" sz="2400" b="1" dirty="0" smtClean="0">
                <a:solidFill>
                  <a:srgbClr val="4A8860"/>
                </a:solidFill>
                <a:latin typeface="Calibri" panose="020F0502020204030204" pitchFamily="34" charset="0"/>
                <a:ea typeface="Calibri" panose="020F0502020204030204" pitchFamily="34" charset="0"/>
                <a:cs typeface="Times New Roman" panose="02020603050405020304" pitchFamily="18" charset="0"/>
              </a:rPr>
              <a:t>Close relationships with private landowners</a:t>
            </a:r>
            <a:endParaRPr lang="en-US" sz="2000" b="1" dirty="0">
              <a:solidFill>
                <a:srgbClr val="4A88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400" b="1" dirty="0" smtClean="0">
                <a:solidFill>
                  <a:srgbClr val="4A8860"/>
                </a:solidFill>
                <a:latin typeface="Calibri" panose="020F0502020204030204" pitchFamily="34" charset="0"/>
                <a:ea typeface="Times New Roman" panose="02020603050405020304" pitchFamily="18" charset="0"/>
                <a:cs typeface="Times New Roman" panose="02020603050405020304" pitchFamily="18" charset="0"/>
              </a:rPr>
              <a:t>State Wildlife Action Plans aimed at preventing wildlife from becoming endangered</a:t>
            </a:r>
          </a:p>
          <a:p>
            <a:pPr marL="342900" marR="0" lvl="0" indent="-342900">
              <a:lnSpc>
                <a:spcPct val="107000"/>
              </a:lnSpc>
              <a:spcBef>
                <a:spcPts val="0"/>
              </a:spcBef>
              <a:spcAft>
                <a:spcPts val="0"/>
              </a:spcAft>
              <a:buFont typeface="Wingdings" panose="05000000000000000000" pitchFamily="2" charset="2"/>
              <a:buChar char=""/>
            </a:pPr>
            <a:endParaRPr lang="en-US" dirty="0"/>
          </a:p>
        </p:txBody>
      </p:sp>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46" r="16646"/>
          <a:stretch>
            <a:fillRect/>
          </a:stretch>
        </p:blipFill>
        <p:spPr>
          <a:xfrm>
            <a:off x="-4252913" y="-922338"/>
            <a:ext cx="9039226" cy="904081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430" y="98474"/>
            <a:ext cx="1955318" cy="1969477"/>
          </a:xfrm>
          <a:prstGeom prst="rect">
            <a:avLst/>
          </a:prstGeom>
        </p:spPr>
      </p:pic>
    </p:spTree>
    <p:extLst>
      <p:ext uri="{BB962C8B-B14F-4D97-AF65-F5344CB8AC3E}">
        <p14:creationId xmlns:p14="http://schemas.microsoft.com/office/powerpoint/2010/main" val="288350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60622" y="417689"/>
            <a:ext cx="5892800" cy="970844"/>
          </a:xfrm>
        </p:spPr>
        <p:txBody>
          <a:bodyPr/>
          <a:lstStyle/>
          <a:p>
            <a:r>
              <a:rPr lang="en-US" dirty="0"/>
              <a:t>Funds </a:t>
            </a:r>
            <a:r>
              <a:rPr lang="en-US" dirty="0" smtClean="0"/>
              <a:t>are needed for:</a:t>
            </a:r>
            <a:endParaRPr lang="en-US" dirty="0"/>
          </a:p>
        </p:txBody>
      </p:sp>
      <p:sp>
        <p:nvSpPr>
          <p:cNvPr id="3" name="Subtitle 2"/>
          <p:cNvSpPr>
            <a:spLocks noGrp="1"/>
          </p:cNvSpPr>
          <p:nvPr>
            <p:ph type="subTitle" idx="1"/>
          </p:nvPr>
        </p:nvSpPr>
        <p:spPr>
          <a:xfrm>
            <a:off x="5260622" y="1862667"/>
            <a:ext cx="5892800" cy="3873683"/>
          </a:xfrm>
        </p:spPr>
        <p:txBody>
          <a:bodyPr>
            <a:normAutofit lnSpcReduction="10000"/>
          </a:bodyPr>
          <a:lstStyle/>
          <a:p>
            <a:pPr marL="457200" indent="-457200">
              <a:buFont typeface="Arial" panose="020B0604020202020204" pitchFamily="34" charset="0"/>
              <a:buChar char="•"/>
            </a:pPr>
            <a:r>
              <a:rPr lang="en-US" sz="3200" dirty="0"/>
              <a:t>Habitat restoration and acquisition</a:t>
            </a:r>
          </a:p>
          <a:p>
            <a:pPr marL="457200" indent="-457200">
              <a:buFont typeface="Arial" panose="020B0604020202020204" pitchFamily="34" charset="0"/>
              <a:buChar char="•"/>
            </a:pPr>
            <a:r>
              <a:rPr lang="en-US" sz="3200" dirty="0"/>
              <a:t>Species reintroductions</a:t>
            </a:r>
          </a:p>
          <a:p>
            <a:pPr marL="457200" indent="-457200">
              <a:buFont typeface="Arial" panose="020B0604020202020204" pitchFamily="34" charset="0"/>
              <a:buChar char="•"/>
            </a:pPr>
            <a:r>
              <a:rPr lang="en-US" sz="3200" dirty="0"/>
              <a:t>Research</a:t>
            </a:r>
          </a:p>
          <a:p>
            <a:pPr marL="457200" indent="-457200">
              <a:buFont typeface="Arial" panose="020B0604020202020204" pitchFamily="34" charset="0"/>
              <a:buChar char="•"/>
            </a:pPr>
            <a:r>
              <a:rPr lang="en-US" sz="3200" dirty="0"/>
              <a:t>Surveys and Monitoring</a:t>
            </a:r>
          </a:p>
          <a:p>
            <a:pPr marL="457200" indent="-457200">
              <a:buFont typeface="Arial" panose="020B0604020202020204" pitchFamily="34" charset="0"/>
              <a:buChar char="•"/>
            </a:pPr>
            <a:r>
              <a:rPr lang="en-US" sz="3200" dirty="0"/>
              <a:t>Conservation Education</a:t>
            </a:r>
          </a:p>
          <a:p>
            <a:pPr marL="457200" indent="-457200">
              <a:buFont typeface="Arial" panose="020B0604020202020204" pitchFamily="34" charset="0"/>
              <a:buChar char="•"/>
            </a:pPr>
            <a:r>
              <a:rPr lang="en-US" sz="3200" dirty="0"/>
              <a:t>Recreation</a:t>
            </a:r>
          </a:p>
          <a:p>
            <a:pPr marL="457200" indent="-457200">
              <a:buFont typeface="Arial" panose="020B0604020202020204" pitchFamily="34" charset="0"/>
              <a:buChar char="•"/>
            </a:pPr>
            <a:r>
              <a:rPr lang="en-US" sz="3200" dirty="0"/>
              <a:t>Law Enforcement</a:t>
            </a:r>
          </a:p>
          <a:p>
            <a:endParaRPr lang="en-US" dirty="0"/>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70" b="16670"/>
          <a:stretch>
            <a:fillRect/>
          </a:stretch>
        </p:blipFill>
        <p:spPr/>
      </p:pic>
    </p:spTree>
    <p:extLst>
      <p:ext uri="{BB962C8B-B14F-4D97-AF65-F5344CB8AC3E}">
        <p14:creationId xmlns:p14="http://schemas.microsoft.com/office/powerpoint/2010/main" val="2496484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ctrTitle"/>
          </p:nvPr>
        </p:nvSpPr>
        <p:spPr>
          <a:xfrm>
            <a:off x="3932724" y="287867"/>
            <a:ext cx="5482210" cy="1236133"/>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4A8860"/>
              </a:buClr>
              <a:buSzPts val="8000"/>
              <a:buFont typeface="Patua One"/>
              <a:buNone/>
            </a:pPr>
            <a:r>
              <a:rPr lang="en-US" sz="8000" b="0" i="0" u="none" strike="noStrike" cap="none" dirty="0">
                <a:solidFill>
                  <a:srgbClr val="4A8860"/>
                </a:solidFill>
                <a:latin typeface="Patua One"/>
                <a:ea typeface="Patua One"/>
                <a:cs typeface="Patua One"/>
                <a:sym typeface="Patua One"/>
              </a:rPr>
              <a:t>Campaign </a:t>
            </a:r>
            <a:endParaRPr sz="8000" b="0" i="0" u="none" strike="noStrike" cap="none" dirty="0">
              <a:solidFill>
                <a:srgbClr val="4A8860"/>
              </a:solidFill>
              <a:latin typeface="Patua One"/>
              <a:ea typeface="Patua One"/>
              <a:cs typeface="Patua One"/>
              <a:sym typeface="Patua One"/>
            </a:endParaRPr>
          </a:p>
        </p:txBody>
      </p:sp>
      <p:sp>
        <p:nvSpPr>
          <p:cNvPr id="107" name="Google Shape;107;p18"/>
          <p:cNvSpPr txBox="1"/>
          <p:nvPr/>
        </p:nvSpPr>
        <p:spPr>
          <a:xfrm>
            <a:off x="4572000" y="1524000"/>
            <a:ext cx="7620000" cy="4649003"/>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rgbClr val="000000"/>
              </a:buClr>
              <a:buSzPts val="4400"/>
              <a:buFont typeface="Arial" panose="020B0604020202020204" pitchFamily="34" charset="0"/>
              <a:buChar char="•"/>
            </a:pPr>
            <a:r>
              <a:rPr lang="en-US" sz="4400" b="0" i="0" u="none" strike="noStrike" cap="none" dirty="0">
                <a:solidFill>
                  <a:srgbClr val="4A8860"/>
                </a:solidFill>
                <a:latin typeface="Calibri"/>
                <a:ea typeface="Calibri"/>
                <a:cs typeface="Calibri"/>
                <a:sym typeface="Calibri"/>
              </a:rPr>
              <a:t>Elevate Wildlife </a:t>
            </a:r>
            <a:r>
              <a:rPr lang="en-US" sz="4400" b="0" i="0" u="none" strike="noStrike" cap="none" dirty="0" smtClean="0">
                <a:solidFill>
                  <a:srgbClr val="4A8860"/>
                </a:solidFill>
                <a:latin typeface="Calibri"/>
                <a:ea typeface="Calibri"/>
                <a:cs typeface="Calibri"/>
                <a:sym typeface="Calibri"/>
              </a:rPr>
              <a:t>Crisis</a:t>
            </a:r>
            <a:endParaRPr lang="en-US" sz="4400" dirty="0">
              <a:solidFill>
                <a:srgbClr val="4A8860"/>
              </a:solidFill>
              <a:latin typeface="Calibri"/>
              <a:ea typeface="Calibri"/>
              <a:cs typeface="Calibri"/>
              <a:sym typeface="Calibri"/>
            </a:endParaRPr>
          </a:p>
          <a:p>
            <a:pPr marL="571500" marR="0" lvl="0" indent="-571500" algn="l" rtl="0">
              <a:lnSpc>
                <a:spcPct val="100000"/>
              </a:lnSpc>
              <a:spcBef>
                <a:spcPts val="0"/>
              </a:spcBef>
              <a:spcAft>
                <a:spcPts val="0"/>
              </a:spcAft>
              <a:buClr>
                <a:srgbClr val="000000"/>
              </a:buClr>
              <a:buSzPts val="4400"/>
              <a:buFont typeface="Arial" panose="020B0604020202020204" pitchFamily="34" charset="0"/>
              <a:buChar char="•"/>
            </a:pPr>
            <a:r>
              <a:rPr lang="en-US" sz="4400" b="0" i="0" u="none" strike="noStrike" cap="none" dirty="0" smtClean="0">
                <a:solidFill>
                  <a:srgbClr val="4A8860"/>
                </a:solidFill>
                <a:latin typeface="Calibri"/>
                <a:ea typeface="Calibri"/>
                <a:cs typeface="Calibri"/>
                <a:sym typeface="Calibri"/>
              </a:rPr>
              <a:t>Build </a:t>
            </a:r>
            <a:r>
              <a:rPr lang="en-US" sz="4400" b="0" i="0" u="none" strike="noStrike" cap="none" dirty="0">
                <a:solidFill>
                  <a:srgbClr val="4A8860"/>
                </a:solidFill>
                <a:latin typeface="Calibri"/>
                <a:ea typeface="Calibri"/>
                <a:cs typeface="Calibri"/>
                <a:sym typeface="Calibri"/>
              </a:rPr>
              <a:t>Conservation Army</a:t>
            </a:r>
            <a:br>
              <a:rPr lang="en-US" sz="4400" b="0" i="0" u="none" strike="noStrike" cap="none" dirty="0">
                <a:solidFill>
                  <a:srgbClr val="4A8860"/>
                </a:solidFill>
                <a:latin typeface="Calibri"/>
                <a:ea typeface="Calibri"/>
                <a:cs typeface="Calibri"/>
                <a:sym typeface="Calibri"/>
              </a:rPr>
            </a:br>
            <a:r>
              <a:rPr lang="en-US" sz="4400" b="0" i="0" u="none" strike="noStrike" cap="none" dirty="0" smtClean="0">
                <a:solidFill>
                  <a:srgbClr val="4A8860"/>
                </a:solidFill>
                <a:latin typeface="Calibri"/>
                <a:ea typeface="Calibri"/>
                <a:cs typeface="Calibri"/>
                <a:sym typeface="Calibri"/>
              </a:rPr>
              <a:t>	Big Tent Coalition</a:t>
            </a:r>
            <a:r>
              <a:rPr lang="en-US" sz="4400" b="0" i="0" u="none" strike="noStrike" cap="none" dirty="0">
                <a:solidFill>
                  <a:srgbClr val="4A8860"/>
                </a:solidFill>
                <a:latin typeface="Calibri"/>
                <a:ea typeface="Calibri"/>
                <a:cs typeface="Calibri"/>
                <a:sym typeface="Calibri"/>
              </a:rPr>
              <a:t/>
            </a:r>
            <a:br>
              <a:rPr lang="en-US" sz="4400" b="0" i="0" u="none" strike="noStrike" cap="none" dirty="0">
                <a:solidFill>
                  <a:srgbClr val="4A8860"/>
                </a:solidFill>
                <a:latin typeface="Calibri"/>
                <a:ea typeface="Calibri"/>
                <a:cs typeface="Calibri"/>
                <a:sym typeface="Calibri"/>
              </a:rPr>
            </a:br>
            <a:r>
              <a:rPr lang="en-US" sz="4400" b="0" i="0" u="none" strike="noStrike" cap="none" dirty="0" smtClean="0">
                <a:solidFill>
                  <a:srgbClr val="4A8860"/>
                </a:solidFill>
                <a:latin typeface="Calibri"/>
                <a:ea typeface="Calibri"/>
                <a:cs typeface="Calibri"/>
                <a:sym typeface="Calibri"/>
              </a:rPr>
              <a:t>Pass Legislation </a:t>
            </a:r>
          </a:p>
          <a:p>
            <a:pPr marL="571500" marR="0" lvl="0" indent="-571500" algn="l" rtl="0">
              <a:lnSpc>
                <a:spcPct val="100000"/>
              </a:lnSpc>
              <a:spcBef>
                <a:spcPts val="0"/>
              </a:spcBef>
              <a:spcAft>
                <a:spcPts val="0"/>
              </a:spcAft>
              <a:buClr>
                <a:srgbClr val="000000"/>
              </a:buClr>
              <a:buSzPts val="4400"/>
              <a:buFont typeface="Arial" panose="020B0604020202020204" pitchFamily="34" charset="0"/>
              <a:buChar char="•"/>
            </a:pPr>
            <a:r>
              <a:rPr lang="en-US" sz="4400" dirty="0">
                <a:solidFill>
                  <a:srgbClr val="4A8860"/>
                </a:solidFill>
                <a:latin typeface="Calibri"/>
                <a:ea typeface="Calibri"/>
                <a:cs typeface="Calibri"/>
                <a:sym typeface="Calibri"/>
              </a:rPr>
              <a:t>	F</a:t>
            </a:r>
            <a:r>
              <a:rPr lang="en-US" sz="4400" b="0" i="0" u="none" strike="noStrike" cap="none" dirty="0" smtClean="0">
                <a:solidFill>
                  <a:srgbClr val="4A8860"/>
                </a:solidFill>
                <a:latin typeface="Calibri"/>
                <a:ea typeface="Calibri"/>
                <a:cs typeface="Calibri"/>
                <a:sym typeface="Calibri"/>
              </a:rPr>
              <a:t>ederal and State</a:t>
            </a:r>
            <a:endParaRPr sz="4400" b="0" i="0" u="none" strike="noStrike" cap="none" dirty="0">
              <a:solidFill>
                <a:srgbClr val="4A8860"/>
              </a:solidFill>
              <a:latin typeface="Calibri"/>
              <a:ea typeface="Calibri"/>
              <a:cs typeface="Calibri"/>
              <a:sym typeface="Calibri"/>
            </a:endParaRPr>
          </a:p>
        </p:txBody>
      </p:sp>
    </p:spTree>
    <p:extLst>
      <p:ext uri="{BB962C8B-B14F-4D97-AF65-F5344CB8AC3E}">
        <p14:creationId xmlns:p14="http://schemas.microsoft.com/office/powerpoint/2010/main" val="1268830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114" name="Google Shape;114;p19"/>
          <p:cNvSpPr txBox="1">
            <a:spLocks noGrp="1"/>
          </p:cNvSpPr>
          <p:nvPr>
            <p:ph type="ctrTitle"/>
          </p:nvPr>
        </p:nvSpPr>
        <p:spPr>
          <a:xfrm>
            <a:off x="1524000" y="922667"/>
            <a:ext cx="9144000" cy="1168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15" name="Google Shape;115;p19"/>
          <p:cNvSpPr txBox="1">
            <a:spLocks noGrp="1"/>
          </p:cNvSpPr>
          <p:nvPr>
            <p:ph type="subTitle" idx="1"/>
          </p:nvPr>
        </p:nvSpPr>
        <p:spPr>
          <a:xfrm>
            <a:off x="1524000" y="2228193"/>
            <a:ext cx="9144000" cy="3308400"/>
          </a:xfrm>
          <a:prstGeom prst="rect">
            <a:avLst/>
          </a:prstGeom>
        </p:spPr>
        <p:txBody>
          <a:bodyPr spcFirstLastPara="1" wrap="square" lIns="91425" tIns="91425" rIns="91425" bIns="91425" anchor="t" anchorCtr="0">
            <a:noAutofit/>
          </a:bodyPr>
          <a:lstStyle/>
          <a:p>
            <a:pPr marL="0" lvl="0" indent="0">
              <a:spcBef>
                <a:spcPts val="100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8"/>
          <p:cNvSpPr txBox="1"/>
          <p:nvPr/>
        </p:nvSpPr>
        <p:spPr>
          <a:xfrm>
            <a:off x="3532472" y="943276"/>
            <a:ext cx="8642595" cy="4380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u="sng" dirty="0" smtClean="0">
                <a:solidFill>
                  <a:srgbClr val="4A8860"/>
                </a:solidFill>
                <a:latin typeface="Calibri"/>
                <a:ea typeface="Calibri"/>
                <a:cs typeface="Calibri"/>
                <a:sym typeface="Calibri"/>
              </a:rPr>
              <a:t>Missouri</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Increase in Sales Tax</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1/8 of one cent</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Department of Conservation</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“Design for Conservation”</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1976</a:t>
            </a:r>
          </a:p>
        </p:txBody>
      </p:sp>
    </p:spTree>
    <p:extLst>
      <p:ext uri="{BB962C8B-B14F-4D97-AF65-F5344CB8AC3E}">
        <p14:creationId xmlns:p14="http://schemas.microsoft.com/office/powerpoint/2010/main" val="3689406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8"/>
          <p:cNvSpPr txBox="1"/>
          <p:nvPr/>
        </p:nvSpPr>
        <p:spPr>
          <a:xfrm>
            <a:off x="3331304" y="577516"/>
            <a:ext cx="8642595" cy="4380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u="sng" dirty="0" smtClean="0">
                <a:solidFill>
                  <a:srgbClr val="4A8860"/>
                </a:solidFill>
                <a:latin typeface="Calibri"/>
                <a:ea typeface="Calibri"/>
                <a:cs typeface="Calibri"/>
                <a:sym typeface="Calibri"/>
              </a:rPr>
              <a:t>Arkansas</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Increase in Sales Tax</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1/8 of one cent</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Wildlife, Parks, Heritage, Anti-Litter</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“Keep Arkansas Natural”</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1996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599" y="1639062"/>
            <a:ext cx="2105025" cy="2750058"/>
          </a:xfrm>
          <a:prstGeom prst="rect">
            <a:avLst/>
          </a:prstGeom>
        </p:spPr>
      </p:pic>
      <p:sp>
        <p:nvSpPr>
          <p:cNvPr id="4" name="AutoShape 2" descr="Image result for arkansas state bird"/>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arkansas state bird"/>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61310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8"/>
          <p:cNvSpPr txBox="1"/>
          <p:nvPr/>
        </p:nvSpPr>
        <p:spPr>
          <a:xfrm>
            <a:off x="3532472" y="943275"/>
            <a:ext cx="8642595" cy="49642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u="sng" dirty="0" smtClean="0">
                <a:solidFill>
                  <a:srgbClr val="4A8860"/>
                </a:solidFill>
                <a:latin typeface="Calibri"/>
                <a:ea typeface="Calibri"/>
                <a:cs typeface="Calibri"/>
                <a:sym typeface="Calibri"/>
              </a:rPr>
              <a:t>Minnesota</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Increase in Sales Tax</a:t>
            </a:r>
          </a:p>
          <a:p>
            <a:pPr marL="0" marR="0" lvl="0" indent="0" algn="ctr" rtl="0">
              <a:lnSpc>
                <a:spcPct val="100000"/>
              </a:lnSpc>
              <a:spcBef>
                <a:spcPts val="0"/>
              </a:spcBef>
              <a:spcAft>
                <a:spcPts val="0"/>
              </a:spcAft>
              <a:buClr>
                <a:srgbClr val="000000"/>
              </a:buClr>
              <a:buSzPts val="4400"/>
              <a:buFont typeface="Arial"/>
              <a:buNone/>
            </a:pPr>
            <a:r>
              <a:rPr lang="en-US" sz="4400" dirty="0">
                <a:solidFill>
                  <a:srgbClr val="4A8860"/>
                </a:solidFill>
                <a:latin typeface="Calibri"/>
                <a:ea typeface="Calibri"/>
                <a:cs typeface="Calibri"/>
                <a:sym typeface="Calibri"/>
              </a:rPr>
              <a:t>3</a:t>
            </a:r>
            <a:r>
              <a:rPr lang="en-US" sz="4400" dirty="0" smtClean="0">
                <a:solidFill>
                  <a:srgbClr val="4A8860"/>
                </a:solidFill>
                <a:latin typeface="Calibri"/>
                <a:ea typeface="Calibri"/>
                <a:cs typeface="Calibri"/>
                <a:sym typeface="Calibri"/>
              </a:rPr>
              <a:t>/8 of one cent</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Wildlife Habitat, Parks and Trails, </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Clean Water, Arts</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$300M/year (240 for conservation)</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2008</a:t>
            </a:r>
          </a:p>
        </p:txBody>
      </p:sp>
    </p:spTree>
    <p:extLst>
      <p:ext uri="{BB962C8B-B14F-4D97-AF65-F5344CB8AC3E}">
        <p14:creationId xmlns:p14="http://schemas.microsoft.com/office/powerpoint/2010/main" val="3963144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8"/>
          <p:cNvSpPr txBox="1"/>
          <p:nvPr/>
        </p:nvSpPr>
        <p:spPr>
          <a:xfrm>
            <a:off x="3532472" y="943276"/>
            <a:ext cx="8642595" cy="4380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smtClean="0">
                <a:solidFill>
                  <a:srgbClr val="4A8860"/>
                </a:solidFill>
                <a:latin typeface="Calibri"/>
                <a:ea typeface="Calibri"/>
                <a:cs typeface="Calibri"/>
                <a:sym typeface="Calibri"/>
              </a:rPr>
              <a:t>National Wildlife Federation</a:t>
            </a:r>
          </a:p>
          <a:p>
            <a:pPr marL="0" marR="0" lvl="0" indent="0" algn="l" rtl="0">
              <a:lnSpc>
                <a:spcPct val="100000"/>
              </a:lnSpc>
              <a:spcBef>
                <a:spcPts val="0"/>
              </a:spcBef>
              <a:spcAft>
                <a:spcPts val="0"/>
              </a:spcAft>
              <a:buClr>
                <a:srgbClr val="000000"/>
              </a:buClr>
              <a:buSzPts val="4400"/>
              <a:buFont typeface="Arial"/>
              <a:buNone/>
            </a:pPr>
            <a:endParaRPr lang="en-US" sz="4400" dirty="0" smtClean="0">
              <a:solidFill>
                <a:srgbClr val="4A88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Uniting all Americans </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to ensure that wildlife thrive </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in a rapidly changing world</a:t>
            </a:r>
            <a:r>
              <a:rPr lang="en-US" sz="4400" b="0" i="0" u="none" strike="noStrike" cap="none" dirty="0">
                <a:solidFill>
                  <a:srgbClr val="4A8860"/>
                </a:solidFill>
                <a:latin typeface="Calibri"/>
                <a:ea typeface="Calibri"/>
                <a:cs typeface="Calibri"/>
                <a:sym typeface="Calibri"/>
              </a:rPr>
              <a:t/>
            </a:r>
            <a:br>
              <a:rPr lang="en-US" sz="4400" b="0" i="0" u="none" strike="noStrike" cap="none" dirty="0">
                <a:solidFill>
                  <a:srgbClr val="4A8860"/>
                </a:solidFill>
                <a:latin typeface="Calibri"/>
                <a:ea typeface="Calibri"/>
                <a:cs typeface="Calibri"/>
                <a:sym typeface="Calibri"/>
              </a:rPr>
            </a:br>
            <a:endParaRPr sz="4400" b="0" i="0" u="none" strike="noStrike" cap="none" dirty="0">
              <a:solidFill>
                <a:srgbClr val="4A8860"/>
              </a:solidFill>
              <a:latin typeface="Calibri"/>
              <a:ea typeface="Calibri"/>
              <a:cs typeface="Calibri"/>
              <a:sym typeface="Calibri"/>
            </a:endParaRPr>
          </a:p>
        </p:txBody>
      </p:sp>
    </p:spTree>
    <p:extLst>
      <p:ext uri="{BB962C8B-B14F-4D97-AF65-F5344CB8AC3E}">
        <p14:creationId xmlns:p14="http://schemas.microsoft.com/office/powerpoint/2010/main" val="1808729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8"/>
          <p:cNvSpPr txBox="1"/>
          <p:nvPr/>
        </p:nvSpPr>
        <p:spPr>
          <a:xfrm>
            <a:off x="3532472" y="943276"/>
            <a:ext cx="8642595" cy="4380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endParaRPr lang="en-US" sz="4400" dirty="0" smtClean="0">
              <a:solidFill>
                <a:srgbClr val="4A88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r>
              <a:rPr lang="en-US" sz="4400" b="1" u="sng" dirty="0" smtClean="0">
                <a:solidFill>
                  <a:srgbClr val="4A8860"/>
                </a:solidFill>
                <a:latin typeface="Calibri"/>
                <a:ea typeface="Calibri"/>
                <a:cs typeface="Calibri"/>
                <a:sym typeface="Calibri"/>
              </a:rPr>
              <a:t>Texas and Virginia</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Existing Sales Tax</a:t>
            </a:r>
          </a:p>
          <a:p>
            <a:pPr marL="0" marR="0" lvl="0" indent="0" algn="ctr" rtl="0">
              <a:lnSpc>
                <a:spcPct val="100000"/>
              </a:lnSpc>
              <a:spcBef>
                <a:spcPts val="0"/>
              </a:spcBef>
              <a:spcAft>
                <a:spcPts val="0"/>
              </a:spcAft>
              <a:buClr>
                <a:srgbClr val="000000"/>
              </a:buClr>
              <a:buSzPts val="4400"/>
              <a:buFont typeface="Arial"/>
              <a:buNone/>
            </a:pPr>
            <a:r>
              <a:rPr lang="en-US" sz="4400" dirty="0">
                <a:solidFill>
                  <a:srgbClr val="4A8860"/>
                </a:solidFill>
                <a:latin typeface="Calibri"/>
                <a:ea typeface="Calibri"/>
                <a:cs typeface="Calibri"/>
                <a:sym typeface="Calibri"/>
              </a:rPr>
              <a:t>N</a:t>
            </a:r>
            <a:r>
              <a:rPr lang="en-US" sz="4400" dirty="0" smtClean="0">
                <a:solidFill>
                  <a:srgbClr val="4A8860"/>
                </a:solidFill>
                <a:latin typeface="Calibri"/>
                <a:ea typeface="Calibri"/>
                <a:cs typeface="Calibri"/>
                <a:sym typeface="Calibri"/>
              </a:rPr>
              <a:t>ational Survey Wildlife </a:t>
            </a:r>
            <a:r>
              <a:rPr lang="en-US" sz="4400" dirty="0">
                <a:solidFill>
                  <a:srgbClr val="4A8860"/>
                </a:solidFill>
                <a:latin typeface="Calibri"/>
                <a:ea typeface="Calibri"/>
                <a:cs typeface="Calibri"/>
                <a:sym typeface="Calibri"/>
              </a:rPr>
              <a:t>R</a:t>
            </a:r>
            <a:r>
              <a:rPr lang="en-US" sz="4400" dirty="0" smtClean="0">
                <a:solidFill>
                  <a:srgbClr val="4A8860"/>
                </a:solidFill>
                <a:latin typeface="Calibri"/>
                <a:ea typeface="Calibri"/>
                <a:cs typeface="Calibri"/>
                <a:sym typeface="Calibri"/>
              </a:rPr>
              <a:t>ecreation</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Wildlife Agencies</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Up to $32 Million and $13 Million</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1993 and 1998</a:t>
            </a:r>
          </a:p>
        </p:txBody>
      </p:sp>
    </p:spTree>
    <p:extLst>
      <p:ext uri="{BB962C8B-B14F-4D97-AF65-F5344CB8AC3E}">
        <p14:creationId xmlns:p14="http://schemas.microsoft.com/office/powerpoint/2010/main" val="1331247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8"/>
          <p:cNvSpPr txBox="1"/>
          <p:nvPr/>
        </p:nvSpPr>
        <p:spPr>
          <a:xfrm>
            <a:off x="3532472" y="943276"/>
            <a:ext cx="8642595" cy="4380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endParaRPr lang="en-US" sz="4400" dirty="0" smtClean="0">
              <a:solidFill>
                <a:srgbClr val="4A88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r>
              <a:rPr lang="en-US" sz="4400" b="1" u="sng" dirty="0" smtClean="0">
                <a:solidFill>
                  <a:srgbClr val="4A8860"/>
                </a:solidFill>
                <a:latin typeface="Calibri"/>
                <a:ea typeface="Calibri"/>
                <a:cs typeface="Calibri"/>
                <a:sym typeface="Calibri"/>
              </a:rPr>
              <a:t>“Extractive” Fees </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NV ($500k)</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PA (water)</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ND and PA (gas and oil)</a:t>
            </a:r>
          </a:p>
        </p:txBody>
      </p:sp>
    </p:spTree>
    <p:extLst>
      <p:ext uri="{BB962C8B-B14F-4D97-AF65-F5344CB8AC3E}">
        <p14:creationId xmlns:p14="http://schemas.microsoft.com/office/powerpoint/2010/main" val="1750253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ctrTitle"/>
          </p:nvPr>
        </p:nvSpPr>
        <p:spPr>
          <a:xfrm>
            <a:off x="5260622" y="922667"/>
            <a:ext cx="5892900" cy="1168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A8860"/>
              </a:buClr>
              <a:buSzPts val="5400"/>
              <a:buFont typeface="Patua One"/>
              <a:buNone/>
            </a:pPr>
            <a:r>
              <a:rPr lang="en-US" sz="5400" b="0" i="0" u="none" strike="noStrike" cap="none" dirty="0" smtClean="0">
                <a:solidFill>
                  <a:srgbClr val="4A8860"/>
                </a:solidFill>
                <a:latin typeface="Patua One"/>
                <a:ea typeface="Patua One"/>
                <a:cs typeface="Patua One"/>
                <a:sym typeface="Patua One"/>
              </a:rPr>
              <a:t>Federal Funding</a:t>
            </a:r>
            <a:r>
              <a:rPr lang="en-US" sz="4000" b="0" i="0" u="none" strike="noStrike" cap="none" dirty="0" smtClean="0">
                <a:solidFill>
                  <a:srgbClr val="4A8860"/>
                </a:solidFill>
                <a:latin typeface="Patua One"/>
                <a:ea typeface="Patua One"/>
                <a:cs typeface="Patua One"/>
                <a:sym typeface="Patua One"/>
              </a:rPr>
              <a:t> </a:t>
            </a:r>
            <a:endParaRPr sz="4000" b="0" i="0" u="none" strike="noStrike" cap="none" dirty="0">
              <a:solidFill>
                <a:srgbClr val="4A8860"/>
              </a:solidFill>
              <a:latin typeface="Patua One"/>
              <a:ea typeface="Patua One"/>
              <a:cs typeface="Patua One"/>
              <a:sym typeface="Patua One"/>
            </a:endParaRPr>
          </a:p>
        </p:txBody>
      </p:sp>
      <p:sp>
        <p:nvSpPr>
          <p:cNvPr id="141" name="Google Shape;141;p22"/>
          <p:cNvSpPr txBox="1">
            <a:spLocks noGrp="1"/>
          </p:cNvSpPr>
          <p:nvPr>
            <p:ph type="subTitle" idx="1"/>
          </p:nvPr>
        </p:nvSpPr>
        <p:spPr>
          <a:xfrm>
            <a:off x="5260622" y="2228193"/>
            <a:ext cx="5892900" cy="3508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A8860"/>
              </a:buClr>
              <a:buSzPts val="3600"/>
              <a:buFont typeface="Arial"/>
              <a:buNone/>
            </a:pPr>
            <a:r>
              <a:rPr lang="en-US" sz="3600" b="0" i="0" u="none" strike="noStrike" cap="none" dirty="0">
                <a:solidFill>
                  <a:srgbClr val="4A8860"/>
                </a:solidFill>
                <a:latin typeface="Fira Sans"/>
                <a:ea typeface="Fira Sans"/>
                <a:cs typeface="Fira Sans"/>
                <a:sym typeface="Fira Sans"/>
              </a:rPr>
              <a:t>Current </a:t>
            </a:r>
            <a:r>
              <a:rPr lang="en-US" sz="3600" b="0" i="0" u="none" strike="noStrike" cap="none" dirty="0" smtClean="0">
                <a:solidFill>
                  <a:srgbClr val="4A8860"/>
                </a:solidFill>
                <a:latin typeface="Fira Sans"/>
                <a:ea typeface="Fira Sans"/>
                <a:cs typeface="Fira Sans"/>
                <a:sym typeface="Fira Sans"/>
              </a:rPr>
              <a:t>federal funding </a:t>
            </a:r>
            <a:r>
              <a:rPr lang="en-US" sz="3600" b="0" i="0" u="none" strike="noStrike" cap="none" dirty="0">
                <a:solidFill>
                  <a:srgbClr val="4A8860"/>
                </a:solidFill>
                <a:latin typeface="Fira Sans"/>
                <a:ea typeface="Fira Sans"/>
                <a:cs typeface="Fira Sans"/>
                <a:sym typeface="Fira Sans"/>
              </a:rPr>
              <a:t>is less than 5% ($70 million) of what is necessary to conserve </a:t>
            </a:r>
            <a:r>
              <a:rPr lang="en-US" sz="3600" b="0" i="0" u="none" strike="noStrike" cap="none" dirty="0" smtClean="0">
                <a:solidFill>
                  <a:srgbClr val="4A8860"/>
                </a:solidFill>
                <a:latin typeface="Fira Sans"/>
                <a:ea typeface="Fira Sans"/>
                <a:cs typeface="Fira Sans"/>
                <a:sym typeface="Fira Sans"/>
              </a:rPr>
              <a:t>species </a:t>
            </a:r>
          </a:p>
          <a:p>
            <a:pPr marL="0" marR="0" lvl="0" indent="0" algn="ctr" rtl="0">
              <a:lnSpc>
                <a:spcPct val="90000"/>
              </a:lnSpc>
              <a:spcBef>
                <a:spcPts val="0"/>
              </a:spcBef>
              <a:spcAft>
                <a:spcPts val="0"/>
              </a:spcAft>
              <a:buClr>
                <a:srgbClr val="4A8860"/>
              </a:buClr>
              <a:buSzPts val="3600"/>
              <a:buFont typeface="Arial"/>
              <a:buNone/>
            </a:pPr>
            <a:r>
              <a:rPr lang="en-US" sz="3600" b="0" i="0" u="none" strike="noStrike" cap="none" dirty="0" smtClean="0">
                <a:solidFill>
                  <a:srgbClr val="4A8860"/>
                </a:solidFill>
                <a:latin typeface="Fira Sans"/>
                <a:ea typeface="Fira Sans"/>
                <a:cs typeface="Fira Sans"/>
                <a:sym typeface="Fira Sans"/>
              </a:rPr>
              <a:t>most at-risk </a:t>
            </a:r>
            <a:endParaRPr sz="2200" b="0" i="0" u="none" strike="noStrike" cap="none" dirty="0">
              <a:solidFill>
                <a:srgbClr val="595959"/>
              </a:solidFill>
              <a:latin typeface="Fira Sans"/>
              <a:ea typeface="Fira Sans"/>
              <a:cs typeface="Fira Sans"/>
              <a:sym typeface="Fira Sans"/>
            </a:endParaRPr>
          </a:p>
        </p:txBody>
      </p:sp>
      <p:pic>
        <p:nvPicPr>
          <p:cNvPr id="142" name="Google Shape;142;p22"/>
          <p:cNvPicPr preferRelativeResize="0">
            <a:picLocks noGrp="1"/>
          </p:cNvPicPr>
          <p:nvPr>
            <p:ph type="pic" idx="2"/>
          </p:nvPr>
        </p:nvPicPr>
        <p:blipFill rotWithShape="1">
          <a:blip r:embed="rId3">
            <a:alphaModFix/>
          </a:blip>
          <a:srcRect l="16678" r="16676"/>
          <a:stretch/>
        </p:blipFill>
        <p:spPr>
          <a:xfrm>
            <a:off x="-4519655" y="-1091518"/>
            <a:ext cx="9039300" cy="9041100"/>
          </a:xfrm>
          <a:prstGeom prst="ellipse">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a:picLocks noGrp="1"/>
          </p:cNvPicPr>
          <p:nvPr>
            <p:ph type="pic" idx="2"/>
          </p:nvPr>
        </p:nvPicPr>
        <p:blipFill rotWithShape="1">
          <a:blip r:embed="rId3">
            <a:alphaModFix/>
          </a:blip>
          <a:srcRect t="17403" b="8942"/>
          <a:stretch/>
        </p:blipFill>
        <p:spPr>
          <a:xfrm>
            <a:off x="0" y="0"/>
            <a:ext cx="12192000" cy="6151287"/>
          </a:xfrm>
          <a:prstGeom prst="rect">
            <a:avLst/>
          </a:prstGeom>
          <a:noFill/>
          <a:ln>
            <a:noFill/>
          </a:ln>
        </p:spPr>
      </p:pic>
      <p:pic>
        <p:nvPicPr>
          <p:cNvPr id="98" name="Google Shape;98;p17"/>
          <p:cNvPicPr preferRelativeResize="0"/>
          <p:nvPr/>
        </p:nvPicPr>
        <p:blipFill rotWithShape="1">
          <a:blip r:embed="rId4">
            <a:alphaModFix/>
          </a:blip>
          <a:srcRect/>
          <a:stretch/>
        </p:blipFill>
        <p:spPr>
          <a:xfrm>
            <a:off x="0" y="2686929"/>
            <a:ext cx="12192000" cy="4171070"/>
          </a:xfrm>
          <a:prstGeom prst="rect">
            <a:avLst/>
          </a:prstGeom>
          <a:noFill/>
          <a:ln>
            <a:noFill/>
          </a:ln>
        </p:spPr>
      </p:pic>
      <p:sp>
        <p:nvSpPr>
          <p:cNvPr id="99" name="Google Shape;99;p17"/>
          <p:cNvSpPr txBox="1">
            <a:spLocks noGrp="1"/>
          </p:cNvSpPr>
          <p:nvPr>
            <p:ph type="body" idx="1"/>
          </p:nvPr>
        </p:nvSpPr>
        <p:spPr>
          <a:xfrm>
            <a:off x="381967" y="4888893"/>
            <a:ext cx="7071771" cy="166516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5200"/>
              <a:buFont typeface="Arial"/>
              <a:buNone/>
            </a:pPr>
            <a:r>
              <a:rPr lang="en-US" sz="5200" b="0" i="0" u="none" strike="noStrike" cap="none">
                <a:solidFill>
                  <a:schemeClr val="lt1"/>
                </a:solidFill>
                <a:latin typeface="Patua One"/>
                <a:ea typeface="Patua One"/>
                <a:cs typeface="Patua One"/>
                <a:sym typeface="Patua One"/>
              </a:rPr>
              <a:t>Recovering America’s Wildlife Act (H.R. 4647)</a:t>
            </a:r>
            <a:endParaRPr sz="5200" b="0" i="0" u="none" strike="noStrike" cap="none">
              <a:solidFill>
                <a:schemeClr val="lt1"/>
              </a:solidFill>
              <a:latin typeface="Patua One"/>
              <a:ea typeface="Patua One"/>
              <a:cs typeface="Patua One"/>
              <a:sym typeface="Patua One"/>
            </a:endParaRPr>
          </a:p>
        </p:txBody>
      </p:sp>
      <p:pic>
        <p:nvPicPr>
          <p:cNvPr id="100" name="Google Shape;100;p17"/>
          <p:cNvPicPr preferRelativeResize="0"/>
          <p:nvPr/>
        </p:nvPicPr>
        <p:blipFill rotWithShape="1">
          <a:blip r:embed="rId5">
            <a:alphaModFix/>
          </a:blip>
          <a:srcRect/>
          <a:stretch/>
        </p:blipFill>
        <p:spPr>
          <a:xfrm>
            <a:off x="9913557" y="146128"/>
            <a:ext cx="1955316" cy="1969479"/>
          </a:xfrm>
          <a:prstGeom prst="rect">
            <a:avLst/>
          </a:prstGeom>
          <a:noFill/>
          <a:ln>
            <a:noFill/>
          </a:ln>
        </p:spPr>
      </p:pic>
      <p:sp>
        <p:nvSpPr>
          <p:cNvPr id="101" name="Google Shape;101;p17"/>
          <p:cNvSpPr txBox="1">
            <a:spLocks noGrp="1"/>
          </p:cNvSpPr>
          <p:nvPr>
            <p:ph type="body" idx="3"/>
          </p:nvPr>
        </p:nvSpPr>
        <p:spPr>
          <a:xfrm>
            <a:off x="7835705" y="5467894"/>
            <a:ext cx="4326517" cy="1366786"/>
          </a:xfrm>
          <a:prstGeom prst="rect">
            <a:avLst/>
          </a:prstGeom>
          <a:noFill/>
          <a:ln>
            <a:noFill/>
          </a:ln>
        </p:spPr>
        <p:txBody>
          <a:bodyPr spcFirstLastPara="1" wrap="square" lIns="91425" tIns="45700" rIns="91425" bIns="45700" anchor="ctr" anchorCtr="0">
            <a:noAutofit/>
          </a:bodyPr>
          <a:lstStyle/>
          <a:p>
            <a:pPr marL="0" marR="0" lvl="0" indent="0" algn="r" rtl="0">
              <a:lnSpc>
                <a:spcPct val="95000"/>
              </a:lnSpc>
              <a:spcBef>
                <a:spcPts val="0"/>
              </a:spcBef>
              <a:spcAft>
                <a:spcPts val="0"/>
              </a:spcAft>
              <a:buClr>
                <a:schemeClr val="lt1"/>
              </a:buClr>
              <a:buSzPts val="2000"/>
              <a:buFont typeface="Arial"/>
              <a:buNone/>
            </a:pPr>
            <a:r>
              <a:rPr lang="en-US" sz="2000" b="0" i="0" u="none" strike="noStrike" cap="none">
                <a:solidFill>
                  <a:schemeClr val="lt1"/>
                </a:solidFill>
                <a:latin typeface="Fira Sans"/>
                <a:ea typeface="Fira Sans"/>
                <a:cs typeface="Fira Sans"/>
                <a:sym typeface="Fira Sans"/>
              </a:rPr>
              <a:t>NAME: Naomi Edelson   </a:t>
            </a:r>
            <a:endParaRPr sz="2000" b="1" i="0" u="none" strike="noStrike" cap="none">
              <a:solidFill>
                <a:schemeClr val="lt1"/>
              </a:solidFill>
              <a:latin typeface="Fira Sans"/>
              <a:ea typeface="Fira Sans"/>
              <a:cs typeface="Fira Sans"/>
              <a:sym typeface="Fira Sans"/>
            </a:endParaRPr>
          </a:p>
          <a:p>
            <a:pPr marL="0" marR="0" lvl="0" indent="0" algn="r" rtl="0">
              <a:lnSpc>
                <a:spcPct val="95000"/>
              </a:lnSpc>
              <a:spcBef>
                <a:spcPts val="600"/>
              </a:spcBef>
              <a:spcAft>
                <a:spcPts val="0"/>
              </a:spcAft>
              <a:buClr>
                <a:schemeClr val="lt1"/>
              </a:buClr>
              <a:buSzPts val="2000"/>
              <a:buFont typeface="Arial"/>
              <a:buNone/>
            </a:pPr>
            <a:r>
              <a:rPr lang="en-US" sz="2000" b="0" i="0" u="none" strike="noStrike" cap="none">
                <a:solidFill>
                  <a:schemeClr val="lt1"/>
                </a:solidFill>
                <a:latin typeface="Fira Sans"/>
                <a:ea typeface="Fira Sans"/>
                <a:cs typeface="Fira Sans"/>
                <a:sym typeface="Fira Sans"/>
              </a:rPr>
              <a:t>EMAIL:EdelsonN@NWF.org   </a:t>
            </a:r>
            <a:endParaRPr sz="2000" b="1" i="0" u="none" strike="noStrike" cap="none">
              <a:solidFill>
                <a:schemeClr val="lt1"/>
              </a:solidFill>
              <a:latin typeface="Fira Sans"/>
              <a:ea typeface="Fira Sans"/>
              <a:cs typeface="Fira Sans"/>
              <a:sym typeface="Fira Sans"/>
            </a:endParaRPr>
          </a:p>
          <a:p>
            <a:pPr marL="0" marR="0" lvl="0" indent="0" algn="r" rtl="0">
              <a:lnSpc>
                <a:spcPct val="95000"/>
              </a:lnSpc>
              <a:spcBef>
                <a:spcPts val="600"/>
              </a:spcBef>
              <a:spcAft>
                <a:spcPts val="0"/>
              </a:spcAft>
              <a:buClr>
                <a:schemeClr val="lt1"/>
              </a:buClr>
              <a:buSzPts val="2000"/>
              <a:buFont typeface="Arial"/>
              <a:buNone/>
            </a:pPr>
            <a:r>
              <a:rPr lang="en-US" sz="2000" b="0" i="0" u="none" strike="noStrike" cap="none">
                <a:solidFill>
                  <a:schemeClr val="lt1"/>
                </a:solidFill>
                <a:latin typeface="Fira Sans"/>
                <a:ea typeface="Fira Sans"/>
                <a:cs typeface="Fira Sans"/>
                <a:sym typeface="Fira Sans"/>
              </a:rPr>
              <a:t>PHONE:202-790-6889 </a:t>
            </a:r>
            <a:endParaRPr sz="2000" b="1" i="0" u="none" strike="noStrike" cap="none">
              <a:solidFill>
                <a:schemeClr val="lt1"/>
              </a:solidFill>
              <a:latin typeface="Fira Sans"/>
              <a:ea typeface="Fira Sans"/>
              <a:cs typeface="Fira Sans"/>
              <a:sym typeface="Fira Sans"/>
            </a:endParaRPr>
          </a:p>
        </p:txBody>
      </p:sp>
    </p:spTree>
    <p:extLst>
      <p:ext uri="{BB962C8B-B14F-4D97-AF65-F5344CB8AC3E}">
        <p14:creationId xmlns:p14="http://schemas.microsoft.com/office/powerpoint/2010/main" val="3210675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ctrTitle"/>
          </p:nvPr>
        </p:nvSpPr>
        <p:spPr>
          <a:xfrm>
            <a:off x="5260622" y="922667"/>
            <a:ext cx="5892900" cy="1168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A8860"/>
              </a:buClr>
              <a:buSzPts val="4400"/>
              <a:buFont typeface="Patua One"/>
              <a:buNone/>
            </a:pPr>
            <a:r>
              <a:rPr lang="en-US" sz="4400" b="0" i="0" u="none" strike="noStrike" cap="none" dirty="0">
                <a:solidFill>
                  <a:srgbClr val="4A8860"/>
                </a:solidFill>
                <a:latin typeface="Patua One"/>
                <a:ea typeface="Patua One"/>
                <a:cs typeface="Patua One"/>
                <a:sym typeface="Patua One"/>
              </a:rPr>
              <a:t>State Based Decision Making</a:t>
            </a:r>
            <a:endParaRPr sz="4400" b="0" i="0" u="none" strike="noStrike" cap="none" dirty="0">
              <a:solidFill>
                <a:srgbClr val="4A8860"/>
              </a:solidFill>
              <a:latin typeface="Patua One"/>
              <a:ea typeface="Patua One"/>
              <a:cs typeface="Patua One"/>
              <a:sym typeface="Patua One"/>
            </a:endParaRPr>
          </a:p>
        </p:txBody>
      </p:sp>
      <p:sp>
        <p:nvSpPr>
          <p:cNvPr id="149" name="Google Shape;149;p23"/>
          <p:cNvSpPr txBox="1">
            <a:spLocks noGrp="1"/>
          </p:cNvSpPr>
          <p:nvPr>
            <p:ph type="subTitle" idx="1"/>
          </p:nvPr>
        </p:nvSpPr>
        <p:spPr>
          <a:xfrm>
            <a:off x="5260621" y="2228193"/>
            <a:ext cx="6666335" cy="3508200"/>
          </a:xfrm>
          <a:prstGeom prst="rect">
            <a:avLst/>
          </a:prstGeom>
          <a:noFill/>
          <a:ln>
            <a:noFill/>
          </a:ln>
        </p:spPr>
        <p:txBody>
          <a:bodyPr spcFirstLastPara="1" wrap="square" lIns="91425" tIns="45700" rIns="91425" bIns="45700" anchor="t" anchorCtr="0">
            <a:noAutofit/>
          </a:bodyPr>
          <a:lstStyle/>
          <a:p>
            <a:pPr marL="342900" marR="0" lvl="0" indent="-323850" algn="l" rtl="0">
              <a:lnSpc>
                <a:spcPct val="107000"/>
              </a:lnSpc>
              <a:spcBef>
                <a:spcPts val="0"/>
              </a:spcBef>
              <a:spcAft>
                <a:spcPts val="0"/>
              </a:spcAft>
              <a:buClr>
                <a:srgbClr val="4A8860"/>
              </a:buClr>
              <a:buSzPts val="3600"/>
              <a:buFont typeface="Arial"/>
              <a:buChar char="•"/>
            </a:pPr>
            <a:r>
              <a:rPr lang="en-US" sz="3600" b="0" i="0" u="none" strike="noStrike" cap="none" dirty="0">
                <a:solidFill>
                  <a:srgbClr val="4A8860"/>
                </a:solidFill>
                <a:latin typeface="Calibri"/>
                <a:ea typeface="Calibri"/>
                <a:cs typeface="Calibri"/>
                <a:sym typeface="Calibri"/>
              </a:rPr>
              <a:t>State wildlife agencies are key  </a:t>
            </a:r>
            <a:endParaRPr sz="3600" b="0" i="0" u="none" strike="noStrike" cap="none" dirty="0">
              <a:solidFill>
                <a:srgbClr val="595959"/>
              </a:solidFill>
              <a:latin typeface="Fira Sans"/>
              <a:ea typeface="Fira Sans"/>
              <a:cs typeface="Fira Sans"/>
              <a:sym typeface="Fira Sans"/>
            </a:endParaRPr>
          </a:p>
          <a:p>
            <a:pPr marL="342900" marR="0" lvl="0" indent="-323850" algn="l" rtl="0">
              <a:lnSpc>
                <a:spcPct val="107000"/>
              </a:lnSpc>
              <a:spcBef>
                <a:spcPts val="0"/>
              </a:spcBef>
              <a:spcAft>
                <a:spcPts val="0"/>
              </a:spcAft>
              <a:buClr>
                <a:srgbClr val="4A8860"/>
              </a:buClr>
              <a:buSzPts val="3600"/>
              <a:buFont typeface="Arial"/>
              <a:buChar char="•"/>
            </a:pPr>
            <a:r>
              <a:rPr lang="en-US" sz="3600" dirty="0" smtClean="0">
                <a:solidFill>
                  <a:srgbClr val="4A8860"/>
                </a:solidFill>
                <a:latin typeface="Calibri"/>
                <a:cs typeface="Calibri"/>
                <a:sym typeface="Calibri"/>
              </a:rPr>
              <a:t>Blueprint for whole state</a:t>
            </a:r>
            <a:endParaRPr sz="3600" b="0" i="0" u="none" strike="noStrike" cap="none" dirty="0">
              <a:solidFill>
                <a:srgbClr val="595959"/>
              </a:solidFill>
              <a:latin typeface="Fira Sans"/>
              <a:ea typeface="Fira Sans"/>
              <a:cs typeface="Fira Sans"/>
              <a:sym typeface="Fira Sans"/>
            </a:endParaRPr>
          </a:p>
          <a:p>
            <a:pPr marL="342900" marR="0" lvl="0" indent="-323850" algn="l" rtl="0">
              <a:lnSpc>
                <a:spcPct val="107000"/>
              </a:lnSpc>
              <a:spcBef>
                <a:spcPts val="0"/>
              </a:spcBef>
              <a:spcAft>
                <a:spcPts val="0"/>
              </a:spcAft>
              <a:buClr>
                <a:srgbClr val="4A8860"/>
              </a:buClr>
              <a:buSzPts val="3600"/>
              <a:buFont typeface="Arial"/>
              <a:buChar char="•"/>
            </a:pPr>
            <a:r>
              <a:rPr lang="en-US" sz="3600" b="0" i="0" u="none" strike="noStrike" cap="none" dirty="0">
                <a:solidFill>
                  <a:srgbClr val="4A8860"/>
                </a:solidFill>
                <a:latin typeface="Calibri"/>
                <a:ea typeface="Calibri"/>
                <a:cs typeface="Calibri"/>
                <a:sym typeface="Calibri"/>
              </a:rPr>
              <a:t>State Wildlife Action Plans aimed at preventing wildlife from becoming endangered</a:t>
            </a:r>
            <a:endParaRPr sz="3600" b="0" i="0" u="none" strike="noStrike" cap="none" dirty="0">
              <a:solidFill>
                <a:srgbClr val="595959"/>
              </a:solidFill>
              <a:latin typeface="Fira Sans"/>
              <a:ea typeface="Fira Sans"/>
              <a:cs typeface="Fira Sans"/>
              <a:sym typeface="Fira Sans"/>
            </a:endParaRPr>
          </a:p>
          <a:p>
            <a:pPr marL="342900" marR="0" lvl="0" indent="-203200" algn="l" rtl="0">
              <a:lnSpc>
                <a:spcPct val="107000"/>
              </a:lnSpc>
              <a:spcBef>
                <a:spcPts val="0"/>
              </a:spcBef>
              <a:spcAft>
                <a:spcPts val="0"/>
              </a:spcAft>
              <a:buClr>
                <a:srgbClr val="595959"/>
              </a:buClr>
              <a:buSzPts val="2200"/>
              <a:buFont typeface="Noto Sans Symbols"/>
              <a:buNone/>
            </a:pPr>
            <a:endParaRPr sz="2200" b="0" i="0" u="none" strike="noStrike" cap="none" dirty="0">
              <a:solidFill>
                <a:srgbClr val="595959"/>
              </a:solidFill>
              <a:latin typeface="Fira Sans"/>
              <a:ea typeface="Fira Sans"/>
              <a:cs typeface="Fira Sans"/>
              <a:sym typeface="Fira Sans"/>
            </a:endParaRPr>
          </a:p>
        </p:txBody>
      </p:sp>
      <p:pic>
        <p:nvPicPr>
          <p:cNvPr id="150" name="Google Shape;150;p23"/>
          <p:cNvPicPr preferRelativeResize="0">
            <a:picLocks noGrp="1"/>
          </p:cNvPicPr>
          <p:nvPr>
            <p:ph type="pic" idx="2"/>
          </p:nvPr>
        </p:nvPicPr>
        <p:blipFill rotWithShape="1">
          <a:blip r:embed="rId3">
            <a:alphaModFix/>
          </a:blip>
          <a:srcRect l="16646" r="16646"/>
          <a:stretch/>
        </p:blipFill>
        <p:spPr>
          <a:xfrm>
            <a:off x="-4519655" y="-1091518"/>
            <a:ext cx="7928777" cy="90411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ctrTitle"/>
          </p:nvPr>
        </p:nvSpPr>
        <p:spPr>
          <a:xfrm>
            <a:off x="5260622" y="922667"/>
            <a:ext cx="5892900" cy="1168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A8860"/>
              </a:buClr>
              <a:buSzPts val="4000"/>
              <a:buFont typeface="Patua One"/>
              <a:buNone/>
            </a:pPr>
            <a:r>
              <a:rPr lang="en-US" sz="4000" b="1" i="0" u="none" strike="noStrike" cap="none" dirty="0">
                <a:solidFill>
                  <a:srgbClr val="4A8860"/>
                </a:solidFill>
                <a:latin typeface="Patua One"/>
                <a:ea typeface="Patua One"/>
                <a:cs typeface="Patua One"/>
                <a:sym typeface="Patua One"/>
              </a:rPr>
              <a:t>State </a:t>
            </a:r>
            <a:r>
              <a:rPr lang="en-US" sz="4000" b="1" i="0" u="none" strike="noStrike" cap="none" dirty="0" smtClean="0">
                <a:solidFill>
                  <a:srgbClr val="4A8860"/>
                </a:solidFill>
                <a:latin typeface="Patua One"/>
                <a:ea typeface="Patua One"/>
                <a:cs typeface="Patua One"/>
                <a:sym typeface="Patua One"/>
              </a:rPr>
              <a:t>Wildlife</a:t>
            </a:r>
            <a:br>
              <a:rPr lang="en-US" sz="4000" b="1" i="0" u="none" strike="noStrike" cap="none" dirty="0" smtClean="0">
                <a:solidFill>
                  <a:srgbClr val="4A8860"/>
                </a:solidFill>
                <a:latin typeface="Patua One"/>
                <a:ea typeface="Patua One"/>
                <a:cs typeface="Patua One"/>
                <a:sym typeface="Patua One"/>
              </a:rPr>
            </a:br>
            <a:r>
              <a:rPr lang="en-US" sz="4000" b="1" i="0" u="none" strike="noStrike" cap="none" dirty="0" smtClean="0">
                <a:solidFill>
                  <a:srgbClr val="4A8860"/>
                </a:solidFill>
                <a:latin typeface="Patua One"/>
                <a:ea typeface="Patua One"/>
                <a:cs typeface="Patua One"/>
                <a:sym typeface="Patua One"/>
              </a:rPr>
              <a:t>Action </a:t>
            </a:r>
            <a:r>
              <a:rPr lang="en-US" sz="4000" b="1" i="0" u="none" strike="noStrike" cap="none" dirty="0">
                <a:solidFill>
                  <a:srgbClr val="4A8860"/>
                </a:solidFill>
                <a:latin typeface="Patua One"/>
                <a:ea typeface="Patua One"/>
                <a:cs typeface="Patua One"/>
                <a:sym typeface="Patua One"/>
              </a:rPr>
              <a:t>Plans </a:t>
            </a:r>
            <a:endParaRPr sz="4000" b="1" i="0" u="none" strike="noStrike" cap="none" dirty="0">
              <a:solidFill>
                <a:srgbClr val="4A8860"/>
              </a:solidFill>
              <a:latin typeface="Patua One"/>
              <a:ea typeface="Patua One"/>
              <a:cs typeface="Patua One"/>
              <a:sym typeface="Patua One"/>
            </a:endParaRPr>
          </a:p>
        </p:txBody>
      </p:sp>
      <p:sp>
        <p:nvSpPr>
          <p:cNvPr id="158" name="Google Shape;158;p24"/>
          <p:cNvSpPr txBox="1">
            <a:spLocks noGrp="1"/>
          </p:cNvSpPr>
          <p:nvPr>
            <p:ph type="subTitle" idx="1"/>
          </p:nvPr>
        </p:nvSpPr>
        <p:spPr>
          <a:xfrm>
            <a:off x="5260622" y="2228193"/>
            <a:ext cx="5892900" cy="3508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4A8860"/>
              </a:buClr>
              <a:buSzPts val="2800"/>
              <a:buFont typeface="Arial"/>
              <a:buChar char="•"/>
            </a:pPr>
            <a:r>
              <a:rPr lang="en-US" sz="2800" b="0" i="0" u="none" strike="noStrike" cap="none" dirty="0">
                <a:solidFill>
                  <a:srgbClr val="4A8860"/>
                </a:solidFill>
                <a:latin typeface="Fira Sans"/>
                <a:ea typeface="Fira Sans"/>
                <a:cs typeface="Fira Sans"/>
                <a:sym typeface="Fira Sans"/>
              </a:rPr>
              <a:t>In 2000, Congress mandated that state </a:t>
            </a:r>
            <a:r>
              <a:rPr lang="en-US" sz="2800" b="0" i="0" u="none" strike="noStrike" cap="none" dirty="0" smtClean="0">
                <a:solidFill>
                  <a:srgbClr val="4A8860"/>
                </a:solidFill>
                <a:latin typeface="Fira Sans"/>
                <a:ea typeface="Fira Sans"/>
                <a:cs typeface="Fira Sans"/>
                <a:sym typeface="Fira Sans"/>
              </a:rPr>
              <a:t>wildlife agencies </a:t>
            </a:r>
            <a:r>
              <a:rPr lang="en-US" sz="2800" b="0" i="0" u="none" strike="noStrike" cap="none" dirty="0">
                <a:solidFill>
                  <a:srgbClr val="4A8860"/>
                </a:solidFill>
                <a:latin typeface="Fira Sans"/>
                <a:ea typeface="Fira Sans"/>
                <a:cs typeface="Fira Sans"/>
                <a:sym typeface="Fira Sans"/>
              </a:rPr>
              <a:t>develop State Wildlife Action Plans</a:t>
            </a:r>
            <a:endParaRPr sz="2200" b="0" i="0" u="none" strike="noStrike" cap="none" dirty="0">
              <a:solidFill>
                <a:srgbClr val="595959"/>
              </a:solidFill>
              <a:latin typeface="Fira Sans"/>
              <a:ea typeface="Fira Sans"/>
              <a:cs typeface="Fira Sans"/>
              <a:sym typeface="Fira Sans"/>
            </a:endParaRPr>
          </a:p>
          <a:p>
            <a:pPr marL="342900" marR="0" lvl="0" indent="-342900" algn="l" rtl="0">
              <a:lnSpc>
                <a:spcPct val="100000"/>
              </a:lnSpc>
              <a:spcBef>
                <a:spcPts val="1000"/>
              </a:spcBef>
              <a:spcAft>
                <a:spcPts val="0"/>
              </a:spcAft>
              <a:buClr>
                <a:srgbClr val="4A8860"/>
              </a:buClr>
              <a:buSzPts val="2800"/>
              <a:buFont typeface="Arial"/>
              <a:buChar char="•"/>
            </a:pPr>
            <a:r>
              <a:rPr lang="en-US" sz="2800" b="0" i="0" u="none" strike="noStrike" cap="none" dirty="0">
                <a:solidFill>
                  <a:srgbClr val="4A8860"/>
                </a:solidFill>
                <a:latin typeface="Fira Sans"/>
                <a:ea typeface="Fira Sans"/>
                <a:cs typeface="Fira Sans"/>
                <a:sym typeface="Fira Sans"/>
              </a:rPr>
              <a:t>Plans Identify priorities for conserving  species, their habitats, and the actions needed to sustain and restore vulnerable populations </a:t>
            </a:r>
            <a:endParaRPr sz="2200" b="0" i="0" u="none" strike="noStrike" cap="none" dirty="0">
              <a:solidFill>
                <a:srgbClr val="595959"/>
              </a:solidFill>
              <a:latin typeface="Fira Sans"/>
              <a:ea typeface="Fira Sans"/>
              <a:cs typeface="Fira Sans"/>
              <a:sym typeface="Fira Sans"/>
            </a:endParaRPr>
          </a:p>
        </p:txBody>
      </p:sp>
      <p:pic>
        <p:nvPicPr>
          <p:cNvPr id="159" name="Google Shape;159;p24"/>
          <p:cNvPicPr preferRelativeResize="0">
            <a:picLocks noGrp="1"/>
          </p:cNvPicPr>
          <p:nvPr>
            <p:ph type="pic" idx="2"/>
          </p:nvPr>
        </p:nvPicPr>
        <p:blipFill rotWithShape="1">
          <a:blip r:embed="rId3">
            <a:alphaModFix/>
          </a:blip>
          <a:srcRect l="16883" r="16883"/>
          <a:stretch/>
        </p:blipFill>
        <p:spPr>
          <a:xfrm>
            <a:off x="694815" y="1493134"/>
            <a:ext cx="3870900" cy="38718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ctrTitle"/>
          </p:nvPr>
        </p:nvSpPr>
        <p:spPr>
          <a:xfrm>
            <a:off x="5260622" y="346509"/>
            <a:ext cx="5892900" cy="10780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A8860"/>
              </a:buClr>
              <a:buSzPts val="4000"/>
              <a:buFont typeface="Patua One"/>
              <a:buNone/>
            </a:pPr>
            <a:r>
              <a:rPr lang="en-US" sz="6000" b="1" dirty="0" smtClean="0"/>
              <a:t>PRICE TAG</a:t>
            </a:r>
            <a:endParaRPr sz="6000" b="1" i="0" u="none" strike="noStrike" cap="none" dirty="0">
              <a:solidFill>
                <a:srgbClr val="4A8860"/>
              </a:solidFill>
              <a:sym typeface="Patua One"/>
            </a:endParaRPr>
          </a:p>
        </p:txBody>
      </p:sp>
      <p:sp>
        <p:nvSpPr>
          <p:cNvPr id="158" name="Google Shape;158;p24"/>
          <p:cNvSpPr txBox="1">
            <a:spLocks noGrp="1"/>
          </p:cNvSpPr>
          <p:nvPr>
            <p:ph type="subTitle" idx="1"/>
          </p:nvPr>
        </p:nvSpPr>
        <p:spPr>
          <a:xfrm>
            <a:off x="5395376" y="1347536"/>
            <a:ext cx="5892900" cy="5111016"/>
          </a:xfrm>
          <a:prstGeom prst="rect">
            <a:avLst/>
          </a:prstGeom>
          <a:noFill/>
          <a:ln>
            <a:noFill/>
          </a:ln>
        </p:spPr>
        <p:txBody>
          <a:bodyPr spcFirstLastPara="1" wrap="square" lIns="91425" tIns="45700" rIns="91425" bIns="45700" anchor="t" anchorCtr="0">
            <a:noAutofit/>
          </a:bodyPr>
          <a:lstStyle/>
          <a:p>
            <a:pPr marL="571500" lvl="0" indent="-571500">
              <a:spcBef>
                <a:spcPts val="0"/>
              </a:spcBef>
              <a:buClr>
                <a:srgbClr val="4A8860"/>
              </a:buClr>
              <a:buSzPts val="2800"/>
              <a:buFont typeface="Arial" panose="020B0604020202020204" pitchFamily="34" charset="0"/>
              <a:buChar char="•"/>
            </a:pPr>
            <a:r>
              <a:rPr lang="en-US" sz="4000" b="1" dirty="0"/>
              <a:t>$1.3 B to implement 75% of State Wildlife Action </a:t>
            </a:r>
            <a:r>
              <a:rPr lang="en-US" sz="4000" b="1" dirty="0" smtClean="0"/>
              <a:t>Plans</a:t>
            </a:r>
          </a:p>
          <a:p>
            <a:pPr marL="571500" lvl="0" indent="-571500">
              <a:spcBef>
                <a:spcPts val="0"/>
              </a:spcBef>
              <a:buClr>
                <a:srgbClr val="4A8860"/>
              </a:buClr>
              <a:buSzPts val="2800"/>
              <a:buFont typeface="Arial" panose="020B0604020202020204" pitchFamily="34" charset="0"/>
              <a:buChar char="•"/>
            </a:pPr>
            <a:r>
              <a:rPr lang="en-US" sz="4000" b="1" i="0" u="none" strike="noStrike" cap="none" dirty="0" smtClean="0">
                <a:solidFill>
                  <a:srgbClr val="595959"/>
                </a:solidFill>
                <a:sym typeface="Fira Sans"/>
              </a:rPr>
              <a:t>Recovering America’s Wildlife Act = $1.3 Billion in Federal funds</a:t>
            </a:r>
          </a:p>
          <a:p>
            <a:pPr marL="571500" lvl="0" indent="-571500">
              <a:spcBef>
                <a:spcPts val="0"/>
              </a:spcBef>
              <a:buClr>
                <a:srgbClr val="4A8860"/>
              </a:buClr>
              <a:buSzPts val="2800"/>
              <a:buFont typeface="Arial" panose="020B0604020202020204" pitchFamily="34" charset="0"/>
              <a:buChar char="•"/>
            </a:pPr>
            <a:r>
              <a:rPr lang="en-US" sz="4000" b="1" i="0" u="none" strike="noStrike" cap="none" dirty="0" smtClean="0">
                <a:solidFill>
                  <a:srgbClr val="595959"/>
                </a:solidFill>
                <a:sym typeface="Fira Sans"/>
              </a:rPr>
              <a:t>25% state match</a:t>
            </a:r>
            <a:endParaRPr sz="4000" b="0" i="0" u="none" strike="noStrike" cap="none" dirty="0">
              <a:solidFill>
                <a:srgbClr val="595959"/>
              </a:solidFill>
              <a:sym typeface="Fira Sans"/>
            </a:endParaRPr>
          </a:p>
        </p:txBody>
      </p:sp>
      <p:pic>
        <p:nvPicPr>
          <p:cNvPr id="159" name="Google Shape;159;p24"/>
          <p:cNvPicPr preferRelativeResize="0">
            <a:picLocks noGrp="1"/>
          </p:cNvPicPr>
          <p:nvPr>
            <p:ph type="pic" idx="2"/>
          </p:nvPr>
        </p:nvPicPr>
        <p:blipFill rotWithShape="1">
          <a:blip r:embed="rId3">
            <a:alphaModFix/>
          </a:blip>
          <a:srcRect l="16883" r="16883"/>
          <a:stretch/>
        </p:blipFill>
        <p:spPr>
          <a:xfrm>
            <a:off x="694815" y="1493134"/>
            <a:ext cx="3870900" cy="3871800"/>
          </a:xfrm>
          <a:prstGeom prst="ellipse">
            <a:avLst/>
          </a:prstGeom>
          <a:noFill/>
          <a:ln>
            <a:noFill/>
          </a:ln>
        </p:spPr>
      </p:pic>
    </p:spTree>
    <p:extLst>
      <p:ext uri="{BB962C8B-B14F-4D97-AF65-F5344CB8AC3E}">
        <p14:creationId xmlns:p14="http://schemas.microsoft.com/office/powerpoint/2010/main" val="2346560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How much money </a:t>
            </a:r>
            <a:br>
              <a:rPr lang="en-US" dirty="0" smtClean="0"/>
            </a:br>
            <a:r>
              <a:rPr lang="en-US" dirty="0" smtClean="0"/>
              <a:t>for my state?</a:t>
            </a:r>
            <a:endParaRPr lang="en-US" dirty="0"/>
          </a:p>
        </p:txBody>
      </p:sp>
      <p:sp>
        <p:nvSpPr>
          <p:cNvPr id="3" name="Text Placeholder 2"/>
          <p:cNvSpPr>
            <a:spLocks noGrp="1"/>
          </p:cNvSpPr>
          <p:nvPr>
            <p:ph type="body" sz="half" idx="2"/>
          </p:nvPr>
        </p:nvSpPr>
        <p:spPr/>
        <p:txBody>
          <a:bodyPr/>
          <a:lstStyle/>
          <a:p>
            <a:r>
              <a:rPr lang="en-US" sz="4400" dirty="0" smtClean="0"/>
              <a:t>HOW MUCH MATCH?</a:t>
            </a:r>
          </a:p>
        </p:txBody>
      </p:sp>
      <p:pic>
        <p:nvPicPr>
          <p:cNvPr id="4" name="Picture 4" descr="prairie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671" y="1372112"/>
            <a:ext cx="3078163" cy="35082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339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ctrTitle"/>
          </p:nvPr>
        </p:nvSpPr>
        <p:spPr>
          <a:xfrm>
            <a:off x="3932723" y="169334"/>
            <a:ext cx="7165205" cy="1032934"/>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4A8860"/>
              </a:buClr>
              <a:buSzPts val="5400"/>
              <a:buFont typeface="Patua One"/>
              <a:buNone/>
            </a:pPr>
            <a:r>
              <a:rPr lang="en-US" sz="5400" b="0" i="0" u="none" strike="noStrike" cap="none">
                <a:solidFill>
                  <a:srgbClr val="4A8860"/>
                </a:solidFill>
                <a:latin typeface="Patua One"/>
                <a:ea typeface="Patua One"/>
                <a:cs typeface="Patua One"/>
                <a:sym typeface="Patua One"/>
              </a:rPr>
              <a:t>Broad Support </a:t>
            </a:r>
            <a:endParaRPr sz="5400" b="0" i="0" u="none" strike="noStrike" cap="none">
              <a:solidFill>
                <a:srgbClr val="4A8860"/>
              </a:solidFill>
              <a:latin typeface="Patua One"/>
              <a:ea typeface="Patua One"/>
              <a:cs typeface="Patua One"/>
              <a:sym typeface="Patua One"/>
            </a:endParaRPr>
          </a:p>
        </p:txBody>
      </p:sp>
      <p:sp>
        <p:nvSpPr>
          <p:cNvPr id="182" name="Google Shape;182;p27"/>
          <p:cNvSpPr txBox="1">
            <a:spLocks noGrp="1"/>
          </p:cNvSpPr>
          <p:nvPr>
            <p:ph type="body" idx="1"/>
          </p:nvPr>
        </p:nvSpPr>
        <p:spPr>
          <a:xfrm>
            <a:off x="3932721" y="1649462"/>
            <a:ext cx="7920612" cy="38080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4A8860"/>
              </a:buClr>
              <a:buSzPts val="3200"/>
              <a:buFont typeface="Arial"/>
              <a:buChar char="•"/>
            </a:pPr>
            <a:r>
              <a:rPr lang="en-US" sz="3200" b="1" i="0" u="none" strike="noStrike" cap="none" dirty="0">
                <a:solidFill>
                  <a:srgbClr val="4A8860"/>
                </a:solidFill>
                <a:latin typeface="Fira Sans"/>
                <a:ea typeface="Fira Sans"/>
                <a:cs typeface="Fira Sans"/>
                <a:sym typeface="Fira Sans"/>
              </a:rPr>
              <a:t>Blue Ribbon Panel </a:t>
            </a:r>
            <a:endParaRPr sz="2000" b="1" i="0" u="none" strike="noStrike" cap="none" dirty="0">
              <a:solidFill>
                <a:srgbClr val="595959"/>
              </a:solidFill>
              <a:latin typeface="Fira Sans"/>
              <a:ea typeface="Fira Sans"/>
              <a:cs typeface="Fira Sans"/>
              <a:sym typeface="Fira Sans"/>
            </a:endParaRPr>
          </a:p>
          <a:p>
            <a:pPr marL="800100" marR="0" lvl="1" indent="-342900" algn="l" rtl="0">
              <a:lnSpc>
                <a:spcPct val="90000"/>
              </a:lnSpc>
              <a:spcBef>
                <a:spcPts val="500"/>
              </a:spcBef>
              <a:spcAft>
                <a:spcPts val="0"/>
              </a:spcAft>
              <a:buClr>
                <a:srgbClr val="4A8860"/>
              </a:buClr>
              <a:buSzPts val="2800"/>
              <a:buFont typeface="Arial"/>
              <a:buChar char="•"/>
            </a:pPr>
            <a:r>
              <a:rPr lang="en-US" sz="3200" b="0" i="0" u="none" strike="noStrike" cap="none" dirty="0" smtClean="0">
                <a:solidFill>
                  <a:srgbClr val="4A8860"/>
                </a:solidFill>
                <a:latin typeface="Calibri"/>
                <a:ea typeface="Calibri"/>
                <a:cs typeface="Calibri"/>
                <a:sym typeface="Calibri"/>
              </a:rPr>
              <a:t>CEOs</a:t>
            </a:r>
            <a:r>
              <a:rPr lang="en-US" sz="3200" b="0" i="0" u="none" strike="noStrike" cap="none" dirty="0">
                <a:solidFill>
                  <a:srgbClr val="4A8860"/>
                </a:solidFill>
                <a:latin typeface="Calibri"/>
                <a:ea typeface="Calibri"/>
                <a:cs typeface="Calibri"/>
                <a:sym typeface="Calibri"/>
              </a:rPr>
              <a:t>, including Collin O’Mara,  </a:t>
            </a:r>
            <a:r>
              <a:rPr lang="en-US" sz="3200" b="0" i="0" u="none" strike="noStrike" cap="none" dirty="0" smtClean="0">
                <a:solidFill>
                  <a:srgbClr val="4A8860"/>
                </a:solidFill>
                <a:latin typeface="Calibri"/>
                <a:ea typeface="Calibri"/>
                <a:cs typeface="Calibri"/>
                <a:sym typeface="Calibri"/>
              </a:rPr>
              <a:t>NWF</a:t>
            </a:r>
          </a:p>
          <a:p>
            <a:pPr marL="800100" marR="0" lvl="1" indent="-342900" algn="l" rtl="0">
              <a:lnSpc>
                <a:spcPct val="90000"/>
              </a:lnSpc>
              <a:spcBef>
                <a:spcPts val="500"/>
              </a:spcBef>
              <a:spcAft>
                <a:spcPts val="0"/>
              </a:spcAft>
              <a:buClr>
                <a:srgbClr val="4A8860"/>
              </a:buClr>
              <a:buSzPts val="2800"/>
              <a:buFont typeface="Arial"/>
              <a:buChar char="•"/>
            </a:pPr>
            <a:r>
              <a:rPr lang="en-US" sz="3200" b="0" i="0" u="none" strike="noStrike" cap="none" dirty="0" smtClean="0">
                <a:solidFill>
                  <a:srgbClr val="4A8860"/>
                </a:solidFill>
                <a:latin typeface="Calibri"/>
                <a:ea typeface="Calibri"/>
                <a:cs typeface="Calibri"/>
                <a:sym typeface="Calibri"/>
              </a:rPr>
              <a:t>Outdoor </a:t>
            </a:r>
            <a:r>
              <a:rPr lang="en-US" sz="3200" b="0" i="0" u="none" strike="noStrike" cap="none" dirty="0">
                <a:solidFill>
                  <a:srgbClr val="4A8860"/>
                </a:solidFill>
                <a:latin typeface="Calibri"/>
                <a:ea typeface="Calibri"/>
                <a:cs typeface="Calibri"/>
                <a:sym typeface="Calibri"/>
              </a:rPr>
              <a:t>Recreation Retailers &amp; </a:t>
            </a:r>
            <a:r>
              <a:rPr lang="en-US" sz="3200" b="0" i="0" u="none" strike="noStrike" cap="none" dirty="0" smtClean="0">
                <a:solidFill>
                  <a:srgbClr val="4A8860"/>
                </a:solidFill>
                <a:latin typeface="Calibri"/>
                <a:ea typeface="Calibri"/>
                <a:cs typeface="Calibri"/>
                <a:sym typeface="Calibri"/>
              </a:rPr>
              <a:t>Manufacturer</a:t>
            </a:r>
          </a:p>
          <a:p>
            <a:pPr marL="800100" marR="0" lvl="1" indent="-342900" algn="l" rtl="0">
              <a:lnSpc>
                <a:spcPct val="90000"/>
              </a:lnSpc>
              <a:spcBef>
                <a:spcPts val="500"/>
              </a:spcBef>
              <a:spcAft>
                <a:spcPts val="0"/>
              </a:spcAft>
              <a:buClr>
                <a:srgbClr val="4A8860"/>
              </a:buClr>
              <a:buSzPts val="2800"/>
              <a:buFont typeface="Arial"/>
              <a:buChar char="•"/>
            </a:pPr>
            <a:r>
              <a:rPr lang="en-US" sz="3200" b="0" i="0" u="none" strike="noStrike" cap="none" dirty="0" smtClean="0">
                <a:solidFill>
                  <a:srgbClr val="4A8860"/>
                </a:solidFill>
                <a:latin typeface="Calibri"/>
                <a:ea typeface="Calibri"/>
                <a:cs typeface="Calibri"/>
                <a:sym typeface="Calibri"/>
              </a:rPr>
              <a:t>Energy Industry</a:t>
            </a:r>
          </a:p>
          <a:p>
            <a:pPr marL="800100" marR="0" lvl="1" indent="-342900" algn="l" rtl="0">
              <a:lnSpc>
                <a:spcPct val="90000"/>
              </a:lnSpc>
              <a:spcBef>
                <a:spcPts val="500"/>
              </a:spcBef>
              <a:spcAft>
                <a:spcPts val="0"/>
              </a:spcAft>
              <a:buClr>
                <a:srgbClr val="4A8860"/>
              </a:buClr>
              <a:buSzPts val="2800"/>
              <a:buFont typeface="Arial"/>
              <a:buChar char="•"/>
            </a:pPr>
            <a:r>
              <a:rPr lang="en-US" sz="3200" b="0" i="0" u="none" strike="noStrike" cap="none" dirty="0" smtClean="0">
                <a:solidFill>
                  <a:srgbClr val="4A8860"/>
                </a:solidFill>
                <a:latin typeface="Calibri"/>
                <a:ea typeface="Calibri"/>
                <a:cs typeface="Calibri"/>
                <a:sym typeface="Calibri"/>
              </a:rPr>
              <a:t>Other </a:t>
            </a:r>
            <a:r>
              <a:rPr lang="en-US" sz="3200" b="0" i="0" u="none" strike="noStrike" cap="none" dirty="0">
                <a:solidFill>
                  <a:srgbClr val="4A8860"/>
                </a:solidFill>
                <a:latin typeface="Calibri"/>
                <a:ea typeface="Calibri"/>
                <a:cs typeface="Calibri"/>
                <a:sym typeface="Calibri"/>
              </a:rPr>
              <a:t>Conservation Entities </a:t>
            </a:r>
            <a:endParaRPr sz="3200" b="0" i="0" u="none" strike="noStrike" cap="none" dirty="0">
              <a:solidFill>
                <a:srgbClr val="4A8860"/>
              </a:solidFill>
              <a:latin typeface="Calibri"/>
              <a:ea typeface="Calibri"/>
              <a:cs typeface="Calibri"/>
              <a:sym typeface="Calibri"/>
            </a:endParaRPr>
          </a:p>
          <a:p>
            <a:pPr marL="0" marR="0" lvl="0" indent="0" algn="l" rtl="0">
              <a:lnSpc>
                <a:spcPct val="90000"/>
              </a:lnSpc>
              <a:spcBef>
                <a:spcPts val="1000"/>
              </a:spcBef>
              <a:spcAft>
                <a:spcPts val="0"/>
              </a:spcAft>
              <a:buClr>
                <a:srgbClr val="FF0000"/>
              </a:buClr>
              <a:buSzPts val="3200"/>
              <a:buFont typeface="Arial"/>
              <a:buNone/>
            </a:pPr>
            <a:endParaRPr sz="2000" b="1" i="0" u="none" strike="noStrike" cap="none" dirty="0">
              <a:solidFill>
                <a:srgbClr val="595959"/>
              </a:solidFill>
              <a:latin typeface="Fira Sans"/>
              <a:ea typeface="Fira Sans"/>
              <a:cs typeface="Fira Sans"/>
              <a:sym typeface="Fir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ctrTitle"/>
          </p:nvPr>
        </p:nvSpPr>
        <p:spPr>
          <a:xfrm>
            <a:off x="3932720" y="372533"/>
            <a:ext cx="7165205" cy="728134"/>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4A8860"/>
              </a:buClr>
              <a:buSzPts val="4800"/>
              <a:buFont typeface="Patua One"/>
              <a:buNone/>
            </a:pPr>
            <a:r>
              <a:rPr lang="en-US" sz="4800" b="0" i="0" u="none" strike="noStrike" cap="none">
                <a:solidFill>
                  <a:srgbClr val="4A8860"/>
                </a:solidFill>
                <a:latin typeface="Patua One"/>
                <a:ea typeface="Patua One"/>
                <a:cs typeface="Patua One"/>
                <a:sym typeface="Patua One"/>
              </a:rPr>
              <a:t>National Sign-On Letter </a:t>
            </a:r>
            <a:endParaRPr sz="4800" b="0" i="0" u="none" strike="noStrike" cap="none">
              <a:solidFill>
                <a:srgbClr val="4A8860"/>
              </a:solidFill>
              <a:latin typeface="Patua One"/>
              <a:ea typeface="Patua One"/>
              <a:cs typeface="Patua One"/>
              <a:sym typeface="Patua One"/>
            </a:endParaRPr>
          </a:p>
        </p:txBody>
      </p:sp>
      <p:sp>
        <p:nvSpPr>
          <p:cNvPr id="228" name="Google Shape;228;p33"/>
          <p:cNvSpPr txBox="1">
            <a:spLocks noGrp="1"/>
          </p:cNvSpPr>
          <p:nvPr>
            <p:ph type="body" idx="1"/>
          </p:nvPr>
        </p:nvSpPr>
        <p:spPr>
          <a:xfrm>
            <a:off x="3932721" y="1270000"/>
            <a:ext cx="7480346" cy="46397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A8860"/>
              </a:buClr>
              <a:buSzPts val="2800"/>
              <a:buFont typeface="Arial"/>
              <a:buNone/>
            </a:pPr>
            <a:r>
              <a:rPr lang="en-US" sz="2800" b="1" i="0" u="none" strike="noStrike" cap="none" dirty="0">
                <a:solidFill>
                  <a:srgbClr val="4A8860"/>
                </a:solidFill>
                <a:latin typeface="Fira Sans"/>
                <a:ea typeface="Fira Sans"/>
                <a:cs typeface="Fira Sans"/>
                <a:sym typeface="Fira Sans"/>
              </a:rPr>
              <a:t>MORE THAN </a:t>
            </a:r>
            <a:r>
              <a:rPr lang="en-US" sz="2800" dirty="0" smtClean="0">
                <a:solidFill>
                  <a:srgbClr val="4A8860"/>
                </a:solidFill>
              </a:rPr>
              <a:t>1000</a:t>
            </a:r>
            <a:r>
              <a:rPr lang="en-US" sz="2800" b="1" i="0" u="none" strike="noStrike" cap="none" dirty="0" smtClean="0">
                <a:solidFill>
                  <a:srgbClr val="4A8860"/>
                </a:solidFill>
                <a:latin typeface="Fira Sans"/>
                <a:ea typeface="Fira Sans"/>
                <a:cs typeface="Fira Sans"/>
                <a:sym typeface="Fira Sans"/>
              </a:rPr>
              <a:t> </a:t>
            </a:r>
            <a:r>
              <a:rPr lang="en-US" sz="2800" b="1" i="0" u="none" strike="noStrike" cap="none" dirty="0">
                <a:solidFill>
                  <a:srgbClr val="4A8860"/>
                </a:solidFill>
                <a:latin typeface="Fira Sans"/>
                <a:ea typeface="Fira Sans"/>
                <a:cs typeface="Fira Sans"/>
                <a:sym typeface="Fira Sans"/>
              </a:rPr>
              <a:t>ORGANIZATIONS AND BUSINESSES HAVE SIGNED ON! </a:t>
            </a:r>
            <a:endParaRPr sz="2000" b="1" i="0" u="none" strike="noStrike" cap="none" dirty="0">
              <a:solidFill>
                <a:srgbClr val="595959"/>
              </a:solidFill>
              <a:latin typeface="Fira Sans"/>
              <a:ea typeface="Fira Sans"/>
              <a:cs typeface="Fira Sans"/>
              <a:sym typeface="Fira Sans"/>
            </a:endParaRPr>
          </a:p>
          <a:p>
            <a:pPr marL="0" marR="0" lvl="0" indent="0" algn="l" rtl="0">
              <a:lnSpc>
                <a:spcPct val="90000"/>
              </a:lnSpc>
              <a:spcBef>
                <a:spcPts val="1000"/>
              </a:spcBef>
              <a:spcAft>
                <a:spcPts val="0"/>
              </a:spcAft>
              <a:buClr>
                <a:srgbClr val="4A8860"/>
              </a:buClr>
              <a:buSzPts val="2800"/>
              <a:buFont typeface="Arial"/>
              <a:buNone/>
            </a:pPr>
            <a:r>
              <a:rPr lang="en-US" sz="2800" b="0" i="0" u="none" strike="noStrike" cap="none" dirty="0">
                <a:solidFill>
                  <a:srgbClr val="4A8860"/>
                </a:solidFill>
                <a:latin typeface="Fira Sans"/>
                <a:ea typeface="Fira Sans"/>
                <a:cs typeface="Fira Sans"/>
                <a:sym typeface="Fira Sans"/>
              </a:rPr>
              <a:t>Including:</a:t>
            </a:r>
            <a:endParaRPr sz="2000" b="1" i="0" u="none" strike="noStrike" cap="none" dirty="0">
              <a:solidFill>
                <a:srgbClr val="595959"/>
              </a:solidFill>
              <a:latin typeface="Fira Sans"/>
              <a:ea typeface="Fira Sans"/>
              <a:cs typeface="Fira Sans"/>
              <a:sym typeface="Fira Sans"/>
            </a:endParaRPr>
          </a:p>
          <a:p>
            <a:pPr marL="342900" marR="0" lvl="0" indent="-342900" algn="l" rtl="0">
              <a:lnSpc>
                <a:spcPct val="90000"/>
              </a:lnSpc>
              <a:spcBef>
                <a:spcPts val="1000"/>
              </a:spcBef>
              <a:spcAft>
                <a:spcPts val="0"/>
              </a:spcAft>
              <a:buClr>
                <a:srgbClr val="4A8860"/>
              </a:buClr>
              <a:buSzPts val="2800"/>
              <a:buFont typeface="Arial"/>
              <a:buChar char="•"/>
            </a:pPr>
            <a:r>
              <a:rPr lang="en-US" sz="2800" b="0" i="0" u="none" strike="noStrike" cap="none" dirty="0">
                <a:solidFill>
                  <a:srgbClr val="4A8860"/>
                </a:solidFill>
                <a:latin typeface="Fira Sans"/>
                <a:ea typeface="Fira Sans"/>
                <a:cs typeface="Fira Sans"/>
                <a:sym typeface="Fira Sans"/>
              </a:rPr>
              <a:t>Bass Pro Shops</a:t>
            </a:r>
            <a:endParaRPr sz="2000" b="1" i="0" u="none" strike="noStrike" cap="none" dirty="0">
              <a:solidFill>
                <a:srgbClr val="595959"/>
              </a:solidFill>
              <a:latin typeface="Fira Sans"/>
              <a:ea typeface="Fira Sans"/>
              <a:cs typeface="Fira Sans"/>
              <a:sym typeface="Fira Sans"/>
            </a:endParaRPr>
          </a:p>
          <a:p>
            <a:pPr marL="342900" marR="0" lvl="0" indent="-342900" algn="l" rtl="0">
              <a:lnSpc>
                <a:spcPct val="90000"/>
              </a:lnSpc>
              <a:spcBef>
                <a:spcPts val="1000"/>
              </a:spcBef>
              <a:spcAft>
                <a:spcPts val="0"/>
              </a:spcAft>
              <a:buClr>
                <a:srgbClr val="4A8860"/>
              </a:buClr>
              <a:buSzPts val="2800"/>
              <a:buFont typeface="Arial"/>
              <a:buChar char="•"/>
            </a:pPr>
            <a:r>
              <a:rPr lang="en-US" sz="2800" b="0" i="0" u="sng" strike="noStrike" cap="none" dirty="0">
                <a:solidFill>
                  <a:schemeClr val="hlink"/>
                </a:solidFill>
                <a:latin typeface="Fira Sans"/>
                <a:ea typeface="Fira Sans"/>
                <a:cs typeface="Fira Sans"/>
                <a:sym typeface="Fira Sans"/>
                <a:hlinkClick r:id="rId3"/>
              </a:rPr>
              <a:t>The </a:t>
            </a:r>
            <a:r>
              <a:rPr lang="en-US" sz="2800" b="0" i="0" u="sng" strike="noStrike" cap="none" dirty="0" err="1">
                <a:solidFill>
                  <a:schemeClr val="hlink"/>
                </a:solidFill>
                <a:latin typeface="Fira Sans"/>
                <a:ea typeface="Fira Sans"/>
                <a:cs typeface="Fira Sans"/>
                <a:sym typeface="Fira Sans"/>
                <a:hlinkClick r:id="rId3"/>
              </a:rPr>
              <a:t>Avett</a:t>
            </a:r>
            <a:r>
              <a:rPr lang="en-US" sz="2800" b="0" i="0" u="sng" strike="noStrike" cap="none" dirty="0">
                <a:solidFill>
                  <a:schemeClr val="hlink"/>
                </a:solidFill>
                <a:latin typeface="Fira Sans"/>
                <a:ea typeface="Fira Sans"/>
                <a:cs typeface="Fira Sans"/>
                <a:sym typeface="Fira Sans"/>
                <a:hlinkClick r:id="rId3"/>
              </a:rPr>
              <a:t> Brothers </a:t>
            </a:r>
            <a:endParaRPr sz="2800" b="0" i="0" u="none" strike="noStrike" cap="none" dirty="0">
              <a:solidFill>
                <a:srgbClr val="4A8860"/>
              </a:solidFill>
              <a:latin typeface="Fira Sans"/>
              <a:ea typeface="Fira Sans"/>
              <a:cs typeface="Fira Sans"/>
              <a:sym typeface="Fira Sans"/>
            </a:endParaRPr>
          </a:p>
          <a:p>
            <a:pPr marL="342900" marR="0" lvl="0" indent="-342900" algn="l" rtl="0">
              <a:lnSpc>
                <a:spcPct val="90000"/>
              </a:lnSpc>
              <a:spcBef>
                <a:spcPts val="1000"/>
              </a:spcBef>
              <a:spcAft>
                <a:spcPts val="0"/>
              </a:spcAft>
              <a:buClr>
                <a:srgbClr val="4A8860"/>
              </a:buClr>
              <a:buSzPts val="2800"/>
              <a:buFont typeface="Arial"/>
              <a:buChar char="•"/>
            </a:pPr>
            <a:r>
              <a:rPr lang="en-US" sz="2800" b="0" i="0" u="none" strike="noStrike" cap="none" dirty="0">
                <a:solidFill>
                  <a:srgbClr val="4A8860"/>
                </a:solidFill>
                <a:latin typeface="Fira Sans"/>
                <a:ea typeface="Fira Sans"/>
                <a:cs typeface="Fira Sans"/>
                <a:sym typeface="Fira Sans"/>
              </a:rPr>
              <a:t>Pheasants Forever </a:t>
            </a:r>
            <a:endParaRPr sz="2800" b="0" i="0" u="none" strike="noStrike" cap="none" dirty="0">
              <a:solidFill>
                <a:srgbClr val="4A8860"/>
              </a:solidFill>
              <a:latin typeface="Fira Sans"/>
              <a:ea typeface="Fira Sans"/>
              <a:cs typeface="Fira Sans"/>
              <a:sym typeface="Fira Sans"/>
            </a:endParaRPr>
          </a:p>
          <a:p>
            <a:pPr marL="342900" marR="0" lvl="0" indent="-342900" algn="l" rtl="0">
              <a:lnSpc>
                <a:spcPct val="90000"/>
              </a:lnSpc>
              <a:spcBef>
                <a:spcPts val="1000"/>
              </a:spcBef>
              <a:spcAft>
                <a:spcPts val="0"/>
              </a:spcAft>
              <a:buClr>
                <a:srgbClr val="4A8860"/>
              </a:buClr>
              <a:buSzPts val="2800"/>
              <a:buFont typeface="Arial"/>
              <a:buChar char="•"/>
            </a:pPr>
            <a:r>
              <a:rPr lang="en-US" sz="2800" b="0" dirty="0" smtClean="0">
                <a:solidFill>
                  <a:srgbClr val="4A8860"/>
                </a:solidFill>
              </a:rPr>
              <a:t>Duke Energy</a:t>
            </a:r>
            <a:endParaRPr sz="2000" b="1" i="0" u="none" strike="noStrike" cap="none" dirty="0">
              <a:solidFill>
                <a:srgbClr val="595959"/>
              </a:solidFill>
              <a:latin typeface="Fira Sans"/>
              <a:ea typeface="Fira Sans"/>
              <a:cs typeface="Fira Sans"/>
              <a:sym typeface="Fira Sans"/>
            </a:endParaRPr>
          </a:p>
          <a:p>
            <a:pPr marL="342900" marR="0" lvl="0" indent="-342900" algn="l" rtl="0">
              <a:lnSpc>
                <a:spcPct val="90000"/>
              </a:lnSpc>
              <a:spcBef>
                <a:spcPts val="1000"/>
              </a:spcBef>
              <a:spcAft>
                <a:spcPts val="0"/>
              </a:spcAft>
              <a:buClr>
                <a:srgbClr val="4A8860"/>
              </a:buClr>
              <a:buSzPts val="2800"/>
              <a:buFont typeface="Arial"/>
              <a:buChar char="•"/>
            </a:pPr>
            <a:r>
              <a:rPr lang="en-US" sz="2800" b="0" i="0" u="none" strike="noStrike" cap="none" dirty="0" smtClean="0">
                <a:solidFill>
                  <a:srgbClr val="4A8860"/>
                </a:solidFill>
                <a:latin typeface="Fira Sans"/>
                <a:ea typeface="Fira Sans"/>
                <a:cs typeface="Fira Sans"/>
                <a:sym typeface="Fira Sans"/>
              </a:rPr>
              <a:t>Audubon</a:t>
            </a:r>
            <a:endParaRPr sz="2800" b="0" i="0" u="none" strike="noStrike" cap="none" dirty="0">
              <a:solidFill>
                <a:srgbClr val="4A8860"/>
              </a:solidFill>
              <a:latin typeface="Fira Sans"/>
              <a:ea typeface="Fira Sans"/>
              <a:cs typeface="Fira Sans"/>
              <a:sym typeface="Fira Sans"/>
            </a:endParaRPr>
          </a:p>
          <a:p>
            <a:pPr marL="342900" marR="0" lvl="0" indent="-215900" algn="l" rtl="0">
              <a:lnSpc>
                <a:spcPct val="90000"/>
              </a:lnSpc>
              <a:spcBef>
                <a:spcPts val="1000"/>
              </a:spcBef>
              <a:spcAft>
                <a:spcPts val="0"/>
              </a:spcAft>
              <a:buClr>
                <a:srgbClr val="595959"/>
              </a:buClr>
              <a:buSzPts val="2000"/>
              <a:buFont typeface="Arial"/>
              <a:buNone/>
            </a:pPr>
            <a:endParaRPr sz="2000" b="1" i="0" u="none" strike="noStrike" cap="none" dirty="0">
              <a:solidFill>
                <a:srgbClr val="595959"/>
              </a:solidFill>
              <a:latin typeface="Fira Sans"/>
              <a:ea typeface="Fira Sans"/>
              <a:cs typeface="Fira Sans"/>
              <a:sym typeface="Fira Sans"/>
            </a:endParaRPr>
          </a:p>
        </p:txBody>
      </p:sp>
    </p:spTree>
    <p:extLst>
      <p:ext uri="{BB962C8B-B14F-4D97-AF65-F5344CB8AC3E}">
        <p14:creationId xmlns:p14="http://schemas.microsoft.com/office/powerpoint/2010/main" val="1098388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114" name="Google Shape;114;p19"/>
          <p:cNvSpPr txBox="1">
            <a:spLocks noGrp="1"/>
          </p:cNvSpPr>
          <p:nvPr>
            <p:ph type="ctrTitle"/>
          </p:nvPr>
        </p:nvSpPr>
        <p:spPr>
          <a:xfrm>
            <a:off x="1524000" y="922667"/>
            <a:ext cx="9144000" cy="1168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15" name="Google Shape;115;p19"/>
          <p:cNvSpPr txBox="1">
            <a:spLocks noGrp="1"/>
          </p:cNvSpPr>
          <p:nvPr>
            <p:ph type="subTitle" idx="1"/>
          </p:nvPr>
        </p:nvSpPr>
        <p:spPr>
          <a:xfrm>
            <a:off x="1524000" y="2228193"/>
            <a:ext cx="9144000" cy="3308400"/>
          </a:xfrm>
          <a:prstGeom prst="rect">
            <a:avLst/>
          </a:prstGeom>
        </p:spPr>
        <p:txBody>
          <a:bodyPr spcFirstLastPara="1" wrap="square" lIns="91425" tIns="91425" rIns="91425" bIns="91425" anchor="t" anchorCtr="0">
            <a:noAutofit/>
          </a:bodyPr>
          <a:lstStyle/>
          <a:p>
            <a:pPr marL="0" lvl="0" indent="0">
              <a:spcBef>
                <a:spcPts val="1000"/>
              </a:spcBef>
              <a:spcAft>
                <a:spcPts val="0"/>
              </a:spcAft>
              <a:buNone/>
            </a:pPr>
            <a:endParaRPr/>
          </a:p>
        </p:txBody>
      </p:sp>
    </p:spTree>
    <p:extLst>
      <p:ext uri="{BB962C8B-B14F-4D97-AF65-F5344CB8AC3E}">
        <p14:creationId xmlns:p14="http://schemas.microsoft.com/office/powerpoint/2010/main" val="3573386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Nevada Legislature Resolution of Support</a:t>
            </a:r>
            <a:endParaRPr lang="en-US" dirty="0"/>
          </a:p>
        </p:txBody>
      </p:sp>
      <p:sp>
        <p:nvSpPr>
          <p:cNvPr id="3" name="Text Placeholder 2"/>
          <p:cNvSpPr>
            <a:spLocks noGrp="1"/>
          </p:cNvSpPr>
          <p:nvPr>
            <p:ph type="body" sz="half" idx="2"/>
          </p:nvPr>
        </p:nvSpPr>
        <p:spPr/>
        <p:txBody>
          <a:bodyPr/>
          <a:lstStyle/>
          <a:p>
            <a:endParaRPr lang="en-US" dirty="0" smtClean="0"/>
          </a:p>
        </p:txBody>
      </p:sp>
      <p:pic>
        <p:nvPicPr>
          <p:cNvPr id="4" name="Picture 2" descr="sage gr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49" y="1537910"/>
            <a:ext cx="3084513" cy="31766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930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ctrTitle"/>
          </p:nvPr>
        </p:nvSpPr>
        <p:spPr>
          <a:xfrm>
            <a:off x="5260622" y="922667"/>
            <a:ext cx="5892900" cy="1168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A8860"/>
              </a:buClr>
              <a:buSzPts val="4320"/>
              <a:buFont typeface="Patua One"/>
              <a:buNone/>
            </a:pPr>
            <a:r>
              <a:rPr lang="en-US" sz="4320" b="1" i="0" u="none" strike="noStrike" cap="none">
                <a:solidFill>
                  <a:srgbClr val="4A8860"/>
                </a:solidFill>
                <a:latin typeface="Patua One"/>
                <a:ea typeface="Patua One"/>
                <a:cs typeface="Patua One"/>
                <a:sym typeface="Patua One"/>
              </a:rPr>
              <a:t>Good for wildlife</a:t>
            </a:r>
            <a:br>
              <a:rPr lang="en-US" sz="4320" b="1" i="0" u="none" strike="noStrike" cap="none">
                <a:solidFill>
                  <a:srgbClr val="4A8860"/>
                </a:solidFill>
                <a:latin typeface="Patua One"/>
                <a:ea typeface="Patua One"/>
                <a:cs typeface="Patua One"/>
                <a:sym typeface="Patua One"/>
              </a:rPr>
            </a:br>
            <a:r>
              <a:rPr lang="en-US" sz="4320" b="1" i="0" u="none" strike="noStrike" cap="none">
                <a:solidFill>
                  <a:srgbClr val="4A8860"/>
                </a:solidFill>
                <a:latin typeface="Patua One"/>
                <a:ea typeface="Patua One"/>
                <a:cs typeface="Patua One"/>
                <a:sym typeface="Patua One"/>
              </a:rPr>
              <a:t/>
            </a:r>
            <a:br>
              <a:rPr lang="en-US" sz="4320" b="1" i="0" u="none" strike="noStrike" cap="none">
                <a:solidFill>
                  <a:srgbClr val="4A8860"/>
                </a:solidFill>
                <a:latin typeface="Patua One"/>
                <a:ea typeface="Patua One"/>
                <a:cs typeface="Patua One"/>
                <a:sym typeface="Patua One"/>
              </a:rPr>
            </a:br>
            <a:r>
              <a:rPr lang="en-US" sz="4320" b="1" i="0" u="none" strike="noStrike" cap="none">
                <a:solidFill>
                  <a:srgbClr val="4A8860"/>
                </a:solidFill>
                <a:latin typeface="Patua One"/>
                <a:ea typeface="Patua One"/>
                <a:cs typeface="Patua One"/>
                <a:sym typeface="Patua One"/>
              </a:rPr>
              <a:t>Good for taxpayers</a:t>
            </a:r>
            <a:br>
              <a:rPr lang="en-US" sz="4320" b="1" i="0" u="none" strike="noStrike" cap="none">
                <a:solidFill>
                  <a:srgbClr val="4A8860"/>
                </a:solidFill>
                <a:latin typeface="Patua One"/>
                <a:ea typeface="Patua One"/>
                <a:cs typeface="Patua One"/>
                <a:sym typeface="Patua One"/>
              </a:rPr>
            </a:br>
            <a:r>
              <a:rPr lang="en-US" sz="4320" b="1" i="0" u="none" strike="noStrike" cap="none">
                <a:solidFill>
                  <a:srgbClr val="4A8860"/>
                </a:solidFill>
                <a:latin typeface="Patua One"/>
                <a:ea typeface="Patua One"/>
                <a:cs typeface="Patua One"/>
                <a:sym typeface="Patua One"/>
              </a:rPr>
              <a:t/>
            </a:r>
            <a:br>
              <a:rPr lang="en-US" sz="4320" b="1" i="0" u="none" strike="noStrike" cap="none">
                <a:solidFill>
                  <a:srgbClr val="4A8860"/>
                </a:solidFill>
                <a:latin typeface="Patua One"/>
                <a:ea typeface="Patua One"/>
                <a:cs typeface="Patua One"/>
                <a:sym typeface="Patua One"/>
              </a:rPr>
            </a:br>
            <a:r>
              <a:rPr lang="en-US" sz="4320" b="1" i="0" u="none" strike="noStrike" cap="none">
                <a:solidFill>
                  <a:srgbClr val="4A8860"/>
                </a:solidFill>
                <a:latin typeface="Patua One"/>
                <a:ea typeface="Patua One"/>
                <a:cs typeface="Patua One"/>
                <a:sym typeface="Patua One"/>
              </a:rPr>
              <a:t>Good for businesses</a:t>
            </a:r>
            <a:endParaRPr sz="4000" b="0" i="0" u="none" strike="noStrike" cap="none">
              <a:solidFill>
                <a:srgbClr val="4A8860"/>
              </a:solidFill>
              <a:latin typeface="Patua One"/>
              <a:ea typeface="Patua One"/>
              <a:cs typeface="Patua One"/>
              <a:sym typeface="Patua One"/>
            </a:endParaRPr>
          </a:p>
        </p:txBody>
      </p:sp>
      <p:pic>
        <p:nvPicPr>
          <p:cNvPr id="174" name="Google Shape;174;p26"/>
          <p:cNvPicPr preferRelativeResize="0">
            <a:picLocks noGrp="1"/>
          </p:cNvPicPr>
          <p:nvPr>
            <p:ph type="pic" idx="2"/>
          </p:nvPr>
        </p:nvPicPr>
        <p:blipFill rotWithShape="1">
          <a:blip r:embed="rId3">
            <a:alphaModFix/>
          </a:blip>
          <a:srcRect l="16687" r="26876"/>
          <a:stretch/>
        </p:blipFill>
        <p:spPr>
          <a:xfrm>
            <a:off x="-4519655" y="-1091518"/>
            <a:ext cx="9039300" cy="9041100"/>
          </a:xfrm>
          <a:prstGeom prst="ellipse">
            <a:avLst/>
          </a:prstGeom>
          <a:noFill/>
          <a:ln>
            <a:noFill/>
          </a:ln>
        </p:spPr>
      </p:pic>
      <p:sp>
        <p:nvSpPr>
          <p:cNvPr id="175" name="Google Shape;175;p26"/>
          <p:cNvSpPr txBox="1">
            <a:spLocks noGrp="1"/>
          </p:cNvSpPr>
          <p:nvPr>
            <p:ph type="subTitle" idx="1"/>
          </p:nvPr>
        </p:nvSpPr>
        <p:spPr>
          <a:xfrm>
            <a:off x="5260622" y="2228193"/>
            <a:ext cx="5892900" cy="3508200"/>
          </a:xfrm>
          <a:prstGeom prst="rect">
            <a:avLst/>
          </a:prstGeom>
        </p:spPr>
        <p:txBody>
          <a:bodyPr spcFirstLastPara="1" wrap="square" lIns="91425" tIns="91425" rIns="91425" bIns="91425" anchor="t" anchorCtr="0">
            <a:noAutofit/>
          </a:bodyPr>
          <a:lstStyle/>
          <a:p>
            <a:pPr marL="0" lvl="0" indent="0">
              <a:spcBef>
                <a:spcPts val="1000"/>
              </a:spcBef>
              <a:spcAft>
                <a:spcPts val="0"/>
              </a:spcAft>
              <a:buNone/>
            </a:pPr>
            <a:endParaRPr/>
          </a:p>
        </p:txBody>
      </p:sp>
    </p:spTree>
    <p:extLst>
      <p:ext uri="{BB962C8B-B14F-4D97-AF65-F5344CB8AC3E}">
        <p14:creationId xmlns:p14="http://schemas.microsoft.com/office/powerpoint/2010/main" val="1788849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0"/>
          <p:cNvPicPr preferRelativeResize="0"/>
          <p:nvPr/>
        </p:nvPicPr>
        <p:blipFill rotWithShape="1">
          <a:blip r:embed="rId3">
            <a:alphaModFix/>
          </a:blip>
          <a:srcRect/>
          <a:stretch/>
        </p:blipFill>
        <p:spPr>
          <a:xfrm>
            <a:off x="1" y="0"/>
            <a:ext cx="12192000" cy="6858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02" name="Google Shape;202;p30"/>
          <p:cNvPicPr preferRelativeResize="0"/>
          <p:nvPr/>
        </p:nvPicPr>
        <p:blipFill rotWithShape="1">
          <a:blip r:embed="rId4">
            <a:alphaModFix/>
          </a:blip>
          <a:srcRect/>
          <a:stretch/>
        </p:blipFill>
        <p:spPr>
          <a:xfrm>
            <a:off x="1" y="4402666"/>
            <a:ext cx="5108079" cy="2455333"/>
          </a:xfrm>
          <a:prstGeom prst="rect">
            <a:avLst/>
          </a:prstGeom>
          <a:noFill/>
          <a:ln>
            <a:noFill/>
          </a:ln>
        </p:spPr>
      </p:pic>
      <p:sp>
        <p:nvSpPr>
          <p:cNvPr id="203" name="Google Shape;203;p30"/>
          <p:cNvSpPr txBox="1">
            <a:spLocks noGrp="1"/>
          </p:cNvSpPr>
          <p:nvPr>
            <p:ph type="ctrTitle"/>
          </p:nvPr>
        </p:nvSpPr>
        <p:spPr>
          <a:xfrm>
            <a:off x="1524000" y="922667"/>
            <a:ext cx="9144000" cy="1168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204" name="Google Shape;204;p30"/>
          <p:cNvSpPr txBox="1">
            <a:spLocks noGrp="1"/>
          </p:cNvSpPr>
          <p:nvPr>
            <p:ph type="subTitle" idx="1"/>
          </p:nvPr>
        </p:nvSpPr>
        <p:spPr>
          <a:xfrm>
            <a:off x="1524000" y="2228193"/>
            <a:ext cx="9144000" cy="3308400"/>
          </a:xfrm>
          <a:prstGeom prst="rect">
            <a:avLst/>
          </a:prstGeom>
        </p:spPr>
        <p:txBody>
          <a:bodyPr spcFirstLastPara="1" wrap="square" lIns="91425" tIns="91425" rIns="91425" bIns="91425" anchor="t" anchorCtr="0">
            <a:noAutofit/>
          </a:bodyPr>
          <a:lstStyle/>
          <a:p>
            <a:pPr marL="0" lvl="0" indent="0">
              <a:spcBef>
                <a:spcPts val="1000"/>
              </a:spcBef>
              <a:spcAft>
                <a:spcPts val="0"/>
              </a:spcAft>
              <a:buNone/>
            </a:pPr>
            <a:endParaRPr/>
          </a:p>
        </p:txBody>
      </p:sp>
    </p:spTree>
    <p:extLst>
      <p:ext uri="{BB962C8B-B14F-4D97-AF65-F5344CB8AC3E}">
        <p14:creationId xmlns:p14="http://schemas.microsoft.com/office/powerpoint/2010/main" val="337777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ctrTitle"/>
          </p:nvPr>
        </p:nvSpPr>
        <p:spPr>
          <a:xfrm>
            <a:off x="1524000" y="922667"/>
            <a:ext cx="9144000" cy="1168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A8860"/>
              </a:buClr>
              <a:buSzPts val="4400"/>
              <a:buFont typeface="Patua One"/>
              <a:buNone/>
            </a:pPr>
            <a:r>
              <a:rPr lang="en-US" sz="4400" b="1" dirty="0" smtClean="0"/>
              <a:t>		</a:t>
            </a:r>
            <a:r>
              <a:rPr lang="en-US" sz="5400" b="1" dirty="0" smtClean="0"/>
              <a:t>Bipartisan support</a:t>
            </a:r>
            <a:endParaRPr sz="5400" b="1" i="0" u="none" strike="noStrike" cap="none" dirty="0">
              <a:solidFill>
                <a:srgbClr val="4A8860"/>
              </a:solidFill>
              <a:sym typeface="Patua One"/>
            </a:endParaRPr>
          </a:p>
        </p:txBody>
      </p:sp>
      <p:sp>
        <p:nvSpPr>
          <p:cNvPr id="235" name="Google Shape;235;p34"/>
          <p:cNvSpPr txBox="1">
            <a:spLocks noGrp="1"/>
          </p:cNvSpPr>
          <p:nvPr>
            <p:ph type="subTitle" idx="1"/>
          </p:nvPr>
        </p:nvSpPr>
        <p:spPr>
          <a:xfrm>
            <a:off x="1524000" y="2228193"/>
            <a:ext cx="9144000" cy="3308400"/>
          </a:xfrm>
          <a:prstGeom prst="rect">
            <a:avLst/>
          </a:prstGeom>
          <a:noFill/>
          <a:ln>
            <a:noFill/>
          </a:ln>
        </p:spPr>
        <p:txBody>
          <a:bodyPr spcFirstLastPara="1" wrap="square" lIns="91425" tIns="45700" rIns="91425" bIns="45700" anchor="t" anchorCtr="0">
            <a:noAutofit/>
          </a:bodyPr>
          <a:lstStyle/>
          <a:p>
            <a:pPr marL="25400" marR="0" lvl="0" algn="l" rtl="0">
              <a:lnSpc>
                <a:spcPct val="100000"/>
              </a:lnSpc>
              <a:spcBef>
                <a:spcPts val="0"/>
              </a:spcBef>
              <a:spcAft>
                <a:spcPts val="0"/>
              </a:spcAft>
              <a:buClr>
                <a:srgbClr val="4A8860"/>
              </a:buClr>
              <a:buSzPts val="3200"/>
            </a:pPr>
            <a:endParaRPr sz="3200" b="0" i="0" u="none" strike="noStrike" cap="none" dirty="0">
              <a:solidFill>
                <a:srgbClr val="595959"/>
              </a:solidFill>
              <a:latin typeface="Fira Sans"/>
              <a:ea typeface="Fira Sans"/>
              <a:cs typeface="Fira Sans"/>
              <a:sym typeface="Fira Sans"/>
            </a:endParaRPr>
          </a:p>
          <a:p>
            <a:pPr marL="342900" marR="0" lvl="0" indent="-317500" algn="l" rtl="0">
              <a:lnSpc>
                <a:spcPct val="100000"/>
              </a:lnSpc>
              <a:spcBef>
                <a:spcPts val="1000"/>
              </a:spcBef>
              <a:spcAft>
                <a:spcPts val="0"/>
              </a:spcAft>
              <a:buClr>
                <a:srgbClr val="4A8860"/>
              </a:buClr>
              <a:buSzPts val="3200"/>
              <a:buFont typeface="Arial"/>
              <a:buChar char="•"/>
            </a:pPr>
            <a:r>
              <a:rPr lang="en-US" sz="3600" b="1" i="0" u="none" strike="noStrike" cap="none" dirty="0" smtClean="0">
                <a:solidFill>
                  <a:srgbClr val="4A8860"/>
                </a:solidFill>
                <a:latin typeface="Fira Sans"/>
                <a:ea typeface="Fira Sans"/>
                <a:cs typeface="Fira Sans"/>
                <a:sym typeface="Fira Sans"/>
              </a:rPr>
              <a:t> </a:t>
            </a:r>
            <a:endParaRPr sz="2200" b="1" i="0" u="none" strike="noStrike" cap="none" dirty="0">
              <a:solidFill>
                <a:srgbClr val="595959"/>
              </a:solidFill>
              <a:latin typeface="Fira Sans"/>
              <a:ea typeface="Fira Sans"/>
              <a:cs typeface="Fira Sans"/>
              <a:sym typeface="Fira Sans"/>
            </a:endParaRPr>
          </a:p>
          <a:p>
            <a:pPr marL="0" marR="0" lvl="0" indent="0" algn="ctr" rtl="0">
              <a:lnSpc>
                <a:spcPct val="100000"/>
              </a:lnSpc>
              <a:spcBef>
                <a:spcPts val="1000"/>
              </a:spcBef>
              <a:spcAft>
                <a:spcPts val="0"/>
              </a:spcAft>
              <a:buClr>
                <a:srgbClr val="595959"/>
              </a:buClr>
              <a:buSzPts val="4400"/>
              <a:buFont typeface="Arial"/>
              <a:buNone/>
            </a:pPr>
            <a:r>
              <a:rPr lang="en-US" sz="5400" b="0" i="0" u="none" strike="noStrike" cap="none" dirty="0" smtClean="0">
                <a:solidFill>
                  <a:srgbClr val="4A8860"/>
                </a:solidFill>
                <a:latin typeface="Fira Sans"/>
                <a:ea typeface="Fira Sans"/>
                <a:cs typeface="Fira Sans"/>
                <a:sym typeface="Fira Sans"/>
              </a:rPr>
              <a:t>	</a:t>
            </a:r>
            <a:r>
              <a:rPr lang="en-US" sz="5400" b="0" i="0" u="none" strike="noStrike" cap="none" dirty="0" err="1" smtClean="0">
                <a:solidFill>
                  <a:srgbClr val="4A8860"/>
                </a:solidFill>
                <a:latin typeface="Fira Sans"/>
                <a:ea typeface="Fira Sans"/>
                <a:cs typeface="Fira Sans"/>
                <a:sym typeface="Fira Sans"/>
              </a:rPr>
              <a:t>Fortenberry</a:t>
            </a:r>
            <a:r>
              <a:rPr lang="en-US" sz="5400" b="0" i="0" u="none" strike="noStrike" cap="none" dirty="0" smtClean="0">
                <a:solidFill>
                  <a:srgbClr val="4A8860"/>
                </a:solidFill>
                <a:latin typeface="Fira Sans"/>
                <a:ea typeface="Fira Sans"/>
                <a:cs typeface="Fira Sans"/>
                <a:sym typeface="Fira Sans"/>
              </a:rPr>
              <a:t> and Dingell</a:t>
            </a:r>
          </a:p>
          <a:p>
            <a:pPr marL="0" marR="0" lvl="0" indent="0" algn="ctr" rtl="0">
              <a:lnSpc>
                <a:spcPct val="100000"/>
              </a:lnSpc>
              <a:spcBef>
                <a:spcPts val="1000"/>
              </a:spcBef>
              <a:spcAft>
                <a:spcPts val="0"/>
              </a:spcAft>
              <a:buClr>
                <a:srgbClr val="595959"/>
              </a:buClr>
              <a:buSzPts val="4400"/>
              <a:buFont typeface="Arial"/>
              <a:buNone/>
            </a:pPr>
            <a:r>
              <a:rPr lang="en-US" sz="5400" dirty="0" smtClean="0">
                <a:solidFill>
                  <a:srgbClr val="4A8860"/>
                </a:solidFill>
              </a:rPr>
              <a:t>90</a:t>
            </a:r>
            <a:r>
              <a:rPr lang="en-US" sz="5400" b="0" i="0" u="none" strike="noStrike" cap="none" dirty="0" smtClean="0">
                <a:solidFill>
                  <a:srgbClr val="4A8860"/>
                </a:solidFill>
                <a:latin typeface="Fira Sans"/>
                <a:ea typeface="Fira Sans"/>
                <a:cs typeface="Fira Sans"/>
                <a:sym typeface="Fira Sans"/>
              </a:rPr>
              <a:t> </a:t>
            </a:r>
            <a:r>
              <a:rPr lang="en-US" sz="5400" b="0" i="0" u="none" strike="noStrike" cap="none" dirty="0" smtClean="0">
                <a:solidFill>
                  <a:srgbClr val="4A8860"/>
                </a:solidFill>
                <a:latin typeface="Fira Sans"/>
                <a:ea typeface="Fira Sans"/>
                <a:cs typeface="Fira Sans"/>
                <a:sym typeface="Fira Sans"/>
              </a:rPr>
              <a:t>co-sponsors</a:t>
            </a:r>
            <a:endParaRPr sz="5400" b="0" i="0" u="none" strike="noStrike" cap="none" dirty="0">
              <a:solidFill>
                <a:srgbClr val="4A8860"/>
              </a:solidFill>
              <a:latin typeface="Fira Sans"/>
              <a:ea typeface="Fira Sans"/>
              <a:cs typeface="Fira Sans"/>
              <a:sym typeface="Fira Sans"/>
            </a:endParaRPr>
          </a:p>
        </p:txBody>
      </p:sp>
      <p:pic>
        <p:nvPicPr>
          <p:cNvPr id="237" name="Google Shape;237;p34"/>
          <p:cNvPicPr preferRelativeResize="0"/>
          <p:nvPr/>
        </p:nvPicPr>
        <p:blipFill rotWithShape="1">
          <a:blip r:embed="rId3">
            <a:alphaModFix/>
          </a:blip>
          <a:srcRect/>
          <a:stretch/>
        </p:blipFill>
        <p:spPr>
          <a:xfrm>
            <a:off x="123524" y="288718"/>
            <a:ext cx="3900600" cy="3419100"/>
          </a:xfrm>
          <a:prstGeom prst="ellips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ctrTitle"/>
          </p:nvPr>
        </p:nvSpPr>
        <p:spPr>
          <a:xfrm>
            <a:off x="1524000" y="922667"/>
            <a:ext cx="9144000" cy="1168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A8860"/>
              </a:buClr>
              <a:buSzPts val="4400"/>
              <a:buFont typeface="Patua One"/>
              <a:buNone/>
            </a:pPr>
            <a:r>
              <a:rPr lang="en-US" sz="4400" b="1" dirty="0" smtClean="0"/>
              <a:t>		</a:t>
            </a:r>
            <a:r>
              <a:rPr lang="en-US" sz="5400" b="1" dirty="0" smtClean="0"/>
              <a:t>Bipartisan support</a:t>
            </a:r>
            <a:endParaRPr sz="5400" b="1" i="0" u="none" strike="noStrike" cap="none" dirty="0">
              <a:solidFill>
                <a:srgbClr val="4A8860"/>
              </a:solidFill>
              <a:sym typeface="Patua One"/>
            </a:endParaRPr>
          </a:p>
        </p:txBody>
      </p:sp>
      <p:sp>
        <p:nvSpPr>
          <p:cNvPr id="235" name="Google Shape;235;p34"/>
          <p:cNvSpPr txBox="1">
            <a:spLocks noGrp="1"/>
          </p:cNvSpPr>
          <p:nvPr>
            <p:ph type="subTitle" idx="1"/>
          </p:nvPr>
        </p:nvSpPr>
        <p:spPr>
          <a:xfrm>
            <a:off x="1524000" y="2228193"/>
            <a:ext cx="9144000" cy="3308400"/>
          </a:xfrm>
          <a:prstGeom prst="rect">
            <a:avLst/>
          </a:prstGeom>
          <a:noFill/>
          <a:ln>
            <a:noFill/>
          </a:ln>
        </p:spPr>
        <p:txBody>
          <a:bodyPr spcFirstLastPara="1" wrap="square" lIns="91425" tIns="45700" rIns="91425" bIns="45700" anchor="t" anchorCtr="0">
            <a:noAutofit/>
          </a:bodyPr>
          <a:lstStyle/>
          <a:p>
            <a:pPr marL="25400" marR="0" lvl="0" algn="l" rtl="0">
              <a:lnSpc>
                <a:spcPct val="100000"/>
              </a:lnSpc>
              <a:spcBef>
                <a:spcPts val="0"/>
              </a:spcBef>
              <a:spcAft>
                <a:spcPts val="0"/>
              </a:spcAft>
              <a:buClr>
                <a:srgbClr val="4A8860"/>
              </a:buClr>
              <a:buSzPts val="3200"/>
            </a:pPr>
            <a:endParaRPr sz="3200" b="0" i="0" u="none" strike="noStrike" cap="none" dirty="0">
              <a:solidFill>
                <a:srgbClr val="595959"/>
              </a:solidFill>
              <a:latin typeface="Fira Sans"/>
              <a:ea typeface="Fira Sans"/>
              <a:cs typeface="Fira Sans"/>
              <a:sym typeface="Fira Sans"/>
            </a:endParaRPr>
          </a:p>
          <a:p>
            <a:pPr marL="342900" marR="0" lvl="0" indent="-317500" algn="l" rtl="0">
              <a:lnSpc>
                <a:spcPct val="100000"/>
              </a:lnSpc>
              <a:spcBef>
                <a:spcPts val="1000"/>
              </a:spcBef>
              <a:spcAft>
                <a:spcPts val="0"/>
              </a:spcAft>
              <a:buClr>
                <a:srgbClr val="4A8860"/>
              </a:buClr>
              <a:buSzPts val="3200"/>
              <a:buFont typeface="Arial"/>
              <a:buChar char="•"/>
            </a:pPr>
            <a:r>
              <a:rPr lang="en-US" sz="3600" b="1" i="0" u="none" strike="noStrike" cap="none" dirty="0" smtClean="0">
                <a:solidFill>
                  <a:srgbClr val="4A8860"/>
                </a:solidFill>
                <a:latin typeface="Fira Sans"/>
                <a:ea typeface="Fira Sans"/>
                <a:cs typeface="Fira Sans"/>
                <a:sym typeface="Fira Sans"/>
              </a:rPr>
              <a:t> </a:t>
            </a:r>
            <a:endParaRPr sz="2200" b="1" i="0" u="none" strike="noStrike" cap="none" dirty="0">
              <a:solidFill>
                <a:srgbClr val="595959"/>
              </a:solidFill>
              <a:latin typeface="Fira Sans"/>
              <a:ea typeface="Fira Sans"/>
              <a:cs typeface="Fira Sans"/>
              <a:sym typeface="Fira Sans"/>
            </a:endParaRPr>
          </a:p>
          <a:p>
            <a:pPr marL="0" marR="0" lvl="0" indent="0" algn="ctr" rtl="0">
              <a:lnSpc>
                <a:spcPct val="100000"/>
              </a:lnSpc>
              <a:spcBef>
                <a:spcPts val="1000"/>
              </a:spcBef>
              <a:spcAft>
                <a:spcPts val="0"/>
              </a:spcAft>
              <a:buClr>
                <a:srgbClr val="595959"/>
              </a:buClr>
              <a:buSzPts val="4400"/>
              <a:buFont typeface="Arial"/>
              <a:buNone/>
            </a:pPr>
            <a:r>
              <a:rPr lang="en-US" sz="5400" b="0" i="0" u="none" strike="noStrike" cap="none" dirty="0" smtClean="0">
                <a:solidFill>
                  <a:srgbClr val="4A8860"/>
                </a:solidFill>
                <a:latin typeface="Fira Sans"/>
                <a:ea typeface="Fira Sans"/>
                <a:cs typeface="Fira Sans"/>
                <a:sym typeface="Fira Sans"/>
              </a:rPr>
              <a:t>	Senate bill just introduced</a:t>
            </a:r>
          </a:p>
          <a:p>
            <a:pPr marL="0" marR="0" lvl="0" indent="0" algn="ctr" rtl="0">
              <a:lnSpc>
                <a:spcPct val="100000"/>
              </a:lnSpc>
              <a:spcBef>
                <a:spcPts val="1000"/>
              </a:spcBef>
              <a:spcAft>
                <a:spcPts val="0"/>
              </a:spcAft>
              <a:buClr>
                <a:srgbClr val="595959"/>
              </a:buClr>
              <a:buSzPts val="4400"/>
              <a:buFont typeface="Arial"/>
              <a:buNone/>
            </a:pPr>
            <a:endParaRPr sz="5400" b="0" i="0" u="none" strike="noStrike" cap="none" dirty="0">
              <a:solidFill>
                <a:srgbClr val="4A8860"/>
              </a:solidFill>
              <a:latin typeface="Fira Sans"/>
              <a:ea typeface="Fira Sans"/>
              <a:cs typeface="Fira Sans"/>
              <a:sym typeface="Fira Sans"/>
            </a:endParaRPr>
          </a:p>
        </p:txBody>
      </p:sp>
      <p:pic>
        <p:nvPicPr>
          <p:cNvPr id="237" name="Google Shape;237;p34"/>
          <p:cNvPicPr preferRelativeResize="0"/>
          <p:nvPr/>
        </p:nvPicPr>
        <p:blipFill rotWithShape="1">
          <a:blip r:embed="rId3">
            <a:alphaModFix/>
          </a:blip>
          <a:srcRect/>
          <a:stretch/>
        </p:blipFill>
        <p:spPr>
          <a:xfrm>
            <a:off x="123524" y="288718"/>
            <a:ext cx="3900600" cy="3419100"/>
          </a:xfrm>
          <a:prstGeom prst="ellipse">
            <a:avLst/>
          </a:prstGeom>
          <a:noFill/>
          <a:ln>
            <a:noFill/>
          </a:ln>
        </p:spPr>
      </p:pic>
    </p:spTree>
    <p:extLst>
      <p:ext uri="{BB962C8B-B14F-4D97-AF65-F5344CB8AC3E}">
        <p14:creationId xmlns:p14="http://schemas.microsoft.com/office/powerpoint/2010/main" val="2697446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ctrTitle"/>
          </p:nvPr>
        </p:nvSpPr>
        <p:spPr>
          <a:xfrm>
            <a:off x="2919050" y="592675"/>
            <a:ext cx="8178900" cy="9651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4A8860"/>
              </a:buClr>
              <a:buSzPts val="4800"/>
              <a:buFont typeface="Patua One"/>
              <a:buNone/>
            </a:pPr>
            <a:r>
              <a:rPr lang="en-US" sz="4800" b="0" i="0" u="none" strike="noStrike" cap="none">
                <a:solidFill>
                  <a:srgbClr val="4A8860"/>
                </a:solidFill>
                <a:latin typeface="Patua One"/>
                <a:ea typeface="Patua One"/>
                <a:cs typeface="Patua One"/>
                <a:sym typeface="Patua One"/>
              </a:rPr>
              <a:t>Contact Information</a:t>
            </a:r>
            <a:endParaRPr sz="4800" b="0" i="0" u="none" strike="noStrike" cap="none">
              <a:solidFill>
                <a:srgbClr val="4A8860"/>
              </a:solidFill>
              <a:latin typeface="Patua One"/>
              <a:ea typeface="Patua One"/>
              <a:cs typeface="Patua One"/>
              <a:sym typeface="Patua One"/>
            </a:endParaRPr>
          </a:p>
        </p:txBody>
      </p:sp>
      <p:sp>
        <p:nvSpPr>
          <p:cNvPr id="250" name="Google Shape;250;p36"/>
          <p:cNvSpPr txBox="1">
            <a:spLocks noGrp="1"/>
          </p:cNvSpPr>
          <p:nvPr>
            <p:ph type="body" idx="1"/>
          </p:nvPr>
        </p:nvSpPr>
        <p:spPr>
          <a:xfrm>
            <a:off x="3516925" y="1723300"/>
            <a:ext cx="7666800" cy="36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90"/>
              </a:spcBef>
              <a:spcAft>
                <a:spcPts val="0"/>
              </a:spcAft>
              <a:buClr>
                <a:srgbClr val="595959"/>
              </a:buClr>
              <a:buSzPts val="2000"/>
              <a:buFont typeface="Arial"/>
              <a:buNone/>
            </a:pPr>
            <a:endParaRPr sz="2800" b="0" i="0" u="none" strike="noStrike" cap="none" dirty="0">
              <a:solidFill>
                <a:srgbClr val="595959"/>
              </a:solidFill>
              <a:latin typeface="Fira Sans"/>
              <a:ea typeface="Fira Sans"/>
              <a:cs typeface="Fira Sans"/>
              <a:sym typeface="Fira Sans"/>
            </a:endParaRPr>
          </a:p>
          <a:p>
            <a:pPr marL="0" marR="0" lvl="0" indent="0" algn="l" rtl="0">
              <a:lnSpc>
                <a:spcPct val="100000"/>
              </a:lnSpc>
              <a:spcBef>
                <a:spcPts val="90"/>
              </a:spcBef>
              <a:spcAft>
                <a:spcPts val="0"/>
              </a:spcAft>
              <a:buClr>
                <a:srgbClr val="595959"/>
              </a:buClr>
              <a:buSzPts val="2000"/>
              <a:buFont typeface="Arial"/>
              <a:buNone/>
            </a:pPr>
            <a:r>
              <a:rPr lang="en-US" sz="2800" b="1" i="0" u="none" strike="noStrike" cap="none" dirty="0">
                <a:solidFill>
                  <a:srgbClr val="595959"/>
                </a:solidFill>
                <a:latin typeface="Fira Sans"/>
                <a:ea typeface="Fira Sans"/>
                <a:cs typeface="Fira Sans"/>
                <a:sym typeface="Fira Sans"/>
              </a:rPr>
              <a:t>National Wildlife Federation:</a:t>
            </a:r>
            <a:endParaRPr sz="2800" b="1" i="0" u="none" strike="noStrike" cap="none" dirty="0">
              <a:solidFill>
                <a:srgbClr val="595959"/>
              </a:solidFill>
              <a:latin typeface="Fira Sans"/>
              <a:ea typeface="Fira Sans"/>
              <a:cs typeface="Fira Sans"/>
              <a:sym typeface="Fira Sans"/>
            </a:endParaRPr>
          </a:p>
          <a:p>
            <a:pPr marL="0" marR="0" lvl="0" indent="0" algn="l" rtl="0">
              <a:lnSpc>
                <a:spcPct val="100000"/>
              </a:lnSpc>
              <a:spcBef>
                <a:spcPts val="90"/>
              </a:spcBef>
              <a:spcAft>
                <a:spcPts val="0"/>
              </a:spcAft>
              <a:buClr>
                <a:srgbClr val="595959"/>
              </a:buClr>
              <a:buSzPts val="2000"/>
              <a:buFont typeface="Arial"/>
              <a:buNone/>
            </a:pPr>
            <a:r>
              <a:rPr lang="en-US" sz="2800" b="0" i="0" u="none" strike="noStrike" cap="none" dirty="0">
                <a:solidFill>
                  <a:srgbClr val="595959"/>
                </a:solidFill>
                <a:latin typeface="Fira Sans"/>
                <a:ea typeface="Fira Sans"/>
                <a:cs typeface="Fira Sans"/>
                <a:sym typeface="Fira Sans"/>
              </a:rPr>
              <a:t>Naomi </a:t>
            </a:r>
            <a:r>
              <a:rPr lang="en-US" sz="2800" b="0" i="0" u="none" strike="noStrike" cap="none" dirty="0" smtClean="0">
                <a:solidFill>
                  <a:srgbClr val="595959"/>
                </a:solidFill>
                <a:latin typeface="Fira Sans"/>
                <a:ea typeface="Fira Sans"/>
                <a:cs typeface="Fira Sans"/>
                <a:sym typeface="Fira Sans"/>
              </a:rPr>
              <a:t>Edelson</a:t>
            </a:r>
          </a:p>
          <a:p>
            <a:pPr marL="0" marR="0" lvl="0" indent="0" algn="l" rtl="0">
              <a:lnSpc>
                <a:spcPct val="100000"/>
              </a:lnSpc>
              <a:spcBef>
                <a:spcPts val="90"/>
              </a:spcBef>
              <a:spcAft>
                <a:spcPts val="0"/>
              </a:spcAft>
              <a:buClr>
                <a:srgbClr val="595959"/>
              </a:buClr>
              <a:buSzPts val="2000"/>
              <a:buFont typeface="Arial"/>
              <a:buNone/>
            </a:pPr>
            <a:r>
              <a:rPr lang="en-US" sz="2800" b="0" i="0" u="none" strike="noStrike" cap="none" dirty="0" smtClean="0">
                <a:solidFill>
                  <a:srgbClr val="595959"/>
                </a:solidFill>
                <a:latin typeface="Fira Sans"/>
                <a:ea typeface="Fira Sans"/>
                <a:cs typeface="Fira Sans"/>
                <a:sym typeface="Fira Sans"/>
              </a:rPr>
              <a:t>Senior </a:t>
            </a:r>
            <a:r>
              <a:rPr lang="en-US" sz="2800" b="0" i="0" u="none" strike="noStrike" cap="none" dirty="0">
                <a:solidFill>
                  <a:srgbClr val="595959"/>
                </a:solidFill>
                <a:latin typeface="Fira Sans"/>
                <a:ea typeface="Fira Sans"/>
                <a:cs typeface="Fira Sans"/>
                <a:sym typeface="Fira Sans"/>
              </a:rPr>
              <a:t>Director of Wildlife Partnerships </a:t>
            </a:r>
            <a:endParaRPr sz="2800" b="0" i="0" u="none" strike="noStrike" cap="none" dirty="0">
              <a:solidFill>
                <a:srgbClr val="595959"/>
              </a:solidFill>
              <a:latin typeface="Fira Sans"/>
              <a:ea typeface="Fira Sans"/>
              <a:cs typeface="Fira Sans"/>
              <a:sym typeface="Fira Sans"/>
            </a:endParaRPr>
          </a:p>
          <a:p>
            <a:pPr marL="0" marR="0" lvl="0" indent="0" algn="l" rtl="0">
              <a:lnSpc>
                <a:spcPct val="100000"/>
              </a:lnSpc>
              <a:spcBef>
                <a:spcPts val="90"/>
              </a:spcBef>
              <a:spcAft>
                <a:spcPts val="0"/>
              </a:spcAft>
              <a:buClr>
                <a:srgbClr val="595959"/>
              </a:buClr>
              <a:buSzPts val="2000"/>
              <a:buFont typeface="Arial"/>
              <a:buNone/>
            </a:pPr>
            <a:r>
              <a:rPr lang="en-US" sz="2800" b="0" i="0" u="none" strike="noStrike" cap="none" dirty="0">
                <a:solidFill>
                  <a:srgbClr val="595959"/>
                </a:solidFill>
                <a:latin typeface="Fira Sans"/>
                <a:ea typeface="Fira Sans"/>
                <a:cs typeface="Fira Sans"/>
                <a:sym typeface="Fira Sans"/>
              </a:rPr>
              <a:t>Email: </a:t>
            </a:r>
            <a:r>
              <a:rPr lang="en-US" sz="2800" b="0" i="0" u="sng" strike="noStrike" cap="none" dirty="0">
                <a:solidFill>
                  <a:schemeClr val="hlink"/>
                </a:solidFill>
                <a:latin typeface="Fira Sans"/>
                <a:ea typeface="Fira Sans"/>
                <a:cs typeface="Fira Sans"/>
                <a:sym typeface="Fira Sans"/>
                <a:hlinkClick r:id="rId3"/>
              </a:rPr>
              <a:t>EdelsonN@nwf.org</a:t>
            </a:r>
            <a:r>
              <a:rPr lang="en-US" sz="2800" b="0" i="0" u="none" strike="noStrike" cap="none" dirty="0">
                <a:solidFill>
                  <a:srgbClr val="595959"/>
                </a:solidFill>
                <a:latin typeface="Fira Sans"/>
                <a:ea typeface="Fira Sans"/>
                <a:cs typeface="Fira Sans"/>
                <a:sym typeface="Fira Sans"/>
              </a:rPr>
              <a:t> </a:t>
            </a:r>
            <a:endParaRPr sz="2800" b="0" i="0" u="none" strike="noStrike" cap="none" dirty="0">
              <a:solidFill>
                <a:srgbClr val="595959"/>
              </a:solidFill>
              <a:latin typeface="Fira Sans"/>
              <a:ea typeface="Fira Sans"/>
              <a:cs typeface="Fira Sans"/>
              <a:sym typeface="Fira Sans"/>
            </a:endParaRPr>
          </a:p>
          <a:p>
            <a:pPr marL="0" marR="0" lvl="0" indent="0" algn="l" rtl="0">
              <a:lnSpc>
                <a:spcPct val="90000"/>
              </a:lnSpc>
              <a:spcBef>
                <a:spcPts val="90"/>
              </a:spcBef>
              <a:spcAft>
                <a:spcPts val="0"/>
              </a:spcAft>
              <a:buClr>
                <a:srgbClr val="595959"/>
              </a:buClr>
              <a:buSzPts val="2000"/>
              <a:buFont typeface="Arial"/>
              <a:buNone/>
            </a:pPr>
            <a:endParaRPr sz="2800" b="0" i="0" u="none" strike="noStrike" cap="none" dirty="0">
              <a:solidFill>
                <a:srgbClr val="595959"/>
              </a:solidFill>
              <a:latin typeface="Fira Sans"/>
              <a:ea typeface="Fira Sans"/>
              <a:cs typeface="Fira Sans"/>
              <a:sym typeface="Fir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8"/>
          <p:cNvSpPr txBox="1"/>
          <p:nvPr/>
        </p:nvSpPr>
        <p:spPr>
          <a:xfrm>
            <a:off x="3532472" y="943276"/>
            <a:ext cx="8642595" cy="4380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Stated-Based </a:t>
            </a:r>
            <a:r>
              <a:rPr lang="en-US" sz="4400" dirty="0">
                <a:solidFill>
                  <a:srgbClr val="4A8860"/>
                </a:solidFill>
                <a:latin typeface="Calibri"/>
                <a:ea typeface="Calibri"/>
                <a:cs typeface="Calibri"/>
                <a:sym typeface="Calibri"/>
              </a:rPr>
              <a:t>F</a:t>
            </a:r>
            <a:r>
              <a:rPr lang="en-US" sz="4400" dirty="0" smtClean="0">
                <a:solidFill>
                  <a:srgbClr val="4A8860"/>
                </a:solidFill>
                <a:latin typeface="Calibri"/>
                <a:ea typeface="Calibri"/>
                <a:cs typeface="Calibri"/>
                <a:sym typeface="Calibri"/>
              </a:rPr>
              <a:t>unding </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to Prevent </a:t>
            </a:r>
            <a:r>
              <a:rPr lang="en-US" sz="4400" dirty="0">
                <a:solidFill>
                  <a:srgbClr val="4A8860"/>
                </a:solidFill>
                <a:latin typeface="Calibri"/>
                <a:ea typeface="Calibri"/>
                <a:cs typeface="Calibri"/>
                <a:sym typeface="Calibri"/>
              </a:rPr>
              <a:t>W</a:t>
            </a:r>
            <a:r>
              <a:rPr lang="en-US" sz="4400" dirty="0" smtClean="0">
                <a:solidFill>
                  <a:srgbClr val="4A8860"/>
                </a:solidFill>
                <a:latin typeface="Calibri"/>
                <a:ea typeface="Calibri"/>
                <a:cs typeface="Calibri"/>
                <a:sym typeface="Calibri"/>
              </a:rPr>
              <a:t>ildlife </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from </a:t>
            </a:r>
            <a:r>
              <a:rPr lang="en-US" sz="4400" dirty="0">
                <a:solidFill>
                  <a:srgbClr val="4A8860"/>
                </a:solidFill>
                <a:latin typeface="Calibri"/>
                <a:ea typeface="Calibri"/>
                <a:cs typeface="Calibri"/>
                <a:sym typeface="Calibri"/>
              </a:rPr>
              <a:t>B</a:t>
            </a:r>
            <a:r>
              <a:rPr lang="en-US" sz="4400" dirty="0" smtClean="0">
                <a:solidFill>
                  <a:srgbClr val="4A8860"/>
                </a:solidFill>
                <a:latin typeface="Calibri"/>
                <a:ea typeface="Calibri"/>
                <a:cs typeface="Calibri"/>
                <a:sym typeface="Calibri"/>
              </a:rPr>
              <a:t>ecoming Endangered</a:t>
            </a:r>
            <a:r>
              <a:rPr lang="en-US" sz="4400" b="0" i="0" u="none" strike="noStrike" cap="none" dirty="0">
                <a:solidFill>
                  <a:srgbClr val="4A8860"/>
                </a:solidFill>
                <a:latin typeface="Calibri"/>
                <a:ea typeface="Calibri"/>
                <a:cs typeface="Calibri"/>
                <a:sym typeface="Calibri"/>
              </a:rPr>
              <a:t/>
            </a:r>
            <a:br>
              <a:rPr lang="en-US" sz="4400" b="0" i="0" u="none" strike="noStrike" cap="none" dirty="0">
                <a:solidFill>
                  <a:srgbClr val="4A8860"/>
                </a:solidFill>
                <a:latin typeface="Calibri"/>
                <a:ea typeface="Calibri"/>
                <a:cs typeface="Calibri"/>
                <a:sym typeface="Calibri"/>
              </a:rPr>
            </a:br>
            <a:endParaRPr lang="en-US" sz="4400" b="0" i="0" u="none" strike="noStrike" cap="none" dirty="0" smtClean="0">
              <a:solidFill>
                <a:srgbClr val="4A88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Federal (in play) and </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State (examples)</a:t>
            </a:r>
          </a:p>
        </p:txBody>
      </p:sp>
    </p:spTree>
    <p:extLst>
      <p:ext uri="{BB962C8B-B14F-4D97-AF65-F5344CB8AC3E}">
        <p14:creationId xmlns:p14="http://schemas.microsoft.com/office/powerpoint/2010/main" val="2582036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ctrTitle"/>
          </p:nvPr>
        </p:nvSpPr>
        <p:spPr>
          <a:xfrm>
            <a:off x="3932724" y="287867"/>
            <a:ext cx="5482210" cy="1236133"/>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4A8860"/>
              </a:buClr>
              <a:buSzPts val="8000"/>
              <a:buFont typeface="Patua One"/>
              <a:buNone/>
            </a:pPr>
            <a:r>
              <a:rPr lang="en-US" sz="4000" b="0" i="0" u="none" strike="noStrike" cap="none" dirty="0" smtClean="0">
                <a:solidFill>
                  <a:srgbClr val="4A8860"/>
                </a:solidFill>
                <a:latin typeface="Patua One"/>
                <a:ea typeface="Patua One"/>
                <a:cs typeface="Patua One"/>
                <a:sym typeface="Patua One"/>
              </a:rPr>
              <a:t>Current State </a:t>
            </a:r>
            <a:br>
              <a:rPr lang="en-US" sz="4000" b="0" i="0" u="none" strike="noStrike" cap="none" dirty="0" smtClean="0">
                <a:solidFill>
                  <a:srgbClr val="4A8860"/>
                </a:solidFill>
                <a:latin typeface="Patua One"/>
                <a:ea typeface="Patua One"/>
                <a:cs typeface="Patua One"/>
                <a:sym typeface="Patua One"/>
              </a:rPr>
            </a:br>
            <a:r>
              <a:rPr lang="en-US" sz="4000" b="0" i="0" u="none" strike="noStrike" cap="none" dirty="0" smtClean="0">
                <a:solidFill>
                  <a:srgbClr val="4A8860"/>
                </a:solidFill>
                <a:latin typeface="Patua One"/>
                <a:ea typeface="Patua One"/>
                <a:cs typeface="Patua One"/>
                <a:sym typeface="Patua One"/>
              </a:rPr>
              <a:t>Wildlife Funding </a:t>
            </a:r>
            <a:endParaRPr sz="4000" b="0" i="0" u="none" strike="noStrike" cap="none" dirty="0">
              <a:solidFill>
                <a:srgbClr val="4A8860"/>
              </a:solidFill>
              <a:latin typeface="Patua One"/>
              <a:ea typeface="Patua One"/>
              <a:cs typeface="Patua One"/>
              <a:sym typeface="Patua One"/>
            </a:endParaRPr>
          </a:p>
        </p:txBody>
      </p:sp>
      <p:sp>
        <p:nvSpPr>
          <p:cNvPr id="107" name="Google Shape;107;p18"/>
          <p:cNvSpPr txBox="1"/>
          <p:nvPr/>
        </p:nvSpPr>
        <p:spPr>
          <a:xfrm>
            <a:off x="3503596" y="1524000"/>
            <a:ext cx="8688404" cy="4649003"/>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000000"/>
              </a:buClr>
              <a:buSzPts val="4400"/>
            </a:pPr>
            <a:r>
              <a:rPr lang="en-US" sz="4400" b="0" i="0" u="none" strike="noStrike" cap="none" dirty="0" smtClean="0">
                <a:solidFill>
                  <a:srgbClr val="4A8860"/>
                </a:solidFill>
                <a:latin typeface="Calibri"/>
                <a:ea typeface="Calibri"/>
                <a:cs typeface="Calibri"/>
                <a:sym typeface="Calibri"/>
              </a:rPr>
              <a:t>User Fees from Hunters and Anglers</a:t>
            </a:r>
            <a:endParaRPr lang="en-US" sz="4400" dirty="0">
              <a:solidFill>
                <a:srgbClr val="4A8860"/>
              </a:solidFill>
              <a:latin typeface="Calibri"/>
              <a:ea typeface="Calibri"/>
              <a:cs typeface="Calibri"/>
              <a:sym typeface="Calibri"/>
            </a:endParaRPr>
          </a:p>
          <a:p>
            <a:pPr marL="571500" marR="0" lvl="0" indent="-571500" algn="l" rtl="0">
              <a:lnSpc>
                <a:spcPct val="100000"/>
              </a:lnSpc>
              <a:spcBef>
                <a:spcPts val="0"/>
              </a:spcBef>
              <a:spcAft>
                <a:spcPts val="0"/>
              </a:spcAft>
              <a:buClr>
                <a:srgbClr val="000000"/>
              </a:buClr>
              <a:buSzPts val="4400"/>
              <a:buFont typeface="Arial" panose="020B0604020202020204" pitchFamily="34" charset="0"/>
              <a:buChar char="•"/>
            </a:pPr>
            <a:r>
              <a:rPr lang="en-US" sz="4400" dirty="0" smtClean="0">
                <a:solidFill>
                  <a:srgbClr val="4A8860"/>
                </a:solidFill>
                <a:latin typeface="Calibri"/>
                <a:ea typeface="Calibri"/>
                <a:cs typeface="Calibri"/>
                <a:sym typeface="Calibri"/>
              </a:rPr>
              <a:t>State licenses, permits, </a:t>
            </a:r>
            <a:r>
              <a:rPr lang="en-US" sz="4400" dirty="0" err="1" smtClean="0">
                <a:solidFill>
                  <a:srgbClr val="4A8860"/>
                </a:solidFill>
                <a:latin typeface="Calibri"/>
                <a:ea typeface="Calibri"/>
                <a:cs typeface="Calibri"/>
                <a:sym typeface="Calibri"/>
              </a:rPr>
              <a:t>etc</a:t>
            </a:r>
            <a:endParaRPr lang="en-US" sz="4400" dirty="0" smtClean="0">
              <a:solidFill>
                <a:srgbClr val="4A8860"/>
              </a:solidFill>
              <a:latin typeface="Calibri"/>
              <a:ea typeface="Calibri"/>
              <a:cs typeface="Calibri"/>
              <a:sym typeface="Calibri"/>
            </a:endParaRPr>
          </a:p>
          <a:p>
            <a:pPr marL="571500" marR="0" lvl="0" indent="-571500" algn="l" rtl="0">
              <a:lnSpc>
                <a:spcPct val="100000"/>
              </a:lnSpc>
              <a:spcBef>
                <a:spcPts val="0"/>
              </a:spcBef>
              <a:spcAft>
                <a:spcPts val="0"/>
              </a:spcAft>
              <a:buClr>
                <a:srgbClr val="000000"/>
              </a:buClr>
              <a:buSzPts val="4400"/>
              <a:buFont typeface="Arial" panose="020B0604020202020204" pitchFamily="34" charset="0"/>
              <a:buChar char="•"/>
            </a:pPr>
            <a:r>
              <a:rPr lang="en-US" sz="4400" dirty="0" smtClean="0">
                <a:solidFill>
                  <a:srgbClr val="4A8860"/>
                </a:solidFill>
                <a:latin typeface="Calibri"/>
                <a:ea typeface="Calibri"/>
                <a:cs typeface="Calibri"/>
                <a:sym typeface="Calibri"/>
              </a:rPr>
              <a:t>F</a:t>
            </a:r>
            <a:r>
              <a:rPr lang="en-US" sz="4400" b="0" i="0" u="none" strike="noStrike" cap="none" dirty="0" smtClean="0">
                <a:solidFill>
                  <a:srgbClr val="4A8860"/>
                </a:solidFill>
                <a:latin typeface="Calibri"/>
                <a:ea typeface="Calibri"/>
                <a:cs typeface="Calibri"/>
                <a:sym typeface="Calibri"/>
              </a:rPr>
              <a:t>ederal excise taxes from gear (greater than $1 B/year)</a:t>
            </a:r>
          </a:p>
          <a:p>
            <a:pPr marL="571500" marR="0" lvl="0" indent="-571500" algn="l" rtl="0">
              <a:lnSpc>
                <a:spcPct val="100000"/>
              </a:lnSpc>
              <a:spcBef>
                <a:spcPts val="0"/>
              </a:spcBef>
              <a:spcAft>
                <a:spcPts val="0"/>
              </a:spcAft>
              <a:buClr>
                <a:srgbClr val="000000"/>
              </a:buClr>
              <a:buSzPts val="4400"/>
              <a:buFont typeface="Arial" panose="020B0604020202020204" pitchFamily="34" charset="0"/>
              <a:buChar char="•"/>
            </a:pPr>
            <a:r>
              <a:rPr lang="en-US" sz="4400" dirty="0" smtClean="0">
                <a:solidFill>
                  <a:srgbClr val="4A8860"/>
                </a:solidFill>
                <a:latin typeface="Calibri"/>
                <a:ea typeface="Calibri"/>
                <a:cs typeface="Calibri"/>
                <a:sym typeface="Calibri"/>
              </a:rPr>
              <a:t>Almost NO state general funds</a:t>
            </a:r>
          </a:p>
          <a:p>
            <a:pPr marL="571500" marR="0" lvl="0" indent="-571500" algn="l" rtl="0">
              <a:lnSpc>
                <a:spcPct val="100000"/>
              </a:lnSpc>
              <a:spcBef>
                <a:spcPts val="0"/>
              </a:spcBef>
              <a:spcAft>
                <a:spcPts val="0"/>
              </a:spcAft>
              <a:buClr>
                <a:srgbClr val="000000"/>
              </a:buClr>
              <a:buSzPts val="4400"/>
              <a:buFont typeface="Arial" panose="020B0604020202020204" pitchFamily="34" charset="0"/>
              <a:buChar char="•"/>
            </a:pPr>
            <a:r>
              <a:rPr lang="en-US" sz="4400" dirty="0" smtClean="0">
                <a:solidFill>
                  <a:srgbClr val="4A8860"/>
                </a:solidFill>
                <a:latin typeface="Calibri"/>
                <a:ea typeface="Calibri"/>
                <a:cs typeface="Calibri"/>
                <a:sym typeface="Calibri"/>
              </a:rPr>
              <a:t>Key exceptions (MO, AR, MN)</a:t>
            </a:r>
            <a:endParaRPr sz="4400" b="0" i="0" u="none" strike="noStrike" cap="none" dirty="0">
              <a:solidFill>
                <a:srgbClr val="4A8860"/>
              </a:solidFill>
              <a:latin typeface="Calibri"/>
              <a:ea typeface="Calibri"/>
              <a:cs typeface="Calibri"/>
              <a:sym typeface="Calibri"/>
            </a:endParaRPr>
          </a:p>
        </p:txBody>
      </p:sp>
      <p:pic>
        <p:nvPicPr>
          <p:cNvPr id="4" name="Picture 6" descr="AZ Photo-Desert Torto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96" y="1610021"/>
            <a:ext cx="3124200" cy="3566159"/>
          </a:xfrm>
          <a:prstGeom prst="rect">
            <a:avLst/>
          </a:prstGeom>
          <a:noFill/>
          <a:ln w="9525">
            <a:solidFill>
              <a:srgbClr val="DEE2B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59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Investments Pay Off</a:t>
            </a:r>
            <a:endParaRPr lang="en-US" dirty="0"/>
          </a:p>
        </p:txBody>
      </p:sp>
      <p:sp>
        <p:nvSpPr>
          <p:cNvPr id="3" name="Text Placeholder 2"/>
          <p:cNvSpPr>
            <a:spLocks noGrp="1"/>
          </p:cNvSpPr>
          <p:nvPr>
            <p:ph type="body" sz="half" idx="2"/>
          </p:nvPr>
        </p:nvSpPr>
        <p:spPr>
          <a:xfrm>
            <a:off x="3932721" y="3126235"/>
            <a:ext cx="7165205" cy="2379415"/>
          </a:xfrm>
        </p:spPr>
        <p:txBody>
          <a:bodyPr/>
          <a:lstStyle/>
          <a:p>
            <a:endParaRPr lang="en-US" dirty="0" smtClean="0"/>
          </a:p>
          <a:p>
            <a:r>
              <a:rPr lang="en-US" sz="4000" dirty="0" smtClean="0"/>
              <a:t>Wild Turkey, pronghorn, striped bass, white-tail Deer</a:t>
            </a:r>
            <a:endParaRPr lang="en-US" sz="4000" dirty="0"/>
          </a:p>
        </p:txBody>
      </p:sp>
    </p:spTree>
    <p:extLst>
      <p:ext uri="{BB962C8B-B14F-4D97-AF65-F5344CB8AC3E}">
        <p14:creationId xmlns:p14="http://schemas.microsoft.com/office/powerpoint/2010/main" val="1730586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BUT NOT FOR </a:t>
            </a:r>
            <a:br>
              <a:rPr lang="en-US" dirty="0" smtClean="0"/>
            </a:br>
            <a:r>
              <a:rPr lang="en-US" dirty="0" smtClean="0"/>
              <a:t>ALL WILDLIFE</a:t>
            </a:r>
            <a:endParaRPr lang="en-US" dirty="0"/>
          </a:p>
        </p:txBody>
      </p:sp>
      <p:sp>
        <p:nvSpPr>
          <p:cNvPr id="3" name="Text Placeholder 2"/>
          <p:cNvSpPr>
            <a:spLocks noGrp="1"/>
          </p:cNvSpPr>
          <p:nvPr>
            <p:ph type="body" sz="half" idx="2"/>
          </p:nvPr>
        </p:nvSpPr>
        <p:spPr/>
        <p:txBody>
          <a:bodyPr/>
          <a:lstStyle/>
          <a:p>
            <a:r>
              <a:rPr lang="en-US" sz="4000" dirty="0" smtClean="0"/>
              <a:t>America’s wildlife crisis</a:t>
            </a:r>
          </a:p>
        </p:txBody>
      </p:sp>
    </p:spTree>
    <p:extLst>
      <p:ext uri="{BB962C8B-B14F-4D97-AF65-F5344CB8AC3E}">
        <p14:creationId xmlns:p14="http://schemas.microsoft.com/office/powerpoint/2010/main" val="245273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8"/>
          <p:cNvSpPr txBox="1"/>
          <p:nvPr/>
        </p:nvSpPr>
        <p:spPr>
          <a:xfrm>
            <a:off x="3532472" y="943276"/>
            <a:ext cx="8642595" cy="4380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Bake Sale Approach</a:t>
            </a: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smtClean="0">
                <a:solidFill>
                  <a:srgbClr val="4A8860"/>
                </a:solidFill>
                <a:latin typeface="Calibri"/>
                <a:ea typeface="Calibri"/>
                <a:cs typeface="Calibri"/>
                <a:sym typeface="Calibri"/>
              </a:rPr>
              <a:t>License Plates</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Tax Check-offs</a:t>
            </a: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smtClean="0">
                <a:solidFill>
                  <a:srgbClr val="4A8860"/>
                </a:solidFill>
                <a:latin typeface="Calibri"/>
                <a:ea typeface="Calibri"/>
                <a:cs typeface="Calibri"/>
                <a:sym typeface="Calibri"/>
              </a:rPr>
              <a:t>Stamps</a:t>
            </a:r>
          </a:p>
          <a:p>
            <a:pPr marL="0" marR="0" lvl="0" indent="0" algn="ctr" rtl="0">
              <a:lnSpc>
                <a:spcPct val="100000"/>
              </a:lnSpc>
              <a:spcBef>
                <a:spcPts val="0"/>
              </a:spcBef>
              <a:spcAft>
                <a:spcPts val="0"/>
              </a:spcAft>
              <a:buClr>
                <a:srgbClr val="000000"/>
              </a:buClr>
              <a:buSzPts val="4400"/>
              <a:buFont typeface="Arial"/>
              <a:buNone/>
            </a:pPr>
            <a:r>
              <a:rPr lang="en-US" sz="4400" dirty="0" smtClean="0">
                <a:solidFill>
                  <a:srgbClr val="4A8860"/>
                </a:solidFill>
                <a:latin typeface="Calibri"/>
                <a:ea typeface="Calibri"/>
                <a:cs typeface="Calibri"/>
                <a:sym typeface="Calibri"/>
              </a:rPr>
              <a:t>Individual Donors</a:t>
            </a:r>
            <a:r>
              <a:rPr lang="en-US" sz="4400" b="0" i="0" u="none" strike="noStrike" cap="none" dirty="0">
                <a:solidFill>
                  <a:srgbClr val="4A8860"/>
                </a:solidFill>
                <a:latin typeface="Calibri"/>
                <a:ea typeface="Calibri"/>
                <a:cs typeface="Calibri"/>
                <a:sym typeface="Calibri"/>
              </a:rPr>
              <a:t/>
            </a:r>
            <a:br>
              <a:rPr lang="en-US" sz="4400" b="0" i="0" u="none" strike="noStrike" cap="none" dirty="0">
                <a:solidFill>
                  <a:srgbClr val="4A8860"/>
                </a:solidFill>
                <a:latin typeface="Calibri"/>
                <a:ea typeface="Calibri"/>
                <a:cs typeface="Calibri"/>
                <a:sym typeface="Calibri"/>
              </a:rPr>
            </a:br>
            <a:endParaRPr lang="en-US" sz="4400" b="0" i="0" u="none" strike="noStrike" cap="none" dirty="0" smtClean="0">
              <a:solidFill>
                <a:srgbClr val="4A8860"/>
              </a:solidFill>
              <a:latin typeface="Calibri"/>
              <a:ea typeface="Calibri"/>
              <a:cs typeface="Calibri"/>
              <a:sym typeface="Calibri"/>
            </a:endParaRPr>
          </a:p>
        </p:txBody>
      </p:sp>
      <p:pic>
        <p:nvPicPr>
          <p:cNvPr id="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047" y="1545336"/>
            <a:ext cx="3312247" cy="25786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00CC99"/>
                </a:solidFill>
              </a14:hiddenFill>
            </a:ext>
          </a:extLst>
        </p:spPr>
      </p:pic>
    </p:spTree>
    <p:extLst>
      <p:ext uri="{BB962C8B-B14F-4D97-AF65-F5344CB8AC3E}">
        <p14:creationId xmlns:p14="http://schemas.microsoft.com/office/powerpoint/2010/main" val="3456047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1/3 of America’s Wildlife </a:t>
            </a:r>
            <a:r>
              <a:rPr lang="en-US" dirty="0" smtClean="0"/>
              <a:t/>
            </a:r>
            <a:br>
              <a:rPr lang="en-US" dirty="0" smtClean="0"/>
            </a:br>
            <a:r>
              <a:rPr lang="en-US" dirty="0" smtClean="0"/>
              <a:t>At </a:t>
            </a:r>
            <a:r>
              <a:rPr lang="en-US" dirty="0"/>
              <a:t>Risk</a:t>
            </a:r>
          </a:p>
        </p:txBody>
      </p:sp>
      <p:sp>
        <p:nvSpPr>
          <p:cNvPr id="3" name="Subtitle 2"/>
          <p:cNvSpPr>
            <a:spLocks noGrp="1"/>
          </p:cNvSpPr>
          <p:nvPr>
            <p:ph type="subTitle" idx="1"/>
          </p:nvPr>
        </p:nvSpPr>
        <p:spPr/>
        <p:txBody>
          <a:bodyPr>
            <a:normAutofit/>
          </a:bodyPr>
          <a:lstStyle/>
          <a:p>
            <a:r>
              <a:rPr lang="en-US" sz="3200" dirty="0">
                <a:solidFill>
                  <a:schemeClr val="accent1">
                    <a:lumMod val="75000"/>
                  </a:schemeClr>
                </a:solidFill>
              </a:rPr>
              <a:t>70% freshwater mussels</a:t>
            </a:r>
          </a:p>
          <a:p>
            <a:r>
              <a:rPr lang="en-US" sz="3200" dirty="0">
                <a:solidFill>
                  <a:schemeClr val="accent1">
                    <a:lumMod val="75000"/>
                  </a:schemeClr>
                </a:solidFill>
              </a:rPr>
              <a:t>42% reptiles and amphibians</a:t>
            </a:r>
          </a:p>
          <a:p>
            <a:r>
              <a:rPr lang="en-US" sz="3200" dirty="0">
                <a:solidFill>
                  <a:schemeClr val="accent1">
                    <a:lumMod val="75000"/>
                  </a:schemeClr>
                </a:solidFill>
              </a:rPr>
              <a:t>40% freshwater fish</a:t>
            </a:r>
          </a:p>
          <a:p>
            <a:r>
              <a:rPr lang="en-US" sz="3200" dirty="0">
                <a:solidFill>
                  <a:schemeClr val="accent1">
                    <a:lumMod val="75000"/>
                  </a:schemeClr>
                </a:solidFill>
              </a:rPr>
              <a:t>33% bird species</a:t>
            </a:r>
          </a:p>
          <a:p>
            <a:r>
              <a:rPr lang="en-US" sz="3200" dirty="0">
                <a:solidFill>
                  <a:schemeClr val="accent1">
                    <a:lumMod val="75000"/>
                  </a:schemeClr>
                </a:solidFill>
              </a:rPr>
              <a:t>25% bumblebees</a:t>
            </a:r>
          </a:p>
          <a:p>
            <a:r>
              <a:rPr lang="en-US" sz="3200" dirty="0">
                <a:solidFill>
                  <a:schemeClr val="accent1">
                    <a:lumMod val="75000"/>
                  </a:schemeClr>
                </a:solidFill>
              </a:rPr>
              <a:t>17% butterflies</a:t>
            </a:r>
          </a:p>
          <a:p>
            <a:endParaRPr lang="en-US" dirty="0"/>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3545737164"/>
      </p:ext>
    </p:extLst>
  </p:cSld>
  <p:clrMapOvr>
    <a:masterClrMapping/>
  </p:clrMapOvr>
</p:sld>
</file>

<file path=ppt/theme/theme1.xml><?xml version="1.0" encoding="utf-8"?>
<a:theme xmlns:a="http://schemas.openxmlformats.org/drawingml/2006/main" name="NWF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1092</Words>
  <Application>Microsoft Office PowerPoint</Application>
  <PresentationFormat>Widescreen</PresentationFormat>
  <Paragraphs>185</Paragraphs>
  <Slides>35</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Noto Sans Symbols</vt:lpstr>
      <vt:lpstr>Patua One</vt:lpstr>
      <vt:lpstr>Wingdings</vt:lpstr>
      <vt:lpstr>Arial</vt:lpstr>
      <vt:lpstr>Fira Sans</vt:lpstr>
      <vt:lpstr>ArialMT</vt:lpstr>
      <vt:lpstr>Calibri</vt:lpstr>
      <vt:lpstr>Fira Sans Medium</vt:lpstr>
      <vt:lpstr>Times New Roman</vt:lpstr>
      <vt:lpstr>NWF Theme</vt:lpstr>
      <vt:lpstr>PowerPoint Presentation</vt:lpstr>
      <vt:lpstr>PowerPoint Presentation</vt:lpstr>
      <vt:lpstr>PowerPoint Presentation</vt:lpstr>
      <vt:lpstr>PowerPoint Presentation</vt:lpstr>
      <vt:lpstr>Current State  Wildlife Funding </vt:lpstr>
      <vt:lpstr>Investments Pay Off</vt:lpstr>
      <vt:lpstr>BUT NOT FOR  ALL WILDLIFE</vt:lpstr>
      <vt:lpstr>PowerPoint Presentation</vt:lpstr>
      <vt:lpstr>1/3 of America’s Wildlife  At Risk</vt:lpstr>
      <vt:lpstr>PowerPoint Presentation</vt:lpstr>
      <vt:lpstr>PowerPoint Presentation</vt:lpstr>
      <vt:lpstr>New Report</vt:lpstr>
      <vt:lpstr>State Fish and Wildlife Agencies are the key to solving the wildlife crisis </vt:lpstr>
      <vt:lpstr>Funds are needed for:</vt:lpstr>
      <vt:lpstr>Campaign </vt:lpstr>
      <vt:lpstr>PowerPoint Presentation</vt:lpstr>
      <vt:lpstr>PowerPoint Presentation</vt:lpstr>
      <vt:lpstr>PowerPoint Presentation</vt:lpstr>
      <vt:lpstr>PowerPoint Presentation</vt:lpstr>
      <vt:lpstr>PowerPoint Presentation</vt:lpstr>
      <vt:lpstr>PowerPoint Presentation</vt:lpstr>
      <vt:lpstr>Federal Funding </vt:lpstr>
      <vt:lpstr>PowerPoint Presentation</vt:lpstr>
      <vt:lpstr>State Based Decision Making</vt:lpstr>
      <vt:lpstr>State Wildlife Action Plans </vt:lpstr>
      <vt:lpstr>PRICE TAG</vt:lpstr>
      <vt:lpstr>How much money  for my state?</vt:lpstr>
      <vt:lpstr>Broad Support </vt:lpstr>
      <vt:lpstr>National Sign-On Letter </vt:lpstr>
      <vt:lpstr>Nevada Legislature Resolution of Support</vt:lpstr>
      <vt:lpstr>Good for wildlife  Good for taxpayers  Good for businesses</vt:lpstr>
      <vt:lpstr>PowerPoint Presentation</vt:lpstr>
      <vt:lpstr>  Bipartisan support</vt:lpstr>
      <vt:lpstr>  Bipartisan support</vt:lpstr>
      <vt:lpstr>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Feldhusen</dc:creator>
  <cp:lastModifiedBy>Naomi Edelson</cp:lastModifiedBy>
  <cp:revision>25</cp:revision>
  <dcterms:modified xsi:type="dcterms:W3CDTF">2019-07-29T18:44:09Z</dcterms:modified>
</cp:coreProperties>
</file>