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48" r:id="rId2"/>
    <p:sldMasterId id="2147483651" r:id="rId3"/>
    <p:sldMasterId id="2147483697" r:id="rId4"/>
    <p:sldMasterId id="2147483722" r:id="rId5"/>
    <p:sldMasterId id="2147483767" r:id="rId6"/>
    <p:sldMasterId id="2147483789" r:id="rId7"/>
    <p:sldMasterId id="2147483802" r:id="rId8"/>
  </p:sldMasterIdLst>
  <p:notesMasterIdLst>
    <p:notesMasterId r:id="rId65"/>
  </p:notesMasterIdLst>
  <p:handoutMasterIdLst>
    <p:handoutMasterId r:id="rId66"/>
  </p:handoutMasterIdLst>
  <p:sldIdLst>
    <p:sldId id="546" r:id="rId9"/>
    <p:sldId id="560" r:id="rId10"/>
    <p:sldId id="561" r:id="rId11"/>
    <p:sldId id="562" r:id="rId12"/>
    <p:sldId id="558" r:id="rId13"/>
    <p:sldId id="571" r:id="rId14"/>
    <p:sldId id="572" r:id="rId15"/>
    <p:sldId id="573" r:id="rId16"/>
    <p:sldId id="574" r:id="rId17"/>
    <p:sldId id="576" r:id="rId18"/>
    <p:sldId id="577" r:id="rId19"/>
    <p:sldId id="578" r:id="rId20"/>
    <p:sldId id="579" r:id="rId21"/>
    <p:sldId id="580" r:id="rId22"/>
    <p:sldId id="581" r:id="rId23"/>
    <p:sldId id="582" r:id="rId24"/>
    <p:sldId id="583" r:id="rId25"/>
    <p:sldId id="584" r:id="rId26"/>
    <p:sldId id="569" r:id="rId27"/>
    <p:sldId id="555" r:id="rId28"/>
    <p:sldId id="556" r:id="rId29"/>
    <p:sldId id="557" r:id="rId30"/>
    <p:sldId id="543" r:id="rId31"/>
    <p:sldId id="544" r:id="rId32"/>
    <p:sldId id="593" r:id="rId33"/>
    <p:sldId id="515" r:id="rId34"/>
    <p:sldId id="516" r:id="rId35"/>
    <p:sldId id="589" r:id="rId36"/>
    <p:sldId id="523" r:id="rId37"/>
    <p:sldId id="563" r:id="rId38"/>
    <p:sldId id="594" r:id="rId39"/>
    <p:sldId id="552" r:id="rId40"/>
    <p:sldId id="553" r:id="rId41"/>
    <p:sldId id="595" r:id="rId42"/>
    <p:sldId id="554" r:id="rId43"/>
    <p:sldId id="536" r:id="rId44"/>
    <p:sldId id="538" r:id="rId45"/>
    <p:sldId id="564" r:id="rId46"/>
    <p:sldId id="512" r:id="rId47"/>
    <p:sldId id="590" r:id="rId48"/>
    <p:sldId id="592" r:id="rId49"/>
    <p:sldId id="565" r:id="rId50"/>
    <p:sldId id="519" r:id="rId51"/>
    <p:sldId id="566" r:id="rId52"/>
    <p:sldId id="567" r:id="rId53"/>
    <p:sldId id="547" r:id="rId54"/>
    <p:sldId id="534" r:id="rId55"/>
    <p:sldId id="541" r:id="rId56"/>
    <p:sldId id="549" r:id="rId57"/>
    <p:sldId id="526" r:id="rId58"/>
    <p:sldId id="542" r:id="rId59"/>
    <p:sldId id="548" r:id="rId60"/>
    <p:sldId id="514" r:id="rId61"/>
    <p:sldId id="588" r:id="rId62"/>
    <p:sldId id="568" r:id="rId63"/>
    <p:sldId id="396" r:id="rId6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823">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ri Weigel" initials="LW" lastIdx="52" clrIdx="0"/>
  <p:cmAuthor id="1" name="Brian Fraser" initials="BF"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1F497D"/>
    <a:srgbClr val="4F81BD"/>
    <a:srgbClr val="FFFFCC"/>
    <a:srgbClr val="0040BF"/>
    <a:srgbClr val="800000"/>
    <a:srgbClr val="006600"/>
    <a:srgbClr val="990000"/>
    <a:srgbClr val="F8F8F8"/>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3" autoAdjust="0"/>
    <p:restoredTop sz="92900" autoAdjust="0"/>
  </p:normalViewPr>
  <p:slideViewPr>
    <p:cSldViewPr snapToGrid="0">
      <p:cViewPr varScale="1">
        <p:scale>
          <a:sx n="83" d="100"/>
          <a:sy n="83" d="100"/>
        </p:scale>
        <p:origin x="1411" y="48"/>
      </p:cViewPr>
      <p:guideLst>
        <p:guide orient="horz" pos="823"/>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89438125789836"/>
          <c:y val="3.0640006928936436E-2"/>
          <c:w val="0.79310561874210161"/>
          <c:h val="0.91053962000358313"/>
        </c:manualLayout>
      </c:layout>
      <c:barChart>
        <c:barDir val="bar"/>
        <c:grouping val="clustered"/>
        <c:varyColors val="0"/>
        <c:ser>
          <c:idx val="0"/>
          <c:order val="0"/>
          <c:spPr>
            <a:solidFill>
              <a:srgbClr val="FF0000"/>
            </a:solidFill>
            <a:ln>
              <a:noFill/>
            </a:ln>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Lbls>
            <c:spPr>
              <a:noFill/>
              <a:ln>
                <a:noFill/>
              </a:ln>
              <a:effectLst/>
            </c:spPr>
            <c:txPr>
              <a:bodyPr/>
              <a:lstStyle/>
              <a:p>
                <a:pPr>
                  <a:defRPr sz="1800" b="1">
                    <a:solidFill>
                      <a:schemeClr val="tx1"/>
                    </a:solidFill>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Sheet1!$A$2:$A$9</c:f>
              <c:strCache>
                <c:ptCount val="8"/>
                <c:pt idx="0">
                  <c:v>Mountain</c:v>
                </c:pt>
                <c:pt idx="1">
                  <c:v>Deep South</c:v>
                </c:pt>
                <c:pt idx="2">
                  <c:v>Pacific</c:v>
                </c:pt>
                <c:pt idx="3">
                  <c:v>Mid-Atlantic</c:v>
                </c:pt>
                <c:pt idx="4">
                  <c:v>Farm Belt</c:v>
                </c:pt>
                <c:pt idx="5">
                  <c:v>Outer South</c:v>
                </c:pt>
                <c:pt idx="6">
                  <c:v>Great Lakes</c:v>
                </c:pt>
                <c:pt idx="7">
                  <c:v>New England</c:v>
                </c:pt>
              </c:strCache>
            </c:strRef>
          </c:cat>
          <c:val>
            <c:numRef>
              <c:f>Sheet1!$B$2:$B$9</c:f>
              <c:numCache>
                <c:formatCode>0%</c:formatCode>
                <c:ptCount val="8"/>
                <c:pt idx="0">
                  <c:v>0.5</c:v>
                </c:pt>
                <c:pt idx="1">
                  <c:v>0.4</c:v>
                </c:pt>
                <c:pt idx="2">
                  <c:v>0.4</c:v>
                </c:pt>
                <c:pt idx="3">
                  <c:v>0.38</c:v>
                </c:pt>
                <c:pt idx="4">
                  <c:v>0.31</c:v>
                </c:pt>
                <c:pt idx="5">
                  <c:v>0.27</c:v>
                </c:pt>
                <c:pt idx="6">
                  <c:v>0.24</c:v>
                </c:pt>
                <c:pt idx="7">
                  <c:v>0.16</c:v>
                </c:pt>
              </c:numCache>
            </c:numRef>
          </c:val>
        </c:ser>
        <c:dLbls>
          <c:showLegendKey val="0"/>
          <c:showVal val="0"/>
          <c:showCatName val="0"/>
          <c:showSerName val="0"/>
          <c:showPercent val="0"/>
          <c:showBubbleSize val="0"/>
        </c:dLbls>
        <c:gapWidth val="14"/>
        <c:axId val="222763048"/>
        <c:axId val="156142832"/>
      </c:barChart>
      <c:catAx>
        <c:axId val="222763048"/>
        <c:scaling>
          <c:orientation val="maxMin"/>
        </c:scaling>
        <c:delete val="0"/>
        <c:axPos val="l"/>
        <c:numFmt formatCode="General" sourceLinked="0"/>
        <c:majorTickMark val="none"/>
        <c:minorTickMark val="none"/>
        <c:tickLblPos val="nextTo"/>
        <c:spPr>
          <a:ln>
            <a:noFill/>
          </a:ln>
        </c:spPr>
        <c:txPr>
          <a:bodyPr/>
          <a:lstStyle/>
          <a:p>
            <a:pPr>
              <a:defRPr b="1"/>
            </a:pPr>
            <a:endParaRPr lang="en-US"/>
          </a:p>
        </c:txPr>
        <c:crossAx val="156142832"/>
        <c:crosses val="autoZero"/>
        <c:auto val="1"/>
        <c:lblAlgn val="ctr"/>
        <c:lblOffset val="100"/>
        <c:noMultiLvlLbl val="0"/>
      </c:catAx>
      <c:valAx>
        <c:axId val="156142832"/>
        <c:scaling>
          <c:orientation val="minMax"/>
          <c:max val="0.60000000000000009"/>
          <c:min val="0"/>
        </c:scaling>
        <c:delete val="1"/>
        <c:axPos val="b"/>
        <c:numFmt formatCode="0%" sourceLinked="1"/>
        <c:majorTickMark val="out"/>
        <c:minorTickMark val="none"/>
        <c:tickLblPos val="nextTo"/>
        <c:crossAx val="222763048"/>
        <c:crosses val="max"/>
        <c:crossBetween val="between"/>
        <c:majorUnit val="0.15000000000000002"/>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411660348012054"/>
          <c:y val="3.0640006928936436E-2"/>
          <c:w val="0.69588339651987963"/>
          <c:h val="0.91053962000358313"/>
        </c:manualLayout>
      </c:layout>
      <c:barChart>
        <c:barDir val="bar"/>
        <c:grouping val="clustered"/>
        <c:varyColors val="0"/>
        <c:ser>
          <c:idx val="0"/>
          <c:order val="0"/>
          <c:spPr>
            <a:solidFill>
              <a:srgbClr val="FF0000"/>
            </a:solidFill>
            <a:ln>
              <a:noFill/>
            </a:ln>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Lbls>
            <c:spPr>
              <a:noFill/>
              <a:ln>
                <a:noFill/>
              </a:ln>
              <a:effectLst/>
            </c:spPr>
            <c:txPr>
              <a:bodyPr/>
              <a:lstStyle/>
              <a:p>
                <a:pPr>
                  <a:defRPr sz="1800" b="1">
                    <a:solidFill>
                      <a:schemeClr val="tx1"/>
                    </a:solidFill>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Sheet1!$A$2:$A$6</c:f>
              <c:strCache>
                <c:ptCount val="5"/>
                <c:pt idx="0">
                  <c:v>Hispanic</c:v>
                </c:pt>
                <c:pt idx="1">
                  <c:v>African-American</c:v>
                </c:pt>
                <c:pt idx="3">
                  <c:v>Voters of Color</c:v>
                </c:pt>
                <c:pt idx="4">
                  <c:v>White</c:v>
                </c:pt>
              </c:strCache>
            </c:strRef>
          </c:cat>
          <c:val>
            <c:numRef>
              <c:f>Sheet1!$B$2:$B$6</c:f>
              <c:numCache>
                <c:formatCode>0%</c:formatCode>
                <c:ptCount val="5"/>
                <c:pt idx="0">
                  <c:v>0.51</c:v>
                </c:pt>
                <c:pt idx="1">
                  <c:v>0.33</c:v>
                </c:pt>
                <c:pt idx="3">
                  <c:v>0.35</c:v>
                </c:pt>
                <c:pt idx="4">
                  <c:v>0.34</c:v>
                </c:pt>
              </c:numCache>
            </c:numRef>
          </c:val>
        </c:ser>
        <c:dLbls>
          <c:showLegendKey val="0"/>
          <c:showVal val="0"/>
          <c:showCatName val="0"/>
          <c:showSerName val="0"/>
          <c:showPercent val="0"/>
          <c:showBubbleSize val="0"/>
        </c:dLbls>
        <c:gapWidth val="54"/>
        <c:axId val="227008856"/>
        <c:axId val="227009248"/>
      </c:barChart>
      <c:catAx>
        <c:axId val="227008856"/>
        <c:scaling>
          <c:orientation val="maxMin"/>
        </c:scaling>
        <c:delete val="0"/>
        <c:axPos val="l"/>
        <c:numFmt formatCode="General" sourceLinked="0"/>
        <c:majorTickMark val="none"/>
        <c:minorTickMark val="none"/>
        <c:tickLblPos val="nextTo"/>
        <c:spPr>
          <a:ln>
            <a:noFill/>
          </a:ln>
        </c:spPr>
        <c:txPr>
          <a:bodyPr/>
          <a:lstStyle/>
          <a:p>
            <a:pPr>
              <a:defRPr b="1"/>
            </a:pPr>
            <a:endParaRPr lang="en-US"/>
          </a:p>
        </c:txPr>
        <c:crossAx val="227009248"/>
        <c:crosses val="autoZero"/>
        <c:auto val="1"/>
        <c:lblAlgn val="ctr"/>
        <c:lblOffset val="100"/>
        <c:noMultiLvlLbl val="0"/>
      </c:catAx>
      <c:valAx>
        <c:axId val="227009248"/>
        <c:scaling>
          <c:orientation val="minMax"/>
          <c:max val="0.60000000000000009"/>
          <c:min val="0"/>
        </c:scaling>
        <c:delete val="1"/>
        <c:axPos val="b"/>
        <c:numFmt formatCode="0%" sourceLinked="1"/>
        <c:majorTickMark val="out"/>
        <c:minorTickMark val="none"/>
        <c:tickLblPos val="nextTo"/>
        <c:crossAx val="227008856"/>
        <c:crosses val="max"/>
        <c:crossBetween val="between"/>
        <c:majorUnit val="0.15000000000000002"/>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411660348012054"/>
          <c:y val="3.0640006928936436E-2"/>
          <c:w val="0.69588339651987963"/>
          <c:h val="0.91053962000358313"/>
        </c:manualLayout>
      </c:layout>
      <c:barChart>
        <c:barDir val="bar"/>
        <c:grouping val="clustered"/>
        <c:varyColors val="0"/>
        <c:ser>
          <c:idx val="0"/>
          <c:order val="0"/>
          <c:tx>
            <c:strRef>
              <c:f>Sheet1!$B$1</c:f>
              <c:strCache>
                <c:ptCount val="1"/>
                <c:pt idx="0">
                  <c:v>% Total Ext./Very Serious</c:v>
                </c:pt>
              </c:strCache>
            </c:strRef>
          </c:tx>
          <c:spPr>
            <a:solidFill>
              <a:srgbClr val="FF0000"/>
            </a:solidFill>
            <a:ln>
              <a:noFill/>
            </a:ln>
          </c:spPr>
          <c:invertIfNegative val="0"/>
          <c:dPt>
            <c:idx val="0"/>
            <c:invertIfNegative val="0"/>
            <c:bubble3D val="0"/>
          </c:dPt>
          <c:dPt>
            <c:idx val="1"/>
            <c:invertIfNegative val="0"/>
            <c:bubble3D val="0"/>
          </c:dPt>
          <c:dPt>
            <c:idx val="2"/>
            <c:invertIfNegative val="0"/>
            <c:bubble3D val="0"/>
          </c:dPt>
          <c:dLbls>
            <c:spPr>
              <a:noFill/>
              <a:ln>
                <a:noFill/>
              </a:ln>
              <a:effectLst/>
            </c:spPr>
            <c:txPr>
              <a:bodyPr/>
              <a:lstStyle/>
              <a:p>
                <a:pPr>
                  <a:defRPr sz="1800" b="1">
                    <a:solidFill>
                      <a:schemeClr val="tx1"/>
                    </a:solidFill>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Sheet1!$A$2:$A$4</c:f>
              <c:strCache>
                <c:ptCount val="3"/>
                <c:pt idx="0">
                  <c:v>GOP</c:v>
                </c:pt>
                <c:pt idx="1">
                  <c:v>Independent</c:v>
                </c:pt>
                <c:pt idx="2">
                  <c:v>Democrat</c:v>
                </c:pt>
              </c:strCache>
            </c:strRef>
          </c:cat>
          <c:val>
            <c:numRef>
              <c:f>Sheet1!$B$2:$B$4</c:f>
              <c:numCache>
                <c:formatCode>0%</c:formatCode>
                <c:ptCount val="3"/>
                <c:pt idx="0">
                  <c:v>0.2</c:v>
                </c:pt>
                <c:pt idx="1">
                  <c:v>0.36</c:v>
                </c:pt>
                <c:pt idx="2">
                  <c:v>0.43</c:v>
                </c:pt>
              </c:numCache>
            </c:numRef>
          </c:val>
        </c:ser>
        <c:dLbls>
          <c:showLegendKey val="0"/>
          <c:showVal val="0"/>
          <c:showCatName val="0"/>
          <c:showSerName val="0"/>
          <c:showPercent val="0"/>
          <c:showBubbleSize val="0"/>
        </c:dLbls>
        <c:gapWidth val="54"/>
        <c:axId val="227010032"/>
        <c:axId val="227010424"/>
      </c:barChart>
      <c:catAx>
        <c:axId val="227010032"/>
        <c:scaling>
          <c:orientation val="maxMin"/>
        </c:scaling>
        <c:delete val="0"/>
        <c:axPos val="l"/>
        <c:numFmt formatCode="General" sourceLinked="0"/>
        <c:majorTickMark val="none"/>
        <c:minorTickMark val="none"/>
        <c:tickLblPos val="nextTo"/>
        <c:spPr>
          <a:ln>
            <a:noFill/>
          </a:ln>
        </c:spPr>
        <c:txPr>
          <a:bodyPr/>
          <a:lstStyle/>
          <a:p>
            <a:pPr>
              <a:defRPr b="1"/>
            </a:pPr>
            <a:endParaRPr lang="en-US"/>
          </a:p>
        </c:txPr>
        <c:crossAx val="227010424"/>
        <c:crosses val="autoZero"/>
        <c:auto val="1"/>
        <c:lblAlgn val="ctr"/>
        <c:lblOffset val="100"/>
        <c:noMultiLvlLbl val="0"/>
      </c:catAx>
      <c:valAx>
        <c:axId val="227010424"/>
        <c:scaling>
          <c:orientation val="minMax"/>
          <c:max val="0.60000000000000009"/>
          <c:min val="0"/>
        </c:scaling>
        <c:delete val="1"/>
        <c:axPos val="b"/>
        <c:numFmt formatCode="0%" sourceLinked="1"/>
        <c:majorTickMark val="out"/>
        <c:minorTickMark val="none"/>
        <c:tickLblPos val="nextTo"/>
        <c:crossAx val="227010032"/>
        <c:crosses val="max"/>
        <c:crossBetween val="between"/>
        <c:majorUnit val="0.15000000000000002"/>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3"/>
    </mc:Choice>
    <mc:Fallback>
      <c:style val="23"/>
    </mc:Fallback>
  </mc:AlternateContent>
  <c:chart>
    <c:autoTitleDeleted val="1"/>
    <c:plotArea>
      <c:layout>
        <c:manualLayout>
          <c:layoutTarget val="inner"/>
          <c:xMode val="edge"/>
          <c:yMode val="edge"/>
          <c:x val="0"/>
          <c:y val="0"/>
          <c:w val="0.96070191941727445"/>
          <c:h val="1"/>
        </c:manualLayout>
      </c:layout>
      <c:barChart>
        <c:barDir val="bar"/>
        <c:grouping val="clustered"/>
        <c:varyColors val="0"/>
        <c:ser>
          <c:idx val="0"/>
          <c:order val="0"/>
          <c:tx>
            <c:strRef>
              <c:f>Sheet1!$B$1</c:f>
              <c:strCache>
                <c:ptCount val="1"/>
                <c:pt idx="0">
                  <c:v>Column1</c:v>
                </c:pt>
              </c:strCache>
            </c:strRef>
          </c:tx>
          <c:spPr>
            <a:gradFill flip="none" rotWithShape="1">
              <a:gsLst>
                <a:gs pos="0">
                  <a:schemeClr val="tx2">
                    <a:lumMod val="65000"/>
                  </a:schemeClr>
                </a:gs>
                <a:gs pos="80000">
                  <a:schemeClr val="tx2">
                    <a:lumMod val="75000"/>
                  </a:schemeClr>
                </a:gs>
                <a:gs pos="100000">
                  <a:schemeClr val="tx2">
                    <a:lumMod val="85000"/>
                  </a:schemeClr>
                </a:gs>
              </a:gsLst>
              <a:lin ang="16200000" scaled="1"/>
              <a:tileRect/>
            </a:gradFill>
          </c:spPr>
          <c:invertIfNegative val="0"/>
          <c:dPt>
            <c:idx val="1"/>
            <c:invertIfNegative val="0"/>
            <c:bubble3D val="0"/>
          </c:dPt>
          <c:dPt>
            <c:idx val="4"/>
            <c:invertIfNegative val="0"/>
            <c:bubble3D val="0"/>
          </c:dPt>
          <c:dPt>
            <c:idx val="7"/>
            <c:invertIfNegative val="0"/>
            <c:bubble3D val="0"/>
          </c:dPt>
          <c:dPt>
            <c:idx val="10"/>
            <c:invertIfNegative val="0"/>
            <c:bubble3D val="0"/>
          </c:dPt>
          <c:dLbls>
            <c:spPr>
              <a:noFill/>
              <a:ln>
                <a:noFill/>
              </a:ln>
              <a:effectLst/>
            </c:spPr>
            <c:txPr>
              <a:bodyPr/>
              <a:lstStyle/>
              <a:p>
                <a:pPr>
                  <a:defRPr sz="1800" b="1">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numCache>
            </c:numRef>
          </c:cat>
          <c:val>
            <c:numRef>
              <c:f>Sheet1!$B$2:$B$15</c:f>
              <c:numCache>
                <c:formatCode>0%</c:formatCode>
                <c:ptCount val="14"/>
                <c:pt idx="1">
                  <c:v>0.33</c:v>
                </c:pt>
                <c:pt idx="2">
                  <c:v>0.28000000000000003</c:v>
                </c:pt>
                <c:pt idx="3">
                  <c:v>0.19</c:v>
                </c:pt>
                <c:pt idx="5">
                  <c:v>0.27</c:v>
                </c:pt>
                <c:pt idx="7">
                  <c:v>0.39</c:v>
                </c:pt>
                <c:pt idx="9">
                  <c:v>0.32</c:v>
                </c:pt>
                <c:pt idx="10">
                  <c:v>0.23</c:v>
                </c:pt>
                <c:pt idx="11">
                  <c:v>0.36</c:v>
                </c:pt>
                <c:pt idx="12">
                  <c:v>0.27</c:v>
                </c:pt>
                <c:pt idx="13">
                  <c:v>0.26</c:v>
                </c:pt>
              </c:numCache>
            </c:numRef>
          </c:val>
        </c:ser>
        <c:dLbls>
          <c:showLegendKey val="0"/>
          <c:showVal val="1"/>
          <c:showCatName val="0"/>
          <c:showSerName val="0"/>
          <c:showPercent val="0"/>
          <c:showBubbleSize val="0"/>
        </c:dLbls>
        <c:gapWidth val="54"/>
        <c:axId val="229094088"/>
        <c:axId val="313793992"/>
      </c:barChart>
      <c:catAx>
        <c:axId val="229094088"/>
        <c:scaling>
          <c:orientation val="maxMin"/>
        </c:scaling>
        <c:delete val="1"/>
        <c:axPos val="l"/>
        <c:numFmt formatCode="General" sourceLinked="1"/>
        <c:majorTickMark val="out"/>
        <c:minorTickMark val="none"/>
        <c:tickLblPos val="nextTo"/>
        <c:crossAx val="313793992"/>
        <c:crosses val="autoZero"/>
        <c:auto val="1"/>
        <c:lblAlgn val="ctr"/>
        <c:lblOffset val="100"/>
        <c:noMultiLvlLbl val="0"/>
      </c:catAx>
      <c:valAx>
        <c:axId val="313793992"/>
        <c:scaling>
          <c:orientation val="minMax"/>
          <c:min val="0"/>
        </c:scaling>
        <c:delete val="1"/>
        <c:axPos val="t"/>
        <c:numFmt formatCode="0%" sourceLinked="1"/>
        <c:majorTickMark val="out"/>
        <c:minorTickMark val="none"/>
        <c:tickLblPos val="nextTo"/>
        <c:crossAx val="2290940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726075492140498E-3"/>
          <c:y val="0.11578225639370307"/>
          <c:w val="0.99762739245078591"/>
          <c:h val="0.60576031354126958"/>
        </c:manualLayout>
      </c:layout>
      <c:barChart>
        <c:barDir val="col"/>
        <c:grouping val="clustered"/>
        <c:varyColors val="0"/>
        <c:ser>
          <c:idx val="0"/>
          <c:order val="0"/>
          <c:tx>
            <c:strRef>
              <c:f>Sheet1!$B$1</c:f>
              <c:strCache>
                <c:ptCount val="1"/>
                <c:pt idx="0">
                  <c:v>Extremely/Very Serious</c:v>
                </c:pt>
              </c:strCache>
            </c:strRef>
          </c:tx>
          <c:spPr>
            <a:solidFill>
              <a:srgbClr val="002060"/>
            </a:solidFill>
            <a:ln w="12700">
              <a:noFill/>
            </a:ln>
            <a:scene3d>
              <a:camera prst="orthographicFront"/>
              <a:lightRig rig="balanced" dir="t">
                <a:rot lat="0" lon="0" rev="8700000"/>
              </a:lightRig>
            </a:scene3d>
            <a:sp3d>
              <a:bevelT w="190500" h="38100"/>
            </a:sp3d>
          </c:spPr>
          <c:invertIfNegative val="0"/>
          <c:dLbls>
            <c:dLbl>
              <c:idx val="9"/>
              <c:layout>
                <c:manualLayout>
                  <c:x val="-6.9444444444444441E-3"/>
                  <c:y val="2.3255813953488372E-3"/>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Republican
(28%)</c:v>
                </c:pt>
                <c:pt idx="1">
                  <c:v>Independent
(35%)</c:v>
                </c:pt>
                <c:pt idx="2">
                  <c:v>Democrat
(34%)</c:v>
                </c:pt>
                <c:pt idx="3">
                  <c:v>GOP 
Men
(15%)</c:v>
                </c:pt>
                <c:pt idx="4">
                  <c:v>GOP 
Women
(14%)</c:v>
                </c:pt>
                <c:pt idx="5">
                  <c:v>IND 
Men 
(20%)</c:v>
                </c:pt>
                <c:pt idx="6">
                  <c:v>IND 
Women
(15%)</c:v>
                </c:pt>
                <c:pt idx="7">
                  <c:v>DEM
 Men
(12%)</c:v>
                </c:pt>
                <c:pt idx="8">
                  <c:v>DEM 
Women
(22%)</c:v>
                </c:pt>
              </c:strCache>
            </c:strRef>
          </c:cat>
          <c:val>
            <c:numRef>
              <c:f>Sheet1!$B$2:$B$10</c:f>
              <c:numCache>
                <c:formatCode>0%</c:formatCode>
                <c:ptCount val="9"/>
                <c:pt idx="0">
                  <c:v>0.1</c:v>
                </c:pt>
                <c:pt idx="1">
                  <c:v>0.34</c:v>
                </c:pt>
                <c:pt idx="2">
                  <c:v>0.61</c:v>
                </c:pt>
                <c:pt idx="3">
                  <c:v>0.04</c:v>
                </c:pt>
                <c:pt idx="4">
                  <c:v>0.15</c:v>
                </c:pt>
                <c:pt idx="5">
                  <c:v>0.28000000000000003</c:v>
                </c:pt>
                <c:pt idx="6">
                  <c:v>0.41</c:v>
                </c:pt>
                <c:pt idx="7">
                  <c:v>0.61</c:v>
                </c:pt>
                <c:pt idx="8">
                  <c:v>0.61</c:v>
                </c:pt>
              </c:numCache>
            </c:numRef>
          </c:val>
        </c:ser>
        <c:dLbls>
          <c:showLegendKey val="0"/>
          <c:showVal val="0"/>
          <c:showCatName val="0"/>
          <c:showSerName val="0"/>
          <c:showPercent val="0"/>
          <c:showBubbleSize val="0"/>
        </c:dLbls>
        <c:gapWidth val="50"/>
        <c:axId val="314206408"/>
        <c:axId val="314206800"/>
      </c:barChart>
      <c:catAx>
        <c:axId val="314206408"/>
        <c:scaling>
          <c:orientation val="minMax"/>
        </c:scaling>
        <c:delete val="0"/>
        <c:axPos val="b"/>
        <c:numFmt formatCode="General" sourceLinked="1"/>
        <c:majorTickMark val="none"/>
        <c:minorTickMark val="none"/>
        <c:tickLblPos val="nextTo"/>
        <c:spPr>
          <a:noFill/>
          <a:ln>
            <a:noFill/>
          </a:ln>
        </c:spPr>
        <c:txPr>
          <a:bodyPr/>
          <a:lstStyle/>
          <a:p>
            <a:pPr>
              <a:defRPr sz="1200"/>
            </a:pPr>
            <a:endParaRPr lang="en-US"/>
          </a:p>
        </c:txPr>
        <c:crossAx val="314206800"/>
        <c:crosses val="autoZero"/>
        <c:auto val="0"/>
        <c:lblAlgn val="ctr"/>
        <c:lblOffset val="100"/>
        <c:noMultiLvlLbl val="0"/>
      </c:catAx>
      <c:valAx>
        <c:axId val="314206800"/>
        <c:scaling>
          <c:orientation val="minMax"/>
          <c:max val="0.70000000000000007"/>
          <c:min val="0"/>
        </c:scaling>
        <c:delete val="1"/>
        <c:axPos val="l"/>
        <c:numFmt formatCode="0%" sourceLinked="0"/>
        <c:majorTickMark val="none"/>
        <c:minorTickMark val="none"/>
        <c:tickLblPos val="none"/>
        <c:crossAx val="314206408"/>
        <c:crosses val="autoZero"/>
        <c:crossBetween val="between"/>
        <c:majorUnit val="0.1"/>
        <c:minorUnit val="2.0000000000000052E-2"/>
      </c:valAx>
    </c:plotArea>
    <c:legend>
      <c:legendPos val="b"/>
      <c:overlay val="0"/>
    </c:legend>
    <c:plotVisOnly val="1"/>
    <c:dispBlanksAs val="gap"/>
    <c:showDLblsOverMax val="0"/>
  </c:chart>
  <c:txPr>
    <a:bodyPr/>
    <a:lstStyle/>
    <a:p>
      <a:pPr>
        <a:defRPr sz="1800" b="1">
          <a:latin typeface="Arial" pitchFamily="34" charset="0"/>
          <a:cs typeface="Arial"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3726075492140498E-3"/>
          <c:y val="3.1467663344147863E-2"/>
          <c:w val="0.99762739245078591"/>
          <c:h val="0.79252813595914606"/>
        </c:manualLayout>
      </c:layout>
      <c:barChart>
        <c:barDir val="col"/>
        <c:grouping val="clustered"/>
        <c:varyColors val="0"/>
        <c:ser>
          <c:idx val="0"/>
          <c:order val="0"/>
          <c:tx>
            <c:strRef>
              <c:f>Sheet1!$B$1</c:f>
              <c:strCache>
                <c:ptCount val="1"/>
                <c:pt idx="0">
                  <c:v>Agree</c:v>
                </c:pt>
              </c:strCache>
            </c:strRef>
          </c:tx>
          <c:spPr>
            <a:solidFill>
              <a:srgbClr val="002060"/>
            </a:solidFill>
            <a:ln w="12700">
              <a:noFill/>
            </a:ln>
            <a:scene3d>
              <a:camera prst="orthographicFront"/>
              <a:lightRig rig="balanced" dir="t">
                <a:rot lat="0" lon="0" rev="8700000"/>
              </a:lightRig>
            </a:scene3d>
            <a:sp3d>
              <a:bevelT w="190500" h="38100"/>
            </a:sp3d>
          </c:spPr>
          <c:invertIfNegative val="0"/>
          <c:dLbls>
            <c:dLbl>
              <c:idx val="9"/>
              <c:layout>
                <c:manualLayout>
                  <c:x val="-6.9444444444444441E-3"/>
                  <c:y val="2.3255813953488372E-3"/>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c:formatCode>
                <c:ptCount val="1"/>
                <c:pt idx="0">
                  <c:v>0.62</c:v>
                </c:pt>
              </c:numCache>
            </c:numRef>
          </c:val>
        </c:ser>
        <c:ser>
          <c:idx val="1"/>
          <c:order val="1"/>
          <c:tx>
            <c:strRef>
              <c:f>Sheet1!$C$1</c:f>
              <c:strCache>
                <c:ptCount val="1"/>
                <c:pt idx="0">
                  <c:v>Disagree</c:v>
                </c:pt>
              </c:strCache>
            </c:strRef>
          </c:tx>
          <c:spPr>
            <a:solidFill>
              <a:srgbClr val="C00000"/>
            </a:solidFill>
            <a:ln w="12700">
              <a:noFill/>
            </a:ln>
            <a:scene3d>
              <a:camera prst="orthographicFront"/>
              <a:lightRig rig="balanced" dir="t">
                <a:rot lat="0" lon="0" rev="8700000"/>
              </a:lightRig>
            </a:scene3d>
            <a:sp3d>
              <a:bevelT w="190500" h="38100"/>
            </a:sp3d>
          </c:spPr>
          <c:invertIfNegative val="0"/>
          <c:dLbls>
            <c:dLbl>
              <c:idx val="0"/>
              <c:layout>
                <c:manualLayout>
                  <c:x val="6.9444444444444441E-3"/>
                  <c:y val="2.3255813953488372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9.7222222222222224E-3"/>
                  <c:y val="2.3255813953488372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5555555555555558E-3"/>
                  <c:y val="0"/>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5.5555555555555558E-3"/>
                  <c:y val="0"/>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1666666666666666E-3"/>
                  <c:y val="-2.3255813953488372E-3"/>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7777777777777779E-3"/>
                  <c:y val="0"/>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9.7222222222222224E-3"/>
                  <c:y val="-4.6511627906976744E-3"/>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5.5554461942258233E-3"/>
                  <c:y val="-2.3255813953488372E-3"/>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0%</c:formatCode>
                <c:ptCount val="1"/>
                <c:pt idx="0">
                  <c:v>0.34</c:v>
                </c:pt>
              </c:numCache>
            </c:numRef>
          </c:val>
        </c:ser>
        <c:dLbls>
          <c:showLegendKey val="0"/>
          <c:showVal val="0"/>
          <c:showCatName val="0"/>
          <c:showSerName val="0"/>
          <c:showPercent val="0"/>
          <c:showBubbleSize val="0"/>
        </c:dLbls>
        <c:gapWidth val="20"/>
        <c:axId val="314207584"/>
        <c:axId val="314207976"/>
      </c:barChart>
      <c:catAx>
        <c:axId val="314207584"/>
        <c:scaling>
          <c:orientation val="minMax"/>
        </c:scaling>
        <c:delete val="0"/>
        <c:axPos val="b"/>
        <c:numFmt formatCode="General" sourceLinked="1"/>
        <c:majorTickMark val="none"/>
        <c:minorTickMark val="none"/>
        <c:tickLblPos val="nextTo"/>
        <c:spPr>
          <a:noFill/>
          <a:ln>
            <a:noFill/>
          </a:ln>
        </c:spPr>
        <c:crossAx val="314207976"/>
        <c:crosses val="autoZero"/>
        <c:auto val="0"/>
        <c:lblAlgn val="ctr"/>
        <c:lblOffset val="100"/>
        <c:noMultiLvlLbl val="0"/>
      </c:catAx>
      <c:valAx>
        <c:axId val="314207976"/>
        <c:scaling>
          <c:orientation val="minMax"/>
          <c:max val="0.9"/>
          <c:min val="0"/>
        </c:scaling>
        <c:delete val="1"/>
        <c:axPos val="l"/>
        <c:numFmt formatCode="0%" sourceLinked="0"/>
        <c:majorTickMark val="none"/>
        <c:minorTickMark val="none"/>
        <c:tickLblPos val="none"/>
        <c:crossAx val="314207584"/>
        <c:crosses val="autoZero"/>
        <c:crossBetween val="between"/>
        <c:majorUnit val="0.1"/>
        <c:minorUnit val="2.0000000000000052E-2"/>
      </c:valAx>
    </c:plotArea>
    <c:legend>
      <c:legendPos val="b"/>
      <c:overlay val="0"/>
    </c:legend>
    <c:plotVisOnly val="1"/>
    <c:dispBlanksAs val="gap"/>
    <c:showDLblsOverMax val="0"/>
  </c:chart>
  <c:txPr>
    <a:bodyPr/>
    <a:lstStyle/>
    <a:p>
      <a:pPr>
        <a:defRPr sz="1800" b="1">
          <a:latin typeface="Arial" pitchFamily="34" charset="0"/>
          <a:cs typeface="Arial"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3740796818817193E-3"/>
          <c:w val="0.99953102844903019"/>
          <c:h val="0.99784197974474431"/>
        </c:manualLayout>
      </c:layout>
      <c:barChart>
        <c:barDir val="bar"/>
        <c:grouping val="clustered"/>
        <c:varyColors val="0"/>
        <c:ser>
          <c:idx val="0"/>
          <c:order val="0"/>
          <c:tx>
            <c:strRef>
              <c:f>Sheet1!$B$1</c:f>
              <c:strCache>
                <c:ptCount val="1"/>
                <c:pt idx="0">
                  <c:v>Very Believable</c:v>
                </c:pt>
              </c:strCache>
            </c:strRef>
          </c:tx>
          <c:spPr>
            <a:solidFill>
              <a:srgbClr val="002060"/>
            </a:solidFill>
            <a:scene3d>
              <a:camera prst="orthographicFront"/>
              <a:lightRig rig="balanced" dir="t">
                <a:rot lat="0" lon="0" rev="8700000"/>
              </a:lightRig>
            </a:scene3d>
            <a:sp3d>
              <a:bevelT w="190500" h="38100"/>
            </a:sp3d>
          </c:spPr>
          <c:invertIfNegative val="0"/>
          <c:dLbls>
            <c:numFmt formatCode="0%" sourceLinked="0"/>
            <c:spPr>
              <a:noFill/>
              <a:ln>
                <a:noFill/>
              </a:ln>
              <a:effectLst/>
            </c:spPr>
            <c:txPr>
              <a:bodyPr/>
              <a:lstStyle/>
              <a:p>
                <a:pPr>
                  <a:defRPr sz="1800" b="1">
                    <a:solidFill>
                      <a:schemeClr val="tx1"/>
                    </a:solidFill>
                    <a:latin typeface="Tahoma" pitchFamily="34" charset="0"/>
                    <a:cs typeface="Tahoma"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numCache>
            </c:numRef>
          </c:cat>
          <c:val>
            <c:numRef>
              <c:f>Sheet1!$B$2:$B$4</c:f>
              <c:numCache>
                <c:formatCode>0%</c:formatCode>
                <c:ptCount val="3"/>
                <c:pt idx="0">
                  <c:v>0.57999999999999996</c:v>
                </c:pt>
                <c:pt idx="1">
                  <c:v>0.48</c:v>
                </c:pt>
                <c:pt idx="2">
                  <c:v>0.47</c:v>
                </c:pt>
              </c:numCache>
            </c:numRef>
          </c:val>
        </c:ser>
        <c:dLbls>
          <c:showLegendKey val="0"/>
          <c:showVal val="0"/>
          <c:showCatName val="0"/>
          <c:showSerName val="0"/>
          <c:showPercent val="0"/>
          <c:showBubbleSize val="0"/>
        </c:dLbls>
        <c:gapWidth val="33"/>
        <c:axId val="314209152"/>
        <c:axId val="314209544"/>
      </c:barChart>
      <c:catAx>
        <c:axId val="314209152"/>
        <c:scaling>
          <c:orientation val="maxMin"/>
        </c:scaling>
        <c:delete val="1"/>
        <c:axPos val="l"/>
        <c:numFmt formatCode="General" sourceLinked="1"/>
        <c:majorTickMark val="out"/>
        <c:minorTickMark val="none"/>
        <c:tickLblPos val="nextTo"/>
        <c:crossAx val="314209544"/>
        <c:crosses val="autoZero"/>
        <c:auto val="1"/>
        <c:lblAlgn val="ctr"/>
        <c:lblOffset val="100"/>
        <c:noMultiLvlLbl val="0"/>
      </c:catAx>
      <c:valAx>
        <c:axId val="314209544"/>
        <c:scaling>
          <c:orientation val="minMax"/>
          <c:max val="0.70000000000000007"/>
          <c:min val="0"/>
        </c:scaling>
        <c:delete val="1"/>
        <c:axPos val="t"/>
        <c:numFmt formatCode="0%" sourceLinked="1"/>
        <c:majorTickMark val="out"/>
        <c:minorTickMark val="none"/>
        <c:tickLblPos val="nextTo"/>
        <c:crossAx val="314209152"/>
        <c:crosses val="autoZero"/>
        <c:crossBetween val="between"/>
      </c:valAx>
      <c:spPr>
        <a:noFill/>
        <a:ln w="25402">
          <a:noFill/>
        </a:ln>
      </c:spPr>
    </c:plotArea>
    <c:plotVisOnly val="1"/>
    <c:dispBlanksAs val="gap"/>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BC0D07-2135-4E20-8973-42C9E728250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6F7BFFE-6929-477A-BEC5-80D8D8A0F3CC}">
      <dgm:prSet phldrT="[Text]" custT="1"/>
      <dgm:spPr>
        <a:solidFill>
          <a:srgbClr val="034EA1">
            <a:alpha val="70000"/>
          </a:srgbClr>
        </a:solidFill>
        <a:ln>
          <a:noFill/>
        </a:ln>
      </dgm:spPr>
      <dgm:t>
        <a:bodyPr/>
        <a:lstStyle/>
        <a:p>
          <a:pPr algn="ctr"/>
          <a:r>
            <a:rPr lang="en-US" sz="2000" b="1" dirty="0" smtClean="0"/>
            <a:t>Hiking</a:t>
          </a:r>
        </a:p>
      </dgm:t>
    </dgm:pt>
    <dgm:pt modelId="{6AA4DEF8-BC38-46F1-880D-B7B6F84CEA8A}" type="parTrans" cxnId="{E49815F8-F7CC-43C6-AAB9-30B1FD34FAB1}">
      <dgm:prSet/>
      <dgm:spPr/>
      <dgm:t>
        <a:bodyPr/>
        <a:lstStyle/>
        <a:p>
          <a:endParaRPr lang="en-US"/>
        </a:p>
      </dgm:t>
    </dgm:pt>
    <dgm:pt modelId="{DADE7948-7099-4083-9898-18A60270FBCA}" type="sibTrans" cxnId="{E49815F8-F7CC-43C6-AAB9-30B1FD34FAB1}">
      <dgm:prSet/>
      <dgm:spPr/>
      <dgm:t>
        <a:bodyPr/>
        <a:lstStyle/>
        <a:p>
          <a:endParaRPr lang="en-US"/>
        </a:p>
      </dgm:t>
    </dgm:pt>
    <dgm:pt modelId="{2A007054-507E-4213-AD31-22893E43F3E8}">
      <dgm:prSet phldrT="[Text]" custT="1"/>
      <dgm:spPr>
        <a:solidFill>
          <a:srgbClr val="034EA1">
            <a:alpha val="70000"/>
          </a:srgbClr>
        </a:solidFill>
        <a:ln>
          <a:noFill/>
        </a:ln>
      </dgm:spPr>
      <dgm:t>
        <a:bodyPr/>
        <a:lstStyle/>
        <a:p>
          <a:pPr algn="ctr"/>
          <a:r>
            <a:rPr lang="en-US" sz="2000" b="1" dirty="0" smtClean="0"/>
            <a:t>Camping</a:t>
          </a:r>
          <a:endParaRPr lang="en-US" sz="2000" b="1" dirty="0"/>
        </a:p>
      </dgm:t>
    </dgm:pt>
    <dgm:pt modelId="{01A40F04-3A5D-44D2-8D6C-D3010B5A8FEC}" type="parTrans" cxnId="{F6F5FCA2-2AB0-4172-9BC4-359857907E01}">
      <dgm:prSet/>
      <dgm:spPr/>
      <dgm:t>
        <a:bodyPr/>
        <a:lstStyle/>
        <a:p>
          <a:endParaRPr lang="en-US"/>
        </a:p>
      </dgm:t>
    </dgm:pt>
    <dgm:pt modelId="{88D28E5A-C9D5-457D-831B-0FC09B7FF8C8}" type="sibTrans" cxnId="{F6F5FCA2-2AB0-4172-9BC4-359857907E01}">
      <dgm:prSet/>
      <dgm:spPr/>
      <dgm:t>
        <a:bodyPr/>
        <a:lstStyle/>
        <a:p>
          <a:endParaRPr lang="en-US"/>
        </a:p>
      </dgm:t>
    </dgm:pt>
    <dgm:pt modelId="{E6DC1808-683B-4414-9EF0-B37D0D26B2C8}">
      <dgm:prSet phldrT="[Text]" custT="1"/>
      <dgm:spPr>
        <a:solidFill>
          <a:srgbClr val="034EA1">
            <a:alpha val="70000"/>
          </a:srgbClr>
        </a:solidFill>
        <a:ln>
          <a:noFill/>
        </a:ln>
      </dgm:spPr>
      <dgm:t>
        <a:bodyPr/>
        <a:lstStyle/>
        <a:p>
          <a:pPr algn="ctr"/>
          <a:r>
            <a:rPr lang="en-US" sz="2000" b="1" dirty="0" smtClean="0"/>
            <a:t>Boating</a:t>
          </a:r>
          <a:endParaRPr lang="en-US" sz="2000" b="1" dirty="0"/>
        </a:p>
      </dgm:t>
    </dgm:pt>
    <dgm:pt modelId="{9226305F-E782-4D02-B8CE-37879CA5E4E1}" type="parTrans" cxnId="{209C682F-6797-4E4A-B28A-ECD7A7D6EDFB}">
      <dgm:prSet/>
      <dgm:spPr/>
      <dgm:t>
        <a:bodyPr/>
        <a:lstStyle/>
        <a:p>
          <a:endParaRPr lang="en-US"/>
        </a:p>
      </dgm:t>
    </dgm:pt>
    <dgm:pt modelId="{B1D02897-BDF3-4B02-8FAF-407571487735}" type="sibTrans" cxnId="{209C682F-6797-4E4A-B28A-ECD7A7D6EDFB}">
      <dgm:prSet/>
      <dgm:spPr/>
      <dgm:t>
        <a:bodyPr/>
        <a:lstStyle/>
        <a:p>
          <a:endParaRPr lang="en-US"/>
        </a:p>
      </dgm:t>
    </dgm:pt>
    <dgm:pt modelId="{28B2DD39-7AD8-4AD2-8CFE-4D375EDC0CF3}">
      <dgm:prSet phldrT="[Text]" custT="1"/>
      <dgm:spPr>
        <a:solidFill>
          <a:srgbClr val="034EA1">
            <a:alpha val="70000"/>
          </a:srgbClr>
        </a:solidFill>
        <a:ln>
          <a:noFill/>
        </a:ln>
      </dgm:spPr>
      <dgm:t>
        <a:bodyPr/>
        <a:lstStyle/>
        <a:p>
          <a:pPr algn="ctr"/>
          <a:r>
            <a:rPr lang="en-US" sz="2000" b="1" dirty="0" smtClean="0">
              <a:solidFill>
                <a:schemeClr val="bg1"/>
              </a:solidFill>
              <a:latin typeface="+mn-lt"/>
              <a:cs typeface="Arial" pitchFamily="34" charset="0"/>
            </a:rPr>
            <a:t>Mountain biking</a:t>
          </a:r>
          <a:endParaRPr lang="en-US" sz="2000" b="1" dirty="0">
            <a:solidFill>
              <a:schemeClr val="bg1"/>
            </a:solidFill>
          </a:endParaRPr>
        </a:p>
      </dgm:t>
    </dgm:pt>
    <dgm:pt modelId="{CF8470D0-F10F-4F31-9C64-FD68A0E0CC41}" type="parTrans" cxnId="{FEFD7CDA-178B-4EDE-BAD4-B90FD4522915}">
      <dgm:prSet/>
      <dgm:spPr/>
      <dgm:t>
        <a:bodyPr/>
        <a:lstStyle/>
        <a:p>
          <a:endParaRPr lang="en-US"/>
        </a:p>
      </dgm:t>
    </dgm:pt>
    <dgm:pt modelId="{8A041F64-6FFB-483D-8709-06CD6DE263F5}" type="sibTrans" cxnId="{FEFD7CDA-178B-4EDE-BAD4-B90FD4522915}">
      <dgm:prSet/>
      <dgm:spPr/>
      <dgm:t>
        <a:bodyPr/>
        <a:lstStyle/>
        <a:p>
          <a:endParaRPr lang="en-US"/>
        </a:p>
      </dgm:t>
    </dgm:pt>
    <dgm:pt modelId="{0FB36E20-4E57-431F-8A99-8015654ABEA8}">
      <dgm:prSet phldrT="[Text]" custT="1"/>
      <dgm:spPr>
        <a:solidFill>
          <a:srgbClr val="034EA1">
            <a:alpha val="70000"/>
          </a:srgbClr>
        </a:solidFill>
        <a:ln>
          <a:noFill/>
        </a:ln>
      </dgm:spPr>
      <dgm:t>
        <a:bodyPr/>
        <a:lstStyle/>
        <a:p>
          <a:pPr algn="ctr">
            <a:spcAft>
              <a:spcPts val="0"/>
            </a:spcAft>
          </a:pPr>
          <a:r>
            <a:rPr lang="en-US" sz="1900" b="1" dirty="0" smtClean="0"/>
            <a:t>Riding an off-road vehicle</a:t>
          </a:r>
        </a:p>
        <a:p>
          <a:pPr algn="ctr">
            <a:spcAft>
              <a:spcPts val="0"/>
            </a:spcAft>
          </a:pPr>
          <a:r>
            <a:rPr lang="en-US" sz="1900" b="1" dirty="0" smtClean="0"/>
            <a:t>or snowmobile</a:t>
          </a:r>
          <a:endParaRPr lang="en-US" sz="1900" b="1" dirty="0"/>
        </a:p>
      </dgm:t>
    </dgm:pt>
    <dgm:pt modelId="{8F4AC0ED-C7E1-4A22-83A8-318DE1D56387}" type="parTrans" cxnId="{27B45E74-3A00-4598-91D8-A1D5D9623B2B}">
      <dgm:prSet/>
      <dgm:spPr/>
      <dgm:t>
        <a:bodyPr/>
        <a:lstStyle/>
        <a:p>
          <a:endParaRPr lang="en-US"/>
        </a:p>
      </dgm:t>
    </dgm:pt>
    <dgm:pt modelId="{791B89C4-A1D6-4258-81C4-03046719F8FD}" type="sibTrans" cxnId="{27B45E74-3A00-4598-91D8-A1D5D9623B2B}">
      <dgm:prSet/>
      <dgm:spPr/>
      <dgm:t>
        <a:bodyPr/>
        <a:lstStyle/>
        <a:p>
          <a:endParaRPr lang="en-US"/>
        </a:p>
      </dgm:t>
    </dgm:pt>
    <dgm:pt modelId="{5D0D0E8E-BAB2-4794-BA0E-5EE3D94889A7}">
      <dgm:prSet phldrT="[Text]" custT="1"/>
      <dgm:spPr>
        <a:solidFill>
          <a:srgbClr val="034EA1">
            <a:alpha val="70000"/>
          </a:srgbClr>
        </a:solidFill>
        <a:ln>
          <a:noFill/>
        </a:ln>
      </dgm:spPr>
      <dgm:t>
        <a:bodyPr/>
        <a:lstStyle/>
        <a:p>
          <a:pPr algn="ctr">
            <a:spcAft>
              <a:spcPts val="0"/>
            </a:spcAft>
          </a:pPr>
          <a:r>
            <a:rPr lang="en-US" sz="2000" b="1" dirty="0" smtClean="0"/>
            <a:t>Bird watching and</a:t>
          </a:r>
        </a:p>
        <a:p>
          <a:pPr algn="ctr">
            <a:spcAft>
              <a:spcPts val="0"/>
            </a:spcAft>
          </a:pPr>
          <a:r>
            <a:rPr lang="en-US" sz="2000" b="1" dirty="0" smtClean="0"/>
            <a:t>viewing wildlife</a:t>
          </a:r>
          <a:endParaRPr lang="en-US" sz="2000" b="1" dirty="0"/>
        </a:p>
      </dgm:t>
    </dgm:pt>
    <dgm:pt modelId="{247B5045-A44A-4B0F-B86B-7EBDA14F57A9}" type="sibTrans" cxnId="{10C703A1-1514-4853-9FCF-8B161D7F1464}">
      <dgm:prSet/>
      <dgm:spPr/>
      <dgm:t>
        <a:bodyPr/>
        <a:lstStyle/>
        <a:p>
          <a:endParaRPr lang="en-US"/>
        </a:p>
      </dgm:t>
    </dgm:pt>
    <dgm:pt modelId="{67E630CD-F893-4FF9-9468-A195EB1434D9}" type="parTrans" cxnId="{10C703A1-1514-4853-9FCF-8B161D7F1464}">
      <dgm:prSet/>
      <dgm:spPr/>
      <dgm:t>
        <a:bodyPr/>
        <a:lstStyle/>
        <a:p>
          <a:endParaRPr lang="en-US"/>
        </a:p>
      </dgm:t>
    </dgm:pt>
    <dgm:pt modelId="{4E304532-24EE-47C3-9449-AEF25DED088E}" type="pres">
      <dgm:prSet presAssocID="{E1BC0D07-2135-4E20-8973-42C9E728250F}" presName="linear" presStyleCnt="0">
        <dgm:presLayoutVars>
          <dgm:dir/>
          <dgm:resizeHandles val="exact"/>
        </dgm:presLayoutVars>
      </dgm:prSet>
      <dgm:spPr/>
      <dgm:t>
        <a:bodyPr/>
        <a:lstStyle/>
        <a:p>
          <a:endParaRPr lang="en-US"/>
        </a:p>
      </dgm:t>
    </dgm:pt>
    <dgm:pt modelId="{60DD12AE-256F-497E-A033-E997A8EE43C5}" type="pres">
      <dgm:prSet presAssocID="{96F7BFFE-6929-477A-BEC5-80D8D8A0F3CC}" presName="comp" presStyleCnt="0"/>
      <dgm:spPr/>
    </dgm:pt>
    <dgm:pt modelId="{F6699E07-DD6D-42A8-A592-D0EA029DBE9A}" type="pres">
      <dgm:prSet presAssocID="{96F7BFFE-6929-477A-BEC5-80D8D8A0F3CC}" presName="box" presStyleLbl="node1" presStyleIdx="0" presStyleCnt="6"/>
      <dgm:spPr/>
      <dgm:t>
        <a:bodyPr/>
        <a:lstStyle/>
        <a:p>
          <a:endParaRPr lang="en-US"/>
        </a:p>
      </dgm:t>
    </dgm:pt>
    <dgm:pt modelId="{0AE6FB46-05BB-47B2-93CA-32C1779347C8}" type="pres">
      <dgm:prSet presAssocID="{96F7BFFE-6929-477A-BEC5-80D8D8A0F3CC}" presName="img" presStyleLbl="fgImgPlace1" presStyleIdx="0" presStyleCnt="6"/>
      <dgm:spPr>
        <a:blipFill rotWithShape="1">
          <a:blip xmlns:r="http://schemas.openxmlformats.org/officeDocument/2006/relationships" r:embed="rId1"/>
          <a:stretch>
            <a:fillRect/>
          </a:stretch>
        </a:blipFill>
        <a:ln>
          <a:noFill/>
        </a:ln>
      </dgm:spPr>
      <dgm:t>
        <a:bodyPr/>
        <a:lstStyle/>
        <a:p>
          <a:endParaRPr lang="en-US"/>
        </a:p>
      </dgm:t>
    </dgm:pt>
    <dgm:pt modelId="{6ABB73CB-A819-402D-AD16-EA49615140C8}" type="pres">
      <dgm:prSet presAssocID="{96F7BFFE-6929-477A-BEC5-80D8D8A0F3CC}" presName="text" presStyleLbl="node1" presStyleIdx="0" presStyleCnt="6">
        <dgm:presLayoutVars>
          <dgm:bulletEnabled val="1"/>
        </dgm:presLayoutVars>
      </dgm:prSet>
      <dgm:spPr/>
      <dgm:t>
        <a:bodyPr/>
        <a:lstStyle/>
        <a:p>
          <a:endParaRPr lang="en-US"/>
        </a:p>
      </dgm:t>
    </dgm:pt>
    <dgm:pt modelId="{45CD334C-ACFB-4441-8F80-58D03418A8F6}" type="pres">
      <dgm:prSet presAssocID="{DADE7948-7099-4083-9898-18A60270FBCA}" presName="spacer" presStyleCnt="0"/>
      <dgm:spPr/>
    </dgm:pt>
    <dgm:pt modelId="{4685A74F-05D7-4772-A53F-FE575754DEA9}" type="pres">
      <dgm:prSet presAssocID="{2A007054-507E-4213-AD31-22893E43F3E8}" presName="comp" presStyleCnt="0"/>
      <dgm:spPr/>
    </dgm:pt>
    <dgm:pt modelId="{6EB28CD3-4C87-4259-9842-D363C2672DD3}" type="pres">
      <dgm:prSet presAssocID="{2A007054-507E-4213-AD31-22893E43F3E8}" presName="box" presStyleLbl="node1" presStyleIdx="1" presStyleCnt="6"/>
      <dgm:spPr/>
      <dgm:t>
        <a:bodyPr/>
        <a:lstStyle/>
        <a:p>
          <a:endParaRPr lang="en-US"/>
        </a:p>
      </dgm:t>
    </dgm:pt>
    <dgm:pt modelId="{868B562E-D906-42A5-B231-586B12E871E7}" type="pres">
      <dgm:prSet presAssocID="{2A007054-507E-4213-AD31-22893E43F3E8}" presName="img" presStyleLbl="fgImgPlace1" presStyleIdx="1" presStyleCnt="6"/>
      <dgm:spPr>
        <a:blipFill rotWithShape="1">
          <a:blip xmlns:r="http://schemas.openxmlformats.org/officeDocument/2006/relationships" r:embed="rId2"/>
          <a:stretch>
            <a:fillRect/>
          </a:stretch>
        </a:blipFill>
        <a:ln>
          <a:noFill/>
        </a:ln>
      </dgm:spPr>
      <dgm:t>
        <a:bodyPr/>
        <a:lstStyle/>
        <a:p>
          <a:endParaRPr lang="en-US"/>
        </a:p>
      </dgm:t>
    </dgm:pt>
    <dgm:pt modelId="{C70876D6-9396-4F74-B350-175E94DF845C}" type="pres">
      <dgm:prSet presAssocID="{2A007054-507E-4213-AD31-22893E43F3E8}" presName="text" presStyleLbl="node1" presStyleIdx="1" presStyleCnt="6">
        <dgm:presLayoutVars>
          <dgm:bulletEnabled val="1"/>
        </dgm:presLayoutVars>
      </dgm:prSet>
      <dgm:spPr/>
      <dgm:t>
        <a:bodyPr/>
        <a:lstStyle/>
        <a:p>
          <a:endParaRPr lang="en-US"/>
        </a:p>
      </dgm:t>
    </dgm:pt>
    <dgm:pt modelId="{E2707B4F-3624-407E-88F3-3CE7B06CE360}" type="pres">
      <dgm:prSet presAssocID="{88D28E5A-C9D5-457D-831B-0FC09B7FF8C8}" presName="spacer" presStyleCnt="0"/>
      <dgm:spPr/>
    </dgm:pt>
    <dgm:pt modelId="{751195E0-4876-4562-939E-BF19C00466D0}" type="pres">
      <dgm:prSet presAssocID="{5D0D0E8E-BAB2-4794-BA0E-5EE3D94889A7}" presName="comp" presStyleCnt="0"/>
      <dgm:spPr/>
    </dgm:pt>
    <dgm:pt modelId="{82C1586A-A022-4019-AB79-FEF49D9D8061}" type="pres">
      <dgm:prSet presAssocID="{5D0D0E8E-BAB2-4794-BA0E-5EE3D94889A7}" presName="box" presStyleLbl="node1" presStyleIdx="2" presStyleCnt="6"/>
      <dgm:spPr/>
      <dgm:t>
        <a:bodyPr/>
        <a:lstStyle/>
        <a:p>
          <a:endParaRPr lang="en-US"/>
        </a:p>
      </dgm:t>
    </dgm:pt>
    <dgm:pt modelId="{B02379C5-64F1-45B2-BDC9-6D896D9F4C42}" type="pres">
      <dgm:prSet presAssocID="{5D0D0E8E-BAB2-4794-BA0E-5EE3D94889A7}" presName="img" presStyleLbl="fgImgPlace1" presStyleIdx="2" presStyleCnt="6"/>
      <dgm:spPr>
        <a:blipFill rotWithShape="1">
          <a:blip xmlns:r="http://schemas.openxmlformats.org/officeDocument/2006/relationships" r:embed="rId3"/>
          <a:stretch>
            <a:fillRect/>
          </a:stretch>
        </a:blipFill>
        <a:ln>
          <a:noFill/>
        </a:ln>
      </dgm:spPr>
      <dgm:t>
        <a:bodyPr/>
        <a:lstStyle/>
        <a:p>
          <a:endParaRPr lang="en-US"/>
        </a:p>
      </dgm:t>
    </dgm:pt>
    <dgm:pt modelId="{24332EDE-F686-4562-86EF-BF014EB7D8F0}" type="pres">
      <dgm:prSet presAssocID="{5D0D0E8E-BAB2-4794-BA0E-5EE3D94889A7}" presName="text" presStyleLbl="node1" presStyleIdx="2" presStyleCnt="6">
        <dgm:presLayoutVars>
          <dgm:bulletEnabled val="1"/>
        </dgm:presLayoutVars>
      </dgm:prSet>
      <dgm:spPr/>
      <dgm:t>
        <a:bodyPr/>
        <a:lstStyle/>
        <a:p>
          <a:endParaRPr lang="en-US"/>
        </a:p>
      </dgm:t>
    </dgm:pt>
    <dgm:pt modelId="{999CF78A-21D7-4496-B98E-19D297C884BF}" type="pres">
      <dgm:prSet presAssocID="{247B5045-A44A-4B0F-B86B-7EBDA14F57A9}" presName="spacer" presStyleCnt="0"/>
      <dgm:spPr/>
    </dgm:pt>
    <dgm:pt modelId="{B7593B48-C649-4ECB-986D-111E567D5F25}" type="pres">
      <dgm:prSet presAssocID="{E6DC1808-683B-4414-9EF0-B37D0D26B2C8}" presName="comp" presStyleCnt="0"/>
      <dgm:spPr/>
    </dgm:pt>
    <dgm:pt modelId="{07E98140-CAE2-4BAE-A7A3-F74B272138CC}" type="pres">
      <dgm:prSet presAssocID="{E6DC1808-683B-4414-9EF0-B37D0D26B2C8}" presName="box" presStyleLbl="node1" presStyleIdx="3" presStyleCnt="6"/>
      <dgm:spPr/>
      <dgm:t>
        <a:bodyPr/>
        <a:lstStyle/>
        <a:p>
          <a:endParaRPr lang="en-US"/>
        </a:p>
      </dgm:t>
    </dgm:pt>
    <dgm:pt modelId="{E22E5E8F-309B-4CAA-A1BA-E3C79D1727A2}" type="pres">
      <dgm:prSet presAssocID="{E6DC1808-683B-4414-9EF0-B37D0D26B2C8}" presName="img" presStyleLbl="fgImgPlace1" presStyleIdx="3" presStyleCnt="6"/>
      <dgm:spPr>
        <a:blipFill rotWithShape="1">
          <a:blip xmlns:r="http://schemas.openxmlformats.org/officeDocument/2006/relationships" r:embed="rId4"/>
          <a:stretch>
            <a:fillRect/>
          </a:stretch>
        </a:blipFill>
        <a:ln>
          <a:noFill/>
        </a:ln>
      </dgm:spPr>
      <dgm:t>
        <a:bodyPr/>
        <a:lstStyle/>
        <a:p>
          <a:endParaRPr lang="en-US"/>
        </a:p>
      </dgm:t>
    </dgm:pt>
    <dgm:pt modelId="{9290DC1A-4DFA-4203-9BE4-DD1D3245A0FC}" type="pres">
      <dgm:prSet presAssocID="{E6DC1808-683B-4414-9EF0-B37D0D26B2C8}" presName="text" presStyleLbl="node1" presStyleIdx="3" presStyleCnt="6">
        <dgm:presLayoutVars>
          <dgm:bulletEnabled val="1"/>
        </dgm:presLayoutVars>
      </dgm:prSet>
      <dgm:spPr/>
      <dgm:t>
        <a:bodyPr/>
        <a:lstStyle/>
        <a:p>
          <a:endParaRPr lang="en-US"/>
        </a:p>
      </dgm:t>
    </dgm:pt>
    <dgm:pt modelId="{7D712EA9-CD54-484A-8A29-27BB668370F5}" type="pres">
      <dgm:prSet presAssocID="{B1D02897-BDF3-4B02-8FAF-407571487735}" presName="spacer" presStyleCnt="0"/>
      <dgm:spPr/>
    </dgm:pt>
    <dgm:pt modelId="{63DCB7C6-7171-4F0C-AEF5-01E107656A1F}" type="pres">
      <dgm:prSet presAssocID="{28B2DD39-7AD8-4AD2-8CFE-4D375EDC0CF3}" presName="comp" presStyleCnt="0"/>
      <dgm:spPr/>
    </dgm:pt>
    <dgm:pt modelId="{78D17F6D-3E37-4F52-A91D-6237FE42C0C8}" type="pres">
      <dgm:prSet presAssocID="{28B2DD39-7AD8-4AD2-8CFE-4D375EDC0CF3}" presName="box" presStyleLbl="node1" presStyleIdx="4" presStyleCnt="6"/>
      <dgm:spPr/>
      <dgm:t>
        <a:bodyPr/>
        <a:lstStyle/>
        <a:p>
          <a:endParaRPr lang="en-US"/>
        </a:p>
      </dgm:t>
    </dgm:pt>
    <dgm:pt modelId="{735EEA9D-3424-4D34-B7F3-212597109814}" type="pres">
      <dgm:prSet presAssocID="{28B2DD39-7AD8-4AD2-8CFE-4D375EDC0CF3}" presName="img" presStyleLbl="fgImgPlace1" presStyleIdx="4" presStyleCnt="6"/>
      <dgm:spPr>
        <a:blipFill rotWithShape="1">
          <a:blip xmlns:r="http://schemas.openxmlformats.org/officeDocument/2006/relationships" r:embed="rId5"/>
          <a:stretch>
            <a:fillRect/>
          </a:stretch>
        </a:blipFill>
        <a:ln>
          <a:noFill/>
        </a:ln>
      </dgm:spPr>
      <dgm:t>
        <a:bodyPr/>
        <a:lstStyle/>
        <a:p>
          <a:endParaRPr lang="en-US"/>
        </a:p>
      </dgm:t>
    </dgm:pt>
    <dgm:pt modelId="{D556671F-F1BD-4E7B-9BA9-66EEC5970581}" type="pres">
      <dgm:prSet presAssocID="{28B2DD39-7AD8-4AD2-8CFE-4D375EDC0CF3}" presName="text" presStyleLbl="node1" presStyleIdx="4" presStyleCnt="6">
        <dgm:presLayoutVars>
          <dgm:bulletEnabled val="1"/>
        </dgm:presLayoutVars>
      </dgm:prSet>
      <dgm:spPr/>
      <dgm:t>
        <a:bodyPr/>
        <a:lstStyle/>
        <a:p>
          <a:endParaRPr lang="en-US"/>
        </a:p>
      </dgm:t>
    </dgm:pt>
    <dgm:pt modelId="{92F395D9-5E2A-43FF-9350-7085727092B2}" type="pres">
      <dgm:prSet presAssocID="{8A041F64-6FFB-483D-8709-06CD6DE263F5}" presName="spacer" presStyleCnt="0"/>
      <dgm:spPr/>
    </dgm:pt>
    <dgm:pt modelId="{571242B5-2E11-49BB-A4D0-568E1B61E525}" type="pres">
      <dgm:prSet presAssocID="{0FB36E20-4E57-431F-8A99-8015654ABEA8}" presName="comp" presStyleCnt="0"/>
      <dgm:spPr/>
    </dgm:pt>
    <dgm:pt modelId="{087DEB82-12AD-4204-902F-4EFFEAA6A15D}" type="pres">
      <dgm:prSet presAssocID="{0FB36E20-4E57-431F-8A99-8015654ABEA8}" presName="box" presStyleLbl="node1" presStyleIdx="5" presStyleCnt="6"/>
      <dgm:spPr/>
      <dgm:t>
        <a:bodyPr/>
        <a:lstStyle/>
        <a:p>
          <a:endParaRPr lang="en-US"/>
        </a:p>
      </dgm:t>
    </dgm:pt>
    <dgm:pt modelId="{51495BE3-C48D-413E-992A-3A0CA7F3ADC6}" type="pres">
      <dgm:prSet presAssocID="{0FB36E20-4E57-431F-8A99-8015654ABEA8}" presName="img" presStyleLbl="fgImgPlace1" presStyleIdx="5" presStyleCnt="6"/>
      <dgm:spPr>
        <a:blipFill rotWithShape="1">
          <a:blip xmlns:r="http://schemas.openxmlformats.org/officeDocument/2006/relationships" r:embed="rId6"/>
          <a:stretch>
            <a:fillRect/>
          </a:stretch>
        </a:blipFill>
        <a:ln>
          <a:noFill/>
        </a:ln>
      </dgm:spPr>
      <dgm:t>
        <a:bodyPr/>
        <a:lstStyle/>
        <a:p>
          <a:endParaRPr lang="en-US"/>
        </a:p>
      </dgm:t>
    </dgm:pt>
    <dgm:pt modelId="{555D748C-CF22-48CC-8E28-1AECEC474D3A}" type="pres">
      <dgm:prSet presAssocID="{0FB36E20-4E57-431F-8A99-8015654ABEA8}" presName="text" presStyleLbl="node1" presStyleIdx="5" presStyleCnt="6">
        <dgm:presLayoutVars>
          <dgm:bulletEnabled val="1"/>
        </dgm:presLayoutVars>
      </dgm:prSet>
      <dgm:spPr/>
      <dgm:t>
        <a:bodyPr/>
        <a:lstStyle/>
        <a:p>
          <a:endParaRPr lang="en-US"/>
        </a:p>
      </dgm:t>
    </dgm:pt>
  </dgm:ptLst>
  <dgm:cxnLst>
    <dgm:cxn modelId="{27B45E74-3A00-4598-91D8-A1D5D9623B2B}" srcId="{E1BC0D07-2135-4E20-8973-42C9E728250F}" destId="{0FB36E20-4E57-431F-8A99-8015654ABEA8}" srcOrd="5" destOrd="0" parTransId="{8F4AC0ED-C7E1-4A22-83A8-318DE1D56387}" sibTransId="{791B89C4-A1D6-4258-81C4-03046719F8FD}"/>
    <dgm:cxn modelId="{5B2D8D25-2454-4C8E-AC5C-25CE4B614C4A}" type="presOf" srcId="{28B2DD39-7AD8-4AD2-8CFE-4D375EDC0CF3}" destId="{D556671F-F1BD-4E7B-9BA9-66EEC5970581}" srcOrd="1" destOrd="0" presId="urn:microsoft.com/office/officeart/2005/8/layout/vList4"/>
    <dgm:cxn modelId="{C44A8371-B8C3-4915-833A-07E5E7210B34}" type="presOf" srcId="{28B2DD39-7AD8-4AD2-8CFE-4D375EDC0CF3}" destId="{78D17F6D-3E37-4F52-A91D-6237FE42C0C8}" srcOrd="0" destOrd="0" presId="urn:microsoft.com/office/officeart/2005/8/layout/vList4"/>
    <dgm:cxn modelId="{F6F5FCA2-2AB0-4172-9BC4-359857907E01}" srcId="{E1BC0D07-2135-4E20-8973-42C9E728250F}" destId="{2A007054-507E-4213-AD31-22893E43F3E8}" srcOrd="1" destOrd="0" parTransId="{01A40F04-3A5D-44D2-8D6C-D3010B5A8FEC}" sibTransId="{88D28E5A-C9D5-457D-831B-0FC09B7FF8C8}"/>
    <dgm:cxn modelId="{F40FC58B-18A0-44A6-970D-7E3DCC0E46B0}" type="presOf" srcId="{0FB36E20-4E57-431F-8A99-8015654ABEA8}" destId="{087DEB82-12AD-4204-902F-4EFFEAA6A15D}" srcOrd="0" destOrd="0" presId="urn:microsoft.com/office/officeart/2005/8/layout/vList4"/>
    <dgm:cxn modelId="{74F339BF-F3B7-4147-BE76-FCF6BFD2FE0A}" type="presOf" srcId="{5D0D0E8E-BAB2-4794-BA0E-5EE3D94889A7}" destId="{24332EDE-F686-4562-86EF-BF014EB7D8F0}" srcOrd="1" destOrd="0" presId="urn:microsoft.com/office/officeart/2005/8/layout/vList4"/>
    <dgm:cxn modelId="{4DA68F36-E44E-45CB-91A8-C0592BAA0DBA}" type="presOf" srcId="{5D0D0E8E-BAB2-4794-BA0E-5EE3D94889A7}" destId="{82C1586A-A022-4019-AB79-FEF49D9D8061}" srcOrd="0" destOrd="0" presId="urn:microsoft.com/office/officeart/2005/8/layout/vList4"/>
    <dgm:cxn modelId="{2853D242-AFE6-402E-BF02-D940B204232D}" type="presOf" srcId="{2A007054-507E-4213-AD31-22893E43F3E8}" destId="{C70876D6-9396-4F74-B350-175E94DF845C}" srcOrd="1" destOrd="0" presId="urn:microsoft.com/office/officeart/2005/8/layout/vList4"/>
    <dgm:cxn modelId="{FCAEC72B-5672-4284-ADF7-B3CC42F7D029}" type="presOf" srcId="{96F7BFFE-6929-477A-BEC5-80D8D8A0F3CC}" destId="{F6699E07-DD6D-42A8-A592-D0EA029DBE9A}" srcOrd="0" destOrd="0" presId="urn:microsoft.com/office/officeart/2005/8/layout/vList4"/>
    <dgm:cxn modelId="{FEFD7CDA-178B-4EDE-BAD4-B90FD4522915}" srcId="{E1BC0D07-2135-4E20-8973-42C9E728250F}" destId="{28B2DD39-7AD8-4AD2-8CFE-4D375EDC0CF3}" srcOrd="4" destOrd="0" parTransId="{CF8470D0-F10F-4F31-9C64-FD68A0E0CC41}" sibTransId="{8A041F64-6FFB-483D-8709-06CD6DE263F5}"/>
    <dgm:cxn modelId="{209C682F-6797-4E4A-B28A-ECD7A7D6EDFB}" srcId="{E1BC0D07-2135-4E20-8973-42C9E728250F}" destId="{E6DC1808-683B-4414-9EF0-B37D0D26B2C8}" srcOrd="3" destOrd="0" parTransId="{9226305F-E782-4D02-B8CE-37879CA5E4E1}" sibTransId="{B1D02897-BDF3-4B02-8FAF-407571487735}"/>
    <dgm:cxn modelId="{31FE6494-A4C1-436F-866F-59EBA0D9A055}" type="presOf" srcId="{2A007054-507E-4213-AD31-22893E43F3E8}" destId="{6EB28CD3-4C87-4259-9842-D363C2672DD3}" srcOrd="0" destOrd="0" presId="urn:microsoft.com/office/officeart/2005/8/layout/vList4"/>
    <dgm:cxn modelId="{01F0E84A-AD83-41B3-94BB-91A6C6E5819A}" type="presOf" srcId="{0FB36E20-4E57-431F-8A99-8015654ABEA8}" destId="{555D748C-CF22-48CC-8E28-1AECEC474D3A}" srcOrd="1" destOrd="0" presId="urn:microsoft.com/office/officeart/2005/8/layout/vList4"/>
    <dgm:cxn modelId="{0855F8E2-2EEC-4A55-AB29-9AF416548A0A}" type="presOf" srcId="{96F7BFFE-6929-477A-BEC5-80D8D8A0F3CC}" destId="{6ABB73CB-A819-402D-AD16-EA49615140C8}" srcOrd="1" destOrd="0" presId="urn:microsoft.com/office/officeart/2005/8/layout/vList4"/>
    <dgm:cxn modelId="{10C703A1-1514-4853-9FCF-8B161D7F1464}" srcId="{E1BC0D07-2135-4E20-8973-42C9E728250F}" destId="{5D0D0E8E-BAB2-4794-BA0E-5EE3D94889A7}" srcOrd="2" destOrd="0" parTransId="{67E630CD-F893-4FF9-9468-A195EB1434D9}" sibTransId="{247B5045-A44A-4B0F-B86B-7EBDA14F57A9}"/>
    <dgm:cxn modelId="{4E80C7D1-9490-41C6-8F3C-1CCEE6DAC54F}" type="presOf" srcId="{E1BC0D07-2135-4E20-8973-42C9E728250F}" destId="{4E304532-24EE-47C3-9449-AEF25DED088E}" srcOrd="0" destOrd="0" presId="urn:microsoft.com/office/officeart/2005/8/layout/vList4"/>
    <dgm:cxn modelId="{E49815F8-F7CC-43C6-AAB9-30B1FD34FAB1}" srcId="{E1BC0D07-2135-4E20-8973-42C9E728250F}" destId="{96F7BFFE-6929-477A-BEC5-80D8D8A0F3CC}" srcOrd="0" destOrd="0" parTransId="{6AA4DEF8-BC38-46F1-880D-B7B6F84CEA8A}" sibTransId="{DADE7948-7099-4083-9898-18A60270FBCA}"/>
    <dgm:cxn modelId="{8CD4056E-2A78-4ED1-9597-8D8BA31D2225}" type="presOf" srcId="{E6DC1808-683B-4414-9EF0-B37D0D26B2C8}" destId="{07E98140-CAE2-4BAE-A7A3-F74B272138CC}" srcOrd="0" destOrd="0" presId="urn:microsoft.com/office/officeart/2005/8/layout/vList4"/>
    <dgm:cxn modelId="{A6FFC43C-1121-4943-AE3E-D5938C0AC8C1}" type="presOf" srcId="{E6DC1808-683B-4414-9EF0-B37D0D26B2C8}" destId="{9290DC1A-4DFA-4203-9BE4-DD1D3245A0FC}" srcOrd="1" destOrd="0" presId="urn:microsoft.com/office/officeart/2005/8/layout/vList4"/>
    <dgm:cxn modelId="{6B268F8C-FFD0-403F-8ECF-3296AD3F3679}" type="presParOf" srcId="{4E304532-24EE-47C3-9449-AEF25DED088E}" destId="{60DD12AE-256F-497E-A033-E997A8EE43C5}" srcOrd="0" destOrd="0" presId="urn:microsoft.com/office/officeart/2005/8/layout/vList4"/>
    <dgm:cxn modelId="{8E806F66-E085-45CD-BD6F-42FE799806DB}" type="presParOf" srcId="{60DD12AE-256F-497E-A033-E997A8EE43C5}" destId="{F6699E07-DD6D-42A8-A592-D0EA029DBE9A}" srcOrd="0" destOrd="0" presId="urn:microsoft.com/office/officeart/2005/8/layout/vList4"/>
    <dgm:cxn modelId="{79CCAFD2-A842-40FF-8E47-87B82011FF5B}" type="presParOf" srcId="{60DD12AE-256F-497E-A033-E997A8EE43C5}" destId="{0AE6FB46-05BB-47B2-93CA-32C1779347C8}" srcOrd="1" destOrd="0" presId="urn:microsoft.com/office/officeart/2005/8/layout/vList4"/>
    <dgm:cxn modelId="{4140AB6F-31E6-4E75-A566-67B357235033}" type="presParOf" srcId="{60DD12AE-256F-497E-A033-E997A8EE43C5}" destId="{6ABB73CB-A819-402D-AD16-EA49615140C8}" srcOrd="2" destOrd="0" presId="urn:microsoft.com/office/officeart/2005/8/layout/vList4"/>
    <dgm:cxn modelId="{9F7B59F9-F6B6-4E6C-BA0E-98E9FCCB9E61}" type="presParOf" srcId="{4E304532-24EE-47C3-9449-AEF25DED088E}" destId="{45CD334C-ACFB-4441-8F80-58D03418A8F6}" srcOrd="1" destOrd="0" presId="urn:microsoft.com/office/officeart/2005/8/layout/vList4"/>
    <dgm:cxn modelId="{002FD5D1-5414-430F-8A4D-836F1E343746}" type="presParOf" srcId="{4E304532-24EE-47C3-9449-AEF25DED088E}" destId="{4685A74F-05D7-4772-A53F-FE575754DEA9}" srcOrd="2" destOrd="0" presId="urn:microsoft.com/office/officeart/2005/8/layout/vList4"/>
    <dgm:cxn modelId="{5E13137E-42A0-4FB0-89C0-87CDEB723A45}" type="presParOf" srcId="{4685A74F-05D7-4772-A53F-FE575754DEA9}" destId="{6EB28CD3-4C87-4259-9842-D363C2672DD3}" srcOrd="0" destOrd="0" presId="urn:microsoft.com/office/officeart/2005/8/layout/vList4"/>
    <dgm:cxn modelId="{7C9FC4AA-FA4E-459B-8A4A-82A86A0E0C22}" type="presParOf" srcId="{4685A74F-05D7-4772-A53F-FE575754DEA9}" destId="{868B562E-D906-42A5-B231-586B12E871E7}" srcOrd="1" destOrd="0" presId="urn:microsoft.com/office/officeart/2005/8/layout/vList4"/>
    <dgm:cxn modelId="{21F3D875-1C66-4AE7-9364-844CB7A60E68}" type="presParOf" srcId="{4685A74F-05D7-4772-A53F-FE575754DEA9}" destId="{C70876D6-9396-4F74-B350-175E94DF845C}" srcOrd="2" destOrd="0" presId="urn:microsoft.com/office/officeart/2005/8/layout/vList4"/>
    <dgm:cxn modelId="{B88AA7FA-F57E-4C9A-AC23-7E9CC69B3F2A}" type="presParOf" srcId="{4E304532-24EE-47C3-9449-AEF25DED088E}" destId="{E2707B4F-3624-407E-88F3-3CE7B06CE360}" srcOrd="3" destOrd="0" presId="urn:microsoft.com/office/officeart/2005/8/layout/vList4"/>
    <dgm:cxn modelId="{ECA4DB06-CB0A-4E2A-A4E8-2C62C11CF22D}" type="presParOf" srcId="{4E304532-24EE-47C3-9449-AEF25DED088E}" destId="{751195E0-4876-4562-939E-BF19C00466D0}" srcOrd="4" destOrd="0" presId="urn:microsoft.com/office/officeart/2005/8/layout/vList4"/>
    <dgm:cxn modelId="{D8A1BE18-173A-4B80-8551-1C9E9566ABCC}" type="presParOf" srcId="{751195E0-4876-4562-939E-BF19C00466D0}" destId="{82C1586A-A022-4019-AB79-FEF49D9D8061}" srcOrd="0" destOrd="0" presId="urn:microsoft.com/office/officeart/2005/8/layout/vList4"/>
    <dgm:cxn modelId="{D4C48E52-6B2F-44DD-9008-370C5AE69F20}" type="presParOf" srcId="{751195E0-4876-4562-939E-BF19C00466D0}" destId="{B02379C5-64F1-45B2-BDC9-6D896D9F4C42}" srcOrd="1" destOrd="0" presId="urn:microsoft.com/office/officeart/2005/8/layout/vList4"/>
    <dgm:cxn modelId="{9B8F383C-A7F2-4E56-9B30-C51211ED27EC}" type="presParOf" srcId="{751195E0-4876-4562-939E-BF19C00466D0}" destId="{24332EDE-F686-4562-86EF-BF014EB7D8F0}" srcOrd="2" destOrd="0" presId="urn:microsoft.com/office/officeart/2005/8/layout/vList4"/>
    <dgm:cxn modelId="{BA873FC0-4138-4E78-B84A-0D64FD27857B}" type="presParOf" srcId="{4E304532-24EE-47C3-9449-AEF25DED088E}" destId="{999CF78A-21D7-4496-B98E-19D297C884BF}" srcOrd="5" destOrd="0" presId="urn:microsoft.com/office/officeart/2005/8/layout/vList4"/>
    <dgm:cxn modelId="{0894D26C-89AF-44F1-A600-DC6CAB54455C}" type="presParOf" srcId="{4E304532-24EE-47C3-9449-AEF25DED088E}" destId="{B7593B48-C649-4ECB-986D-111E567D5F25}" srcOrd="6" destOrd="0" presId="urn:microsoft.com/office/officeart/2005/8/layout/vList4"/>
    <dgm:cxn modelId="{E57EA1DC-8CEE-4441-9F2F-359343405C81}" type="presParOf" srcId="{B7593B48-C649-4ECB-986D-111E567D5F25}" destId="{07E98140-CAE2-4BAE-A7A3-F74B272138CC}" srcOrd="0" destOrd="0" presId="urn:microsoft.com/office/officeart/2005/8/layout/vList4"/>
    <dgm:cxn modelId="{F1D9A53C-F407-474A-B791-C0315D78B430}" type="presParOf" srcId="{B7593B48-C649-4ECB-986D-111E567D5F25}" destId="{E22E5E8F-309B-4CAA-A1BA-E3C79D1727A2}" srcOrd="1" destOrd="0" presId="urn:microsoft.com/office/officeart/2005/8/layout/vList4"/>
    <dgm:cxn modelId="{98FD9B23-3D97-462A-8368-036BCDF459BF}" type="presParOf" srcId="{B7593B48-C649-4ECB-986D-111E567D5F25}" destId="{9290DC1A-4DFA-4203-9BE4-DD1D3245A0FC}" srcOrd="2" destOrd="0" presId="urn:microsoft.com/office/officeart/2005/8/layout/vList4"/>
    <dgm:cxn modelId="{FAB69863-CD65-42C1-B648-9DF674E68CBF}" type="presParOf" srcId="{4E304532-24EE-47C3-9449-AEF25DED088E}" destId="{7D712EA9-CD54-484A-8A29-27BB668370F5}" srcOrd="7" destOrd="0" presId="urn:microsoft.com/office/officeart/2005/8/layout/vList4"/>
    <dgm:cxn modelId="{74192703-BB46-4846-906B-3AECEF64BBC7}" type="presParOf" srcId="{4E304532-24EE-47C3-9449-AEF25DED088E}" destId="{63DCB7C6-7171-4F0C-AEF5-01E107656A1F}" srcOrd="8" destOrd="0" presId="urn:microsoft.com/office/officeart/2005/8/layout/vList4"/>
    <dgm:cxn modelId="{459D1047-4F70-4962-B6F2-B180DE442B91}" type="presParOf" srcId="{63DCB7C6-7171-4F0C-AEF5-01E107656A1F}" destId="{78D17F6D-3E37-4F52-A91D-6237FE42C0C8}" srcOrd="0" destOrd="0" presId="urn:microsoft.com/office/officeart/2005/8/layout/vList4"/>
    <dgm:cxn modelId="{263EE030-8A99-46D5-902F-0E8C05C82FF3}" type="presParOf" srcId="{63DCB7C6-7171-4F0C-AEF5-01E107656A1F}" destId="{735EEA9D-3424-4D34-B7F3-212597109814}" srcOrd="1" destOrd="0" presId="urn:microsoft.com/office/officeart/2005/8/layout/vList4"/>
    <dgm:cxn modelId="{6D83F2A5-4308-4503-B084-9300CB618639}" type="presParOf" srcId="{63DCB7C6-7171-4F0C-AEF5-01E107656A1F}" destId="{D556671F-F1BD-4E7B-9BA9-66EEC5970581}" srcOrd="2" destOrd="0" presId="urn:microsoft.com/office/officeart/2005/8/layout/vList4"/>
    <dgm:cxn modelId="{C3AD04A5-124E-4F1E-871B-1E032D80F048}" type="presParOf" srcId="{4E304532-24EE-47C3-9449-AEF25DED088E}" destId="{92F395D9-5E2A-43FF-9350-7085727092B2}" srcOrd="9" destOrd="0" presId="urn:microsoft.com/office/officeart/2005/8/layout/vList4"/>
    <dgm:cxn modelId="{76EE73FE-12E5-464B-BC7C-7FC47615F871}" type="presParOf" srcId="{4E304532-24EE-47C3-9449-AEF25DED088E}" destId="{571242B5-2E11-49BB-A4D0-568E1B61E525}" srcOrd="10" destOrd="0" presId="urn:microsoft.com/office/officeart/2005/8/layout/vList4"/>
    <dgm:cxn modelId="{F206D492-A6A5-4924-9D83-A941DF92AB62}" type="presParOf" srcId="{571242B5-2E11-49BB-A4D0-568E1B61E525}" destId="{087DEB82-12AD-4204-902F-4EFFEAA6A15D}" srcOrd="0" destOrd="0" presId="urn:microsoft.com/office/officeart/2005/8/layout/vList4"/>
    <dgm:cxn modelId="{CF2532CD-2BD5-405F-91D8-385C272C35A3}" type="presParOf" srcId="{571242B5-2E11-49BB-A4D0-568E1B61E525}" destId="{51495BE3-C48D-413E-992A-3A0CA7F3ADC6}" srcOrd="1" destOrd="0" presId="urn:microsoft.com/office/officeart/2005/8/layout/vList4"/>
    <dgm:cxn modelId="{F4A4661B-927B-4192-9467-AEB7CAB5312E}" type="presParOf" srcId="{571242B5-2E11-49BB-A4D0-568E1B61E525}" destId="{555D748C-CF22-48CC-8E28-1AECEC474D3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E0EE4C-ACA3-41ED-9469-76B66D15AB7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DB73EE88-6D85-46A0-99CF-B78034B44A75}">
      <dgm:prSet phldrT="[Text]" custT="1"/>
      <dgm:spPr>
        <a:solidFill>
          <a:srgbClr val="C00000"/>
        </a:solidFill>
        <a:effectLst>
          <a:outerShdw blurRad="50800" dist="38100" dir="5400000" algn="t" rotWithShape="0">
            <a:prstClr val="black">
              <a:alpha val="40000"/>
            </a:prstClr>
          </a:outerShdw>
        </a:effectLst>
      </dgm:spPr>
      <dgm:t>
        <a:bodyPr/>
        <a:lstStyle/>
        <a:p>
          <a:r>
            <a:rPr lang="en-US" sz="2000" b="1" dirty="0" smtClean="0">
              <a:solidFill>
                <a:schemeClr val="bg1"/>
              </a:solidFill>
            </a:rPr>
            <a:t>Less Concerned</a:t>
          </a:r>
          <a:endParaRPr lang="en-US" sz="2000" b="1" dirty="0">
            <a:solidFill>
              <a:schemeClr val="bg1"/>
            </a:solidFill>
          </a:endParaRPr>
        </a:p>
      </dgm:t>
    </dgm:pt>
    <dgm:pt modelId="{99CCD1B3-BB81-4A8E-B416-009C028E439D}" type="parTrans" cxnId="{0CDE0637-C500-4718-B01D-5051CD45EC2D}">
      <dgm:prSet/>
      <dgm:spPr/>
      <dgm:t>
        <a:bodyPr/>
        <a:lstStyle/>
        <a:p>
          <a:endParaRPr lang="en-US"/>
        </a:p>
      </dgm:t>
    </dgm:pt>
    <dgm:pt modelId="{E702F0EE-2EF3-4CE7-9227-380E103F5E8E}" type="sibTrans" cxnId="{0CDE0637-C500-4718-B01D-5051CD45EC2D}">
      <dgm:prSet/>
      <dgm:spPr/>
      <dgm:t>
        <a:bodyPr/>
        <a:lstStyle/>
        <a:p>
          <a:endParaRPr lang="en-US"/>
        </a:p>
      </dgm:t>
    </dgm:pt>
    <dgm:pt modelId="{79837E86-85DE-40A5-BF13-0271B5E09D84}">
      <dgm:prSet phldrT="[Text]" custT="1"/>
      <dgm:spPr>
        <a:noFill/>
        <a:ln>
          <a:solidFill>
            <a:srgbClr val="C00000"/>
          </a:solidFill>
        </a:ln>
      </dgm:spPr>
      <dgm:t>
        <a:bodyPr anchor="b"/>
        <a:lstStyle/>
        <a:p>
          <a:r>
            <a:rPr lang="en-US" sz="2000" b="1" dirty="0" smtClean="0"/>
            <a:t>Seniors</a:t>
          </a:r>
          <a:endParaRPr lang="en-US" sz="2000" b="1" dirty="0"/>
        </a:p>
      </dgm:t>
    </dgm:pt>
    <dgm:pt modelId="{BE9A2E41-E1E3-430B-8412-DBFC68AFAD37}" type="parTrans" cxnId="{3EE6513B-FB7F-447D-9BA5-B3CAC6A898D1}">
      <dgm:prSet/>
      <dgm:spPr>
        <a:ln>
          <a:solidFill>
            <a:srgbClr val="C00000"/>
          </a:solidFill>
        </a:ln>
      </dgm:spPr>
      <dgm:t>
        <a:bodyPr/>
        <a:lstStyle/>
        <a:p>
          <a:endParaRPr lang="en-US"/>
        </a:p>
      </dgm:t>
    </dgm:pt>
    <dgm:pt modelId="{BAE0FCE9-46F2-4A34-A56C-2424605DE091}" type="sibTrans" cxnId="{3EE6513B-FB7F-447D-9BA5-B3CAC6A898D1}">
      <dgm:prSet/>
      <dgm:spPr/>
      <dgm:t>
        <a:bodyPr/>
        <a:lstStyle/>
        <a:p>
          <a:endParaRPr lang="en-US"/>
        </a:p>
      </dgm:t>
    </dgm:pt>
    <dgm:pt modelId="{087A24C8-A71F-4674-B4A0-E2E268DFF359}">
      <dgm:prSet phldrT="[Text]" custT="1"/>
      <dgm:spPr>
        <a:noFill/>
        <a:ln>
          <a:solidFill>
            <a:srgbClr val="C00000"/>
          </a:solidFill>
        </a:ln>
      </dgm:spPr>
      <dgm:t>
        <a:bodyPr anchor="b"/>
        <a:lstStyle/>
        <a:p>
          <a:r>
            <a:rPr lang="en-US" sz="2000" b="1" dirty="0" smtClean="0"/>
            <a:t>White Men</a:t>
          </a:r>
          <a:endParaRPr lang="en-US" sz="2000" b="1" dirty="0"/>
        </a:p>
      </dgm:t>
    </dgm:pt>
    <dgm:pt modelId="{74FBBB6C-6B28-4672-8498-F9A703993111}" type="parTrans" cxnId="{9AC342F7-8177-4DBF-8BE7-888886D1158C}">
      <dgm:prSet/>
      <dgm:spPr>
        <a:ln>
          <a:solidFill>
            <a:srgbClr val="C00000"/>
          </a:solidFill>
        </a:ln>
      </dgm:spPr>
      <dgm:t>
        <a:bodyPr/>
        <a:lstStyle/>
        <a:p>
          <a:endParaRPr lang="en-US"/>
        </a:p>
      </dgm:t>
    </dgm:pt>
    <dgm:pt modelId="{5C7B1973-B9E7-4B2C-AE8B-A6E1A085BD45}" type="sibTrans" cxnId="{9AC342F7-8177-4DBF-8BE7-888886D1158C}">
      <dgm:prSet/>
      <dgm:spPr/>
      <dgm:t>
        <a:bodyPr/>
        <a:lstStyle/>
        <a:p>
          <a:endParaRPr lang="en-US"/>
        </a:p>
      </dgm:t>
    </dgm:pt>
    <dgm:pt modelId="{A7BD5203-C824-420D-98C4-566EE6CB4B3D}">
      <dgm:prSet phldrT="[Text]" custT="1"/>
      <dgm:spPr>
        <a:solidFill>
          <a:srgbClr val="002060"/>
        </a:solidFill>
        <a:effectLst>
          <a:outerShdw blurRad="50800" dist="38100" dir="16200000" rotWithShape="0">
            <a:prstClr val="black">
              <a:alpha val="40000"/>
            </a:prstClr>
          </a:outerShdw>
        </a:effectLst>
      </dgm:spPr>
      <dgm:t>
        <a:bodyPr/>
        <a:lstStyle/>
        <a:p>
          <a:r>
            <a:rPr lang="en-US" sz="2000" b="1" dirty="0" smtClean="0">
              <a:solidFill>
                <a:schemeClr val="bg1"/>
              </a:solidFill>
            </a:rPr>
            <a:t>More Concerned</a:t>
          </a:r>
          <a:endParaRPr lang="en-US" sz="2000" b="1" dirty="0">
            <a:solidFill>
              <a:schemeClr val="bg1"/>
            </a:solidFill>
          </a:endParaRPr>
        </a:p>
      </dgm:t>
    </dgm:pt>
    <dgm:pt modelId="{C0A509BD-6F51-4D3B-9163-ED98C4C509A4}" type="parTrans" cxnId="{F7F1ECB7-312D-4D07-8F86-0F44771C7082}">
      <dgm:prSet/>
      <dgm:spPr/>
      <dgm:t>
        <a:bodyPr/>
        <a:lstStyle/>
        <a:p>
          <a:endParaRPr lang="en-US"/>
        </a:p>
      </dgm:t>
    </dgm:pt>
    <dgm:pt modelId="{93738DF1-42DA-4804-B156-44E65D1BDCC8}" type="sibTrans" cxnId="{F7F1ECB7-312D-4D07-8F86-0F44771C7082}">
      <dgm:prSet/>
      <dgm:spPr/>
      <dgm:t>
        <a:bodyPr/>
        <a:lstStyle/>
        <a:p>
          <a:endParaRPr lang="en-US"/>
        </a:p>
      </dgm:t>
    </dgm:pt>
    <dgm:pt modelId="{7861D270-60FF-45C6-839C-A92F07A4F9B7}">
      <dgm:prSet phldrT="[Text]" custT="1"/>
      <dgm:spPr>
        <a:noFill/>
        <a:ln>
          <a:solidFill>
            <a:srgbClr val="002060"/>
          </a:solidFill>
        </a:ln>
      </dgm:spPr>
      <dgm:t>
        <a:bodyPr anchor="b"/>
        <a:lstStyle/>
        <a:p>
          <a:r>
            <a:rPr lang="en-US" sz="2000" b="1" dirty="0" smtClean="0"/>
            <a:t>Young Voters</a:t>
          </a:r>
        </a:p>
      </dgm:t>
    </dgm:pt>
    <dgm:pt modelId="{075DABA0-E28E-432E-9B14-E497D2931058}" type="parTrans" cxnId="{FF241386-3CF1-426A-BE13-D0CC0659592F}">
      <dgm:prSet/>
      <dgm:spPr>
        <a:ln>
          <a:solidFill>
            <a:srgbClr val="002060"/>
          </a:solidFill>
        </a:ln>
      </dgm:spPr>
      <dgm:t>
        <a:bodyPr/>
        <a:lstStyle/>
        <a:p>
          <a:endParaRPr lang="en-US"/>
        </a:p>
      </dgm:t>
    </dgm:pt>
    <dgm:pt modelId="{BB71AFD4-539B-4935-8A9F-8688F7712C2F}" type="sibTrans" cxnId="{FF241386-3CF1-426A-BE13-D0CC0659592F}">
      <dgm:prSet/>
      <dgm:spPr/>
      <dgm:t>
        <a:bodyPr/>
        <a:lstStyle/>
        <a:p>
          <a:endParaRPr lang="en-US"/>
        </a:p>
      </dgm:t>
    </dgm:pt>
    <dgm:pt modelId="{0B2779DB-7FBD-4646-8AB7-5398E38C23AB}">
      <dgm:prSet phldrT="[Text]" custT="1"/>
      <dgm:spPr>
        <a:noFill/>
        <a:ln>
          <a:solidFill>
            <a:srgbClr val="002060"/>
          </a:solidFill>
        </a:ln>
      </dgm:spPr>
      <dgm:t>
        <a:bodyPr anchor="b"/>
        <a:lstStyle/>
        <a:p>
          <a:r>
            <a:rPr lang="en-US" sz="2000" b="1" dirty="0" smtClean="0"/>
            <a:t>Voters of Color</a:t>
          </a:r>
          <a:endParaRPr lang="en-US" sz="2000" b="1" dirty="0"/>
        </a:p>
      </dgm:t>
    </dgm:pt>
    <dgm:pt modelId="{6353CB3C-8629-475B-AFD0-414AF730E3CC}" type="parTrans" cxnId="{1C67D1F9-8754-4FA8-9FC3-28057BFD51EF}">
      <dgm:prSet/>
      <dgm:spPr>
        <a:ln>
          <a:solidFill>
            <a:srgbClr val="002060"/>
          </a:solidFill>
        </a:ln>
      </dgm:spPr>
      <dgm:t>
        <a:bodyPr/>
        <a:lstStyle/>
        <a:p>
          <a:endParaRPr lang="en-US"/>
        </a:p>
      </dgm:t>
    </dgm:pt>
    <dgm:pt modelId="{E62013BB-C947-48BA-ADA4-58474572BAA3}" type="sibTrans" cxnId="{1C67D1F9-8754-4FA8-9FC3-28057BFD51EF}">
      <dgm:prSet/>
      <dgm:spPr/>
      <dgm:t>
        <a:bodyPr/>
        <a:lstStyle/>
        <a:p>
          <a:endParaRPr lang="en-US"/>
        </a:p>
      </dgm:t>
    </dgm:pt>
    <dgm:pt modelId="{D6BE878C-BCF9-4D87-9C26-E7C66905239E}">
      <dgm:prSet phldrT="[Text]" custT="1"/>
      <dgm:spPr>
        <a:noFill/>
        <a:ln>
          <a:solidFill>
            <a:srgbClr val="C00000"/>
          </a:solidFill>
        </a:ln>
      </dgm:spPr>
      <dgm:t>
        <a:bodyPr anchor="b"/>
        <a:lstStyle/>
        <a:p>
          <a:r>
            <a:rPr lang="en-US" sz="2000" b="1" dirty="0" smtClean="0"/>
            <a:t>Republicans</a:t>
          </a:r>
          <a:endParaRPr lang="en-US" sz="2000" b="1" dirty="0"/>
        </a:p>
      </dgm:t>
    </dgm:pt>
    <dgm:pt modelId="{220DCDBE-C1C4-4BD8-BCFB-7839F2207CB0}" type="parTrans" cxnId="{8D9226C8-A594-4C9C-B246-915C71922154}">
      <dgm:prSet/>
      <dgm:spPr>
        <a:ln>
          <a:solidFill>
            <a:srgbClr val="C00000"/>
          </a:solidFill>
        </a:ln>
      </dgm:spPr>
      <dgm:t>
        <a:bodyPr/>
        <a:lstStyle/>
        <a:p>
          <a:endParaRPr lang="en-US"/>
        </a:p>
      </dgm:t>
    </dgm:pt>
    <dgm:pt modelId="{A4DBCAA7-BDA0-4B98-8D4E-9033D4E7480D}" type="sibTrans" cxnId="{8D9226C8-A594-4C9C-B246-915C71922154}">
      <dgm:prSet/>
      <dgm:spPr/>
      <dgm:t>
        <a:bodyPr/>
        <a:lstStyle/>
        <a:p>
          <a:endParaRPr lang="en-US"/>
        </a:p>
      </dgm:t>
    </dgm:pt>
    <dgm:pt modelId="{66C7F1B1-CC75-443D-B6CA-34891AA5C4B0}">
      <dgm:prSet phldrT="[Text]" custT="1"/>
      <dgm:spPr>
        <a:noFill/>
        <a:ln>
          <a:solidFill>
            <a:srgbClr val="002060"/>
          </a:solidFill>
        </a:ln>
      </dgm:spPr>
      <dgm:t>
        <a:bodyPr anchor="b"/>
        <a:lstStyle/>
        <a:p>
          <a:r>
            <a:rPr lang="en-US" sz="2000" b="1" dirty="0" smtClean="0"/>
            <a:t>Democrats</a:t>
          </a:r>
          <a:endParaRPr lang="en-US" sz="2000" b="1" dirty="0"/>
        </a:p>
      </dgm:t>
    </dgm:pt>
    <dgm:pt modelId="{B7AB1A80-CE8C-41F5-B7A8-09AE79EA2EC0}" type="parTrans" cxnId="{1DACC24C-2B4B-4F62-B47A-A56F5A999AD8}">
      <dgm:prSet/>
      <dgm:spPr>
        <a:ln>
          <a:solidFill>
            <a:srgbClr val="002060"/>
          </a:solidFill>
        </a:ln>
      </dgm:spPr>
      <dgm:t>
        <a:bodyPr/>
        <a:lstStyle/>
        <a:p>
          <a:endParaRPr lang="en-US"/>
        </a:p>
      </dgm:t>
    </dgm:pt>
    <dgm:pt modelId="{22569EC1-5D40-4A4E-8B33-717234C6490C}" type="sibTrans" cxnId="{1DACC24C-2B4B-4F62-B47A-A56F5A999AD8}">
      <dgm:prSet/>
      <dgm:spPr/>
      <dgm:t>
        <a:bodyPr/>
        <a:lstStyle/>
        <a:p>
          <a:endParaRPr lang="en-US"/>
        </a:p>
      </dgm:t>
    </dgm:pt>
    <dgm:pt modelId="{9B6D3F0E-F5BF-4D48-8407-520FDF8C7F99}" type="pres">
      <dgm:prSet presAssocID="{A6E0EE4C-ACA3-41ED-9469-76B66D15AB73}" presName="diagram" presStyleCnt="0">
        <dgm:presLayoutVars>
          <dgm:chPref val="1"/>
          <dgm:dir/>
          <dgm:animOne val="branch"/>
          <dgm:animLvl val="lvl"/>
          <dgm:resizeHandles/>
        </dgm:presLayoutVars>
      </dgm:prSet>
      <dgm:spPr/>
      <dgm:t>
        <a:bodyPr/>
        <a:lstStyle/>
        <a:p>
          <a:endParaRPr lang="en-US"/>
        </a:p>
      </dgm:t>
    </dgm:pt>
    <dgm:pt modelId="{2678DDBE-C7AE-443A-91B4-B069FDD9D8D0}" type="pres">
      <dgm:prSet presAssocID="{DB73EE88-6D85-46A0-99CF-B78034B44A75}" presName="root" presStyleCnt="0"/>
      <dgm:spPr/>
    </dgm:pt>
    <dgm:pt modelId="{51500AB8-8AA9-4C0A-BD95-24D228D89297}" type="pres">
      <dgm:prSet presAssocID="{DB73EE88-6D85-46A0-99CF-B78034B44A75}" presName="rootComposite" presStyleCnt="0"/>
      <dgm:spPr/>
    </dgm:pt>
    <dgm:pt modelId="{075641CB-6DCC-40D4-9C97-A50B5711F667}" type="pres">
      <dgm:prSet presAssocID="{DB73EE88-6D85-46A0-99CF-B78034B44A75}" presName="rootText" presStyleLbl="node1" presStyleIdx="0" presStyleCnt="2" custScaleX="80556" custScaleY="29769" custLinFactNeighborX="-32518"/>
      <dgm:spPr/>
      <dgm:t>
        <a:bodyPr/>
        <a:lstStyle/>
        <a:p>
          <a:endParaRPr lang="en-US"/>
        </a:p>
      </dgm:t>
    </dgm:pt>
    <dgm:pt modelId="{3E1027E9-6AFA-4FFC-A25A-9F1BA6EADAB6}" type="pres">
      <dgm:prSet presAssocID="{DB73EE88-6D85-46A0-99CF-B78034B44A75}" presName="rootConnector" presStyleLbl="node1" presStyleIdx="0" presStyleCnt="2"/>
      <dgm:spPr/>
      <dgm:t>
        <a:bodyPr/>
        <a:lstStyle/>
        <a:p>
          <a:endParaRPr lang="en-US"/>
        </a:p>
      </dgm:t>
    </dgm:pt>
    <dgm:pt modelId="{A948AF43-F22B-49E4-8868-FCF80B07759C}" type="pres">
      <dgm:prSet presAssocID="{DB73EE88-6D85-46A0-99CF-B78034B44A75}" presName="childShape" presStyleCnt="0"/>
      <dgm:spPr/>
    </dgm:pt>
    <dgm:pt modelId="{827E97EE-AEB5-4692-8365-9108D76EDDC4}" type="pres">
      <dgm:prSet presAssocID="{BE9A2E41-E1E3-430B-8412-DBFC68AFAD37}" presName="Name13" presStyleLbl="parChTrans1D2" presStyleIdx="0" presStyleCnt="6"/>
      <dgm:spPr/>
      <dgm:t>
        <a:bodyPr/>
        <a:lstStyle/>
        <a:p>
          <a:endParaRPr lang="en-US"/>
        </a:p>
      </dgm:t>
    </dgm:pt>
    <dgm:pt modelId="{154DAA2D-4145-49C3-9142-E074FD1EA823}" type="pres">
      <dgm:prSet presAssocID="{79837E86-85DE-40A5-BF13-0271B5E09D84}" presName="childText" presStyleLbl="bgAcc1" presStyleIdx="0" presStyleCnt="6" custLinFactNeighborX="-40683">
        <dgm:presLayoutVars>
          <dgm:bulletEnabled val="1"/>
        </dgm:presLayoutVars>
      </dgm:prSet>
      <dgm:spPr/>
      <dgm:t>
        <a:bodyPr/>
        <a:lstStyle/>
        <a:p>
          <a:endParaRPr lang="en-US"/>
        </a:p>
      </dgm:t>
    </dgm:pt>
    <dgm:pt modelId="{F2E0F12F-D697-4751-B327-B56AAE6F95D8}" type="pres">
      <dgm:prSet presAssocID="{74FBBB6C-6B28-4672-8498-F9A703993111}" presName="Name13" presStyleLbl="parChTrans1D2" presStyleIdx="1" presStyleCnt="6"/>
      <dgm:spPr/>
      <dgm:t>
        <a:bodyPr/>
        <a:lstStyle/>
        <a:p>
          <a:endParaRPr lang="en-US"/>
        </a:p>
      </dgm:t>
    </dgm:pt>
    <dgm:pt modelId="{B44B6512-27CD-4CAD-B1E5-DA897001EFBD}" type="pres">
      <dgm:prSet presAssocID="{087A24C8-A71F-4674-B4A0-E2E268DFF359}" presName="childText" presStyleLbl="bgAcc1" presStyleIdx="1" presStyleCnt="6" custLinFactNeighborX="-40683">
        <dgm:presLayoutVars>
          <dgm:bulletEnabled val="1"/>
        </dgm:presLayoutVars>
      </dgm:prSet>
      <dgm:spPr/>
      <dgm:t>
        <a:bodyPr/>
        <a:lstStyle/>
        <a:p>
          <a:endParaRPr lang="en-US"/>
        </a:p>
      </dgm:t>
    </dgm:pt>
    <dgm:pt modelId="{D7CD5126-6B07-457D-B0EA-A2D445B54A4F}" type="pres">
      <dgm:prSet presAssocID="{220DCDBE-C1C4-4BD8-BCFB-7839F2207CB0}" presName="Name13" presStyleLbl="parChTrans1D2" presStyleIdx="2" presStyleCnt="6"/>
      <dgm:spPr/>
      <dgm:t>
        <a:bodyPr/>
        <a:lstStyle/>
        <a:p>
          <a:endParaRPr lang="en-US"/>
        </a:p>
      </dgm:t>
    </dgm:pt>
    <dgm:pt modelId="{FBD33D9D-1CC3-40B0-B833-00BC37AB15E9}" type="pres">
      <dgm:prSet presAssocID="{D6BE878C-BCF9-4D87-9C26-E7C66905239E}" presName="childText" presStyleLbl="bgAcc1" presStyleIdx="2" presStyleCnt="6" custLinFactNeighborX="-39678">
        <dgm:presLayoutVars>
          <dgm:bulletEnabled val="1"/>
        </dgm:presLayoutVars>
      </dgm:prSet>
      <dgm:spPr/>
      <dgm:t>
        <a:bodyPr/>
        <a:lstStyle/>
        <a:p>
          <a:endParaRPr lang="en-US"/>
        </a:p>
      </dgm:t>
    </dgm:pt>
    <dgm:pt modelId="{B1282BB0-309E-4608-83D0-DF23B39C6723}" type="pres">
      <dgm:prSet presAssocID="{A7BD5203-C824-420D-98C4-566EE6CB4B3D}" presName="root" presStyleCnt="0"/>
      <dgm:spPr/>
    </dgm:pt>
    <dgm:pt modelId="{B167F90A-3B1F-4523-8DF2-08672C4E2747}" type="pres">
      <dgm:prSet presAssocID="{A7BD5203-C824-420D-98C4-566EE6CB4B3D}" presName="rootComposite" presStyleCnt="0"/>
      <dgm:spPr/>
    </dgm:pt>
    <dgm:pt modelId="{9C41A784-613C-4297-87B2-187C9DA74B61}" type="pres">
      <dgm:prSet presAssocID="{A7BD5203-C824-420D-98C4-566EE6CB4B3D}" presName="rootText" presStyleLbl="node1" presStyleIdx="1" presStyleCnt="2" custScaleX="80556" custScaleY="29769" custLinFactNeighborX="32976"/>
      <dgm:spPr/>
      <dgm:t>
        <a:bodyPr/>
        <a:lstStyle/>
        <a:p>
          <a:endParaRPr lang="en-US"/>
        </a:p>
      </dgm:t>
    </dgm:pt>
    <dgm:pt modelId="{9B2153BC-68BF-4381-A54F-79661C8BCAFD}" type="pres">
      <dgm:prSet presAssocID="{A7BD5203-C824-420D-98C4-566EE6CB4B3D}" presName="rootConnector" presStyleLbl="node1" presStyleIdx="1" presStyleCnt="2"/>
      <dgm:spPr/>
      <dgm:t>
        <a:bodyPr/>
        <a:lstStyle/>
        <a:p>
          <a:endParaRPr lang="en-US"/>
        </a:p>
      </dgm:t>
    </dgm:pt>
    <dgm:pt modelId="{476F4E40-110A-4C9A-872D-A93381D6A04F}" type="pres">
      <dgm:prSet presAssocID="{A7BD5203-C824-420D-98C4-566EE6CB4B3D}" presName="childShape" presStyleCnt="0"/>
      <dgm:spPr/>
    </dgm:pt>
    <dgm:pt modelId="{25964A08-A9D1-4FE6-AD07-6486C74168D5}" type="pres">
      <dgm:prSet presAssocID="{075DABA0-E28E-432E-9B14-E497D2931058}" presName="Name13" presStyleLbl="parChTrans1D2" presStyleIdx="3" presStyleCnt="6"/>
      <dgm:spPr/>
      <dgm:t>
        <a:bodyPr/>
        <a:lstStyle/>
        <a:p>
          <a:endParaRPr lang="en-US"/>
        </a:p>
      </dgm:t>
    </dgm:pt>
    <dgm:pt modelId="{60FD63F4-D1C7-4B19-A9FE-C9A81D672E42}" type="pres">
      <dgm:prSet presAssocID="{7861D270-60FF-45C6-839C-A92F07A4F9B7}" presName="childText" presStyleLbl="bgAcc1" presStyleIdx="3" presStyleCnt="6" custLinFactNeighborX="41256">
        <dgm:presLayoutVars>
          <dgm:bulletEnabled val="1"/>
        </dgm:presLayoutVars>
      </dgm:prSet>
      <dgm:spPr/>
      <dgm:t>
        <a:bodyPr/>
        <a:lstStyle/>
        <a:p>
          <a:endParaRPr lang="en-US"/>
        </a:p>
      </dgm:t>
    </dgm:pt>
    <dgm:pt modelId="{F7777FF0-5C19-4818-A8D8-9A23254033B0}" type="pres">
      <dgm:prSet presAssocID="{6353CB3C-8629-475B-AFD0-414AF730E3CC}" presName="Name13" presStyleLbl="parChTrans1D2" presStyleIdx="4" presStyleCnt="6"/>
      <dgm:spPr/>
      <dgm:t>
        <a:bodyPr/>
        <a:lstStyle/>
        <a:p>
          <a:endParaRPr lang="en-US"/>
        </a:p>
      </dgm:t>
    </dgm:pt>
    <dgm:pt modelId="{2229EA3E-CB30-4525-A1DA-B222C8B7EFF7}" type="pres">
      <dgm:prSet presAssocID="{0B2779DB-7FBD-4646-8AB7-5398E38C23AB}" presName="childText" presStyleLbl="bgAcc1" presStyleIdx="4" presStyleCnt="6" custLinFactNeighborX="41256">
        <dgm:presLayoutVars>
          <dgm:bulletEnabled val="1"/>
        </dgm:presLayoutVars>
      </dgm:prSet>
      <dgm:spPr/>
      <dgm:t>
        <a:bodyPr/>
        <a:lstStyle/>
        <a:p>
          <a:endParaRPr lang="en-US"/>
        </a:p>
      </dgm:t>
    </dgm:pt>
    <dgm:pt modelId="{9BF33E5B-5FDB-4618-A3ED-7F862C25B655}" type="pres">
      <dgm:prSet presAssocID="{B7AB1A80-CE8C-41F5-B7A8-09AE79EA2EC0}" presName="Name13" presStyleLbl="parChTrans1D2" presStyleIdx="5" presStyleCnt="6"/>
      <dgm:spPr/>
      <dgm:t>
        <a:bodyPr/>
        <a:lstStyle/>
        <a:p>
          <a:endParaRPr lang="en-US"/>
        </a:p>
      </dgm:t>
    </dgm:pt>
    <dgm:pt modelId="{2D46731E-61CB-4ECA-9363-EB99E5750860}" type="pres">
      <dgm:prSet presAssocID="{66C7F1B1-CC75-443D-B6CA-34891AA5C4B0}" presName="childText" presStyleLbl="bgAcc1" presStyleIdx="5" presStyleCnt="6" custLinFactNeighborX="41234">
        <dgm:presLayoutVars>
          <dgm:bulletEnabled val="1"/>
        </dgm:presLayoutVars>
      </dgm:prSet>
      <dgm:spPr/>
      <dgm:t>
        <a:bodyPr/>
        <a:lstStyle/>
        <a:p>
          <a:endParaRPr lang="en-US"/>
        </a:p>
      </dgm:t>
    </dgm:pt>
  </dgm:ptLst>
  <dgm:cxnLst>
    <dgm:cxn modelId="{B3E6ED89-DA0C-4B7C-83B2-D7A0F2061039}" type="presOf" srcId="{A7BD5203-C824-420D-98C4-566EE6CB4B3D}" destId="{9C41A784-613C-4297-87B2-187C9DA74B61}" srcOrd="0" destOrd="0" presId="urn:microsoft.com/office/officeart/2005/8/layout/hierarchy3"/>
    <dgm:cxn modelId="{1C67D1F9-8754-4FA8-9FC3-28057BFD51EF}" srcId="{A7BD5203-C824-420D-98C4-566EE6CB4B3D}" destId="{0B2779DB-7FBD-4646-8AB7-5398E38C23AB}" srcOrd="1" destOrd="0" parTransId="{6353CB3C-8629-475B-AFD0-414AF730E3CC}" sibTransId="{E62013BB-C947-48BA-ADA4-58474572BAA3}"/>
    <dgm:cxn modelId="{A29BA94A-AA58-4685-A2EB-CD30961A73B4}" type="presOf" srcId="{7861D270-60FF-45C6-839C-A92F07A4F9B7}" destId="{60FD63F4-D1C7-4B19-A9FE-C9A81D672E42}" srcOrd="0" destOrd="0" presId="urn:microsoft.com/office/officeart/2005/8/layout/hierarchy3"/>
    <dgm:cxn modelId="{93BBF1DA-9B1F-4B8B-A8CF-9B20BFE2BAA7}" type="presOf" srcId="{A6E0EE4C-ACA3-41ED-9469-76B66D15AB73}" destId="{9B6D3F0E-F5BF-4D48-8407-520FDF8C7F99}" srcOrd="0" destOrd="0" presId="urn:microsoft.com/office/officeart/2005/8/layout/hierarchy3"/>
    <dgm:cxn modelId="{02EDCB88-E708-4D26-894B-3C70490D04A6}" type="presOf" srcId="{79837E86-85DE-40A5-BF13-0271B5E09D84}" destId="{154DAA2D-4145-49C3-9142-E074FD1EA823}" srcOrd="0" destOrd="0" presId="urn:microsoft.com/office/officeart/2005/8/layout/hierarchy3"/>
    <dgm:cxn modelId="{19570409-64ED-4E1E-BAC6-5947C3280434}" type="presOf" srcId="{A7BD5203-C824-420D-98C4-566EE6CB4B3D}" destId="{9B2153BC-68BF-4381-A54F-79661C8BCAFD}" srcOrd="1" destOrd="0" presId="urn:microsoft.com/office/officeart/2005/8/layout/hierarchy3"/>
    <dgm:cxn modelId="{3EE6513B-FB7F-447D-9BA5-B3CAC6A898D1}" srcId="{DB73EE88-6D85-46A0-99CF-B78034B44A75}" destId="{79837E86-85DE-40A5-BF13-0271B5E09D84}" srcOrd="0" destOrd="0" parTransId="{BE9A2E41-E1E3-430B-8412-DBFC68AFAD37}" sibTransId="{BAE0FCE9-46F2-4A34-A56C-2424605DE091}"/>
    <dgm:cxn modelId="{4CDCCB85-2F97-4EB2-BD6C-A486C0746517}" type="presOf" srcId="{B7AB1A80-CE8C-41F5-B7A8-09AE79EA2EC0}" destId="{9BF33E5B-5FDB-4618-A3ED-7F862C25B655}" srcOrd="0" destOrd="0" presId="urn:microsoft.com/office/officeart/2005/8/layout/hierarchy3"/>
    <dgm:cxn modelId="{8CA3352E-2C35-4078-A3C5-C5B8F0DC3603}" type="presOf" srcId="{DB73EE88-6D85-46A0-99CF-B78034B44A75}" destId="{075641CB-6DCC-40D4-9C97-A50B5711F667}" srcOrd="0" destOrd="0" presId="urn:microsoft.com/office/officeart/2005/8/layout/hierarchy3"/>
    <dgm:cxn modelId="{1DACC24C-2B4B-4F62-B47A-A56F5A999AD8}" srcId="{A7BD5203-C824-420D-98C4-566EE6CB4B3D}" destId="{66C7F1B1-CC75-443D-B6CA-34891AA5C4B0}" srcOrd="2" destOrd="0" parTransId="{B7AB1A80-CE8C-41F5-B7A8-09AE79EA2EC0}" sibTransId="{22569EC1-5D40-4A4E-8B33-717234C6490C}"/>
    <dgm:cxn modelId="{C8A10462-70D2-4E02-A3A7-E29B6F916821}" type="presOf" srcId="{075DABA0-E28E-432E-9B14-E497D2931058}" destId="{25964A08-A9D1-4FE6-AD07-6486C74168D5}" srcOrd="0" destOrd="0" presId="urn:microsoft.com/office/officeart/2005/8/layout/hierarchy3"/>
    <dgm:cxn modelId="{0CDE0637-C500-4718-B01D-5051CD45EC2D}" srcId="{A6E0EE4C-ACA3-41ED-9469-76B66D15AB73}" destId="{DB73EE88-6D85-46A0-99CF-B78034B44A75}" srcOrd="0" destOrd="0" parTransId="{99CCD1B3-BB81-4A8E-B416-009C028E439D}" sibTransId="{E702F0EE-2EF3-4CE7-9227-380E103F5E8E}"/>
    <dgm:cxn modelId="{B90E2AAF-A399-470C-B593-A4727F7F3371}" type="presOf" srcId="{74FBBB6C-6B28-4672-8498-F9A703993111}" destId="{F2E0F12F-D697-4751-B327-B56AAE6F95D8}" srcOrd="0" destOrd="0" presId="urn:microsoft.com/office/officeart/2005/8/layout/hierarchy3"/>
    <dgm:cxn modelId="{AE82C40D-86EE-4355-ABA2-60B833FA0729}" type="presOf" srcId="{220DCDBE-C1C4-4BD8-BCFB-7839F2207CB0}" destId="{D7CD5126-6B07-457D-B0EA-A2D445B54A4F}" srcOrd="0" destOrd="0" presId="urn:microsoft.com/office/officeart/2005/8/layout/hierarchy3"/>
    <dgm:cxn modelId="{2F69A1BA-597B-4567-884B-5FD13A59E33E}" type="presOf" srcId="{087A24C8-A71F-4674-B4A0-E2E268DFF359}" destId="{B44B6512-27CD-4CAD-B1E5-DA897001EFBD}" srcOrd="0" destOrd="0" presId="urn:microsoft.com/office/officeart/2005/8/layout/hierarchy3"/>
    <dgm:cxn modelId="{B68A9748-FB06-4ED8-B5A4-B7ECE87FF7CE}" type="presOf" srcId="{BE9A2E41-E1E3-430B-8412-DBFC68AFAD37}" destId="{827E97EE-AEB5-4692-8365-9108D76EDDC4}" srcOrd="0" destOrd="0" presId="urn:microsoft.com/office/officeart/2005/8/layout/hierarchy3"/>
    <dgm:cxn modelId="{FF241386-3CF1-426A-BE13-D0CC0659592F}" srcId="{A7BD5203-C824-420D-98C4-566EE6CB4B3D}" destId="{7861D270-60FF-45C6-839C-A92F07A4F9B7}" srcOrd="0" destOrd="0" parTransId="{075DABA0-E28E-432E-9B14-E497D2931058}" sibTransId="{BB71AFD4-539B-4935-8A9F-8688F7712C2F}"/>
    <dgm:cxn modelId="{F7F1ECB7-312D-4D07-8F86-0F44771C7082}" srcId="{A6E0EE4C-ACA3-41ED-9469-76B66D15AB73}" destId="{A7BD5203-C824-420D-98C4-566EE6CB4B3D}" srcOrd="1" destOrd="0" parTransId="{C0A509BD-6F51-4D3B-9163-ED98C4C509A4}" sibTransId="{93738DF1-42DA-4804-B156-44E65D1BDCC8}"/>
    <dgm:cxn modelId="{E4C72B6C-729D-4E67-9318-129C761D725E}" type="presOf" srcId="{6353CB3C-8629-475B-AFD0-414AF730E3CC}" destId="{F7777FF0-5C19-4818-A8D8-9A23254033B0}" srcOrd="0" destOrd="0" presId="urn:microsoft.com/office/officeart/2005/8/layout/hierarchy3"/>
    <dgm:cxn modelId="{24F9BDDB-3D5B-4277-A831-653D4148461D}" type="presOf" srcId="{66C7F1B1-CC75-443D-B6CA-34891AA5C4B0}" destId="{2D46731E-61CB-4ECA-9363-EB99E5750860}" srcOrd="0" destOrd="0" presId="urn:microsoft.com/office/officeart/2005/8/layout/hierarchy3"/>
    <dgm:cxn modelId="{7CF132BB-62B8-4530-A36E-09F06F26F871}" type="presOf" srcId="{D6BE878C-BCF9-4D87-9C26-E7C66905239E}" destId="{FBD33D9D-1CC3-40B0-B833-00BC37AB15E9}" srcOrd="0" destOrd="0" presId="urn:microsoft.com/office/officeart/2005/8/layout/hierarchy3"/>
    <dgm:cxn modelId="{E58624B7-72B8-4107-9E59-CBBD3A587E18}" type="presOf" srcId="{DB73EE88-6D85-46A0-99CF-B78034B44A75}" destId="{3E1027E9-6AFA-4FFC-A25A-9F1BA6EADAB6}" srcOrd="1" destOrd="0" presId="urn:microsoft.com/office/officeart/2005/8/layout/hierarchy3"/>
    <dgm:cxn modelId="{01399DD7-D542-4AEC-916C-4084BE1E7E3B}" type="presOf" srcId="{0B2779DB-7FBD-4646-8AB7-5398E38C23AB}" destId="{2229EA3E-CB30-4525-A1DA-B222C8B7EFF7}" srcOrd="0" destOrd="0" presId="urn:microsoft.com/office/officeart/2005/8/layout/hierarchy3"/>
    <dgm:cxn modelId="{9AC342F7-8177-4DBF-8BE7-888886D1158C}" srcId="{DB73EE88-6D85-46A0-99CF-B78034B44A75}" destId="{087A24C8-A71F-4674-B4A0-E2E268DFF359}" srcOrd="1" destOrd="0" parTransId="{74FBBB6C-6B28-4672-8498-F9A703993111}" sibTransId="{5C7B1973-B9E7-4B2C-AE8B-A6E1A085BD45}"/>
    <dgm:cxn modelId="{8D9226C8-A594-4C9C-B246-915C71922154}" srcId="{DB73EE88-6D85-46A0-99CF-B78034B44A75}" destId="{D6BE878C-BCF9-4D87-9C26-E7C66905239E}" srcOrd="2" destOrd="0" parTransId="{220DCDBE-C1C4-4BD8-BCFB-7839F2207CB0}" sibTransId="{A4DBCAA7-BDA0-4B98-8D4E-9033D4E7480D}"/>
    <dgm:cxn modelId="{F3CFF807-51F7-4C7E-AF8E-E20535C6DCCA}" type="presParOf" srcId="{9B6D3F0E-F5BF-4D48-8407-520FDF8C7F99}" destId="{2678DDBE-C7AE-443A-91B4-B069FDD9D8D0}" srcOrd="0" destOrd="0" presId="urn:microsoft.com/office/officeart/2005/8/layout/hierarchy3"/>
    <dgm:cxn modelId="{1FFC1ECC-966E-4EFE-8094-130EC8882C54}" type="presParOf" srcId="{2678DDBE-C7AE-443A-91B4-B069FDD9D8D0}" destId="{51500AB8-8AA9-4C0A-BD95-24D228D89297}" srcOrd="0" destOrd="0" presId="urn:microsoft.com/office/officeart/2005/8/layout/hierarchy3"/>
    <dgm:cxn modelId="{40C5F0C3-AAD3-4017-B3BA-745BAFCAA5AF}" type="presParOf" srcId="{51500AB8-8AA9-4C0A-BD95-24D228D89297}" destId="{075641CB-6DCC-40D4-9C97-A50B5711F667}" srcOrd="0" destOrd="0" presId="urn:microsoft.com/office/officeart/2005/8/layout/hierarchy3"/>
    <dgm:cxn modelId="{7735012B-2BF9-4C24-839E-C1F046D7308D}" type="presParOf" srcId="{51500AB8-8AA9-4C0A-BD95-24D228D89297}" destId="{3E1027E9-6AFA-4FFC-A25A-9F1BA6EADAB6}" srcOrd="1" destOrd="0" presId="urn:microsoft.com/office/officeart/2005/8/layout/hierarchy3"/>
    <dgm:cxn modelId="{D306127D-79CD-4FA6-9DEB-C719E752150C}" type="presParOf" srcId="{2678DDBE-C7AE-443A-91B4-B069FDD9D8D0}" destId="{A948AF43-F22B-49E4-8868-FCF80B07759C}" srcOrd="1" destOrd="0" presId="urn:microsoft.com/office/officeart/2005/8/layout/hierarchy3"/>
    <dgm:cxn modelId="{A2F1FFED-296E-46DB-95F6-C2D7E568E05C}" type="presParOf" srcId="{A948AF43-F22B-49E4-8868-FCF80B07759C}" destId="{827E97EE-AEB5-4692-8365-9108D76EDDC4}" srcOrd="0" destOrd="0" presId="urn:microsoft.com/office/officeart/2005/8/layout/hierarchy3"/>
    <dgm:cxn modelId="{67B00918-A5D9-4898-B9E2-DDA4CCD847FE}" type="presParOf" srcId="{A948AF43-F22B-49E4-8868-FCF80B07759C}" destId="{154DAA2D-4145-49C3-9142-E074FD1EA823}" srcOrd="1" destOrd="0" presId="urn:microsoft.com/office/officeart/2005/8/layout/hierarchy3"/>
    <dgm:cxn modelId="{E4A170BF-4BB5-4134-A817-07E5FFA3BC2D}" type="presParOf" srcId="{A948AF43-F22B-49E4-8868-FCF80B07759C}" destId="{F2E0F12F-D697-4751-B327-B56AAE6F95D8}" srcOrd="2" destOrd="0" presId="urn:microsoft.com/office/officeart/2005/8/layout/hierarchy3"/>
    <dgm:cxn modelId="{5DF26C20-1F90-47B7-A959-2CBD6FF111B1}" type="presParOf" srcId="{A948AF43-F22B-49E4-8868-FCF80B07759C}" destId="{B44B6512-27CD-4CAD-B1E5-DA897001EFBD}" srcOrd="3" destOrd="0" presId="urn:microsoft.com/office/officeart/2005/8/layout/hierarchy3"/>
    <dgm:cxn modelId="{97811A55-3277-4396-AD7C-25B3C744D13D}" type="presParOf" srcId="{A948AF43-F22B-49E4-8868-FCF80B07759C}" destId="{D7CD5126-6B07-457D-B0EA-A2D445B54A4F}" srcOrd="4" destOrd="0" presId="urn:microsoft.com/office/officeart/2005/8/layout/hierarchy3"/>
    <dgm:cxn modelId="{DBCA005D-99D2-401B-8FE2-CFF619FA5D1B}" type="presParOf" srcId="{A948AF43-F22B-49E4-8868-FCF80B07759C}" destId="{FBD33D9D-1CC3-40B0-B833-00BC37AB15E9}" srcOrd="5" destOrd="0" presId="urn:microsoft.com/office/officeart/2005/8/layout/hierarchy3"/>
    <dgm:cxn modelId="{A247CC0D-9B7E-496F-9CCB-9DB1034CF17D}" type="presParOf" srcId="{9B6D3F0E-F5BF-4D48-8407-520FDF8C7F99}" destId="{B1282BB0-309E-4608-83D0-DF23B39C6723}" srcOrd="1" destOrd="0" presId="urn:microsoft.com/office/officeart/2005/8/layout/hierarchy3"/>
    <dgm:cxn modelId="{F268E885-A9FE-4765-8B5D-0EC84B46FDA2}" type="presParOf" srcId="{B1282BB0-309E-4608-83D0-DF23B39C6723}" destId="{B167F90A-3B1F-4523-8DF2-08672C4E2747}" srcOrd="0" destOrd="0" presId="urn:microsoft.com/office/officeart/2005/8/layout/hierarchy3"/>
    <dgm:cxn modelId="{27974487-6739-403F-A960-0D94131B2AF8}" type="presParOf" srcId="{B167F90A-3B1F-4523-8DF2-08672C4E2747}" destId="{9C41A784-613C-4297-87B2-187C9DA74B61}" srcOrd="0" destOrd="0" presId="urn:microsoft.com/office/officeart/2005/8/layout/hierarchy3"/>
    <dgm:cxn modelId="{89E4E37A-7102-4785-BD34-5C0C6E2DECE8}" type="presParOf" srcId="{B167F90A-3B1F-4523-8DF2-08672C4E2747}" destId="{9B2153BC-68BF-4381-A54F-79661C8BCAFD}" srcOrd="1" destOrd="0" presId="urn:microsoft.com/office/officeart/2005/8/layout/hierarchy3"/>
    <dgm:cxn modelId="{22357DFD-41CF-4FDC-A4A3-65862C65DE35}" type="presParOf" srcId="{B1282BB0-309E-4608-83D0-DF23B39C6723}" destId="{476F4E40-110A-4C9A-872D-A93381D6A04F}" srcOrd="1" destOrd="0" presId="urn:microsoft.com/office/officeart/2005/8/layout/hierarchy3"/>
    <dgm:cxn modelId="{43F42981-E005-4060-94E5-7B07B782110A}" type="presParOf" srcId="{476F4E40-110A-4C9A-872D-A93381D6A04F}" destId="{25964A08-A9D1-4FE6-AD07-6486C74168D5}" srcOrd="0" destOrd="0" presId="urn:microsoft.com/office/officeart/2005/8/layout/hierarchy3"/>
    <dgm:cxn modelId="{3F278635-D27B-49D9-A984-CCAF7DD08468}" type="presParOf" srcId="{476F4E40-110A-4C9A-872D-A93381D6A04F}" destId="{60FD63F4-D1C7-4B19-A9FE-C9A81D672E42}" srcOrd="1" destOrd="0" presId="urn:microsoft.com/office/officeart/2005/8/layout/hierarchy3"/>
    <dgm:cxn modelId="{31939976-894C-4124-8817-ADB83CD1025E}" type="presParOf" srcId="{476F4E40-110A-4C9A-872D-A93381D6A04F}" destId="{F7777FF0-5C19-4818-A8D8-9A23254033B0}" srcOrd="2" destOrd="0" presId="urn:microsoft.com/office/officeart/2005/8/layout/hierarchy3"/>
    <dgm:cxn modelId="{B757340B-412E-4475-AB8F-10D2F4B56BEA}" type="presParOf" srcId="{476F4E40-110A-4C9A-872D-A93381D6A04F}" destId="{2229EA3E-CB30-4525-A1DA-B222C8B7EFF7}" srcOrd="3" destOrd="0" presId="urn:microsoft.com/office/officeart/2005/8/layout/hierarchy3"/>
    <dgm:cxn modelId="{FB14EA3D-7D0F-4477-9DAF-A41DFEDD27EC}" type="presParOf" srcId="{476F4E40-110A-4C9A-872D-A93381D6A04F}" destId="{9BF33E5B-5FDB-4618-A3ED-7F862C25B655}" srcOrd="4" destOrd="0" presId="urn:microsoft.com/office/officeart/2005/8/layout/hierarchy3"/>
    <dgm:cxn modelId="{888D6BB5-B4CB-488F-AAE7-21770F74AA40}" type="presParOf" srcId="{476F4E40-110A-4C9A-872D-A93381D6A04F}" destId="{2D46731E-61CB-4ECA-9363-EB99E5750860}"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146" cy="464741"/>
          </a:xfrm>
          <a:prstGeom prst="rect">
            <a:avLst/>
          </a:prstGeom>
        </p:spPr>
        <p:txBody>
          <a:bodyPr vert="horz" lIns="92062" tIns="46031" rIns="92062" bIns="46031" rtlCol="0"/>
          <a:lstStyle>
            <a:lvl1pPr algn="l">
              <a:defRPr sz="1200"/>
            </a:lvl1pPr>
          </a:lstStyle>
          <a:p>
            <a:endParaRPr lang="en-US" dirty="0"/>
          </a:p>
        </p:txBody>
      </p:sp>
      <p:sp>
        <p:nvSpPr>
          <p:cNvPr id="3" name="Date Placeholder 2"/>
          <p:cNvSpPr>
            <a:spLocks noGrp="1"/>
          </p:cNvSpPr>
          <p:nvPr>
            <p:ph type="dt" sz="quarter" idx="1"/>
          </p:nvPr>
        </p:nvSpPr>
        <p:spPr>
          <a:xfrm>
            <a:off x="3971654" y="0"/>
            <a:ext cx="3037146" cy="464741"/>
          </a:xfrm>
          <a:prstGeom prst="rect">
            <a:avLst/>
          </a:prstGeom>
        </p:spPr>
        <p:txBody>
          <a:bodyPr vert="horz" lIns="92062" tIns="46031" rIns="92062" bIns="46031" rtlCol="0"/>
          <a:lstStyle>
            <a:lvl1pPr algn="r">
              <a:defRPr sz="1200"/>
            </a:lvl1pPr>
          </a:lstStyle>
          <a:p>
            <a:fld id="{AAD46408-065E-4F62-8F48-439A3392F210}" type="datetimeFigureOut">
              <a:rPr lang="en-US" smtClean="0"/>
              <a:t>2/9/2017</a:t>
            </a:fld>
            <a:endParaRPr lang="en-US" dirty="0"/>
          </a:p>
        </p:txBody>
      </p:sp>
      <p:sp>
        <p:nvSpPr>
          <p:cNvPr id="4" name="Footer Placeholder 3"/>
          <p:cNvSpPr>
            <a:spLocks noGrp="1"/>
          </p:cNvSpPr>
          <p:nvPr>
            <p:ph type="ftr" sz="quarter" idx="2"/>
          </p:nvPr>
        </p:nvSpPr>
        <p:spPr>
          <a:xfrm>
            <a:off x="1" y="8830063"/>
            <a:ext cx="3037146" cy="464740"/>
          </a:xfrm>
          <a:prstGeom prst="rect">
            <a:avLst/>
          </a:prstGeom>
        </p:spPr>
        <p:txBody>
          <a:bodyPr vert="horz" lIns="92062" tIns="46031" rIns="92062" bIns="4603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654" y="8830063"/>
            <a:ext cx="3037146" cy="464740"/>
          </a:xfrm>
          <a:prstGeom prst="rect">
            <a:avLst/>
          </a:prstGeom>
        </p:spPr>
        <p:txBody>
          <a:bodyPr vert="horz" lIns="92062" tIns="46031" rIns="92062" bIns="46031" rtlCol="0" anchor="b"/>
          <a:lstStyle>
            <a:lvl1pPr algn="r">
              <a:defRPr sz="1200"/>
            </a:lvl1pPr>
          </a:lstStyle>
          <a:p>
            <a:fld id="{957F5B04-6513-485A-887C-F7390D0DBC12}" type="slidenum">
              <a:rPr lang="en-US" smtClean="0"/>
              <a:t>‹#›</a:t>
            </a:fld>
            <a:endParaRPr lang="en-US" dirty="0"/>
          </a:p>
        </p:txBody>
      </p:sp>
    </p:spTree>
    <p:extLst>
      <p:ext uri="{BB962C8B-B14F-4D97-AF65-F5344CB8AC3E}">
        <p14:creationId xmlns:p14="http://schemas.microsoft.com/office/powerpoint/2010/main" val="745179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146" cy="464741"/>
          </a:xfrm>
          <a:prstGeom prst="rect">
            <a:avLst/>
          </a:prstGeom>
        </p:spPr>
        <p:txBody>
          <a:bodyPr vert="horz" lIns="92062" tIns="46031" rIns="92062" bIns="46031" rtlCol="0"/>
          <a:lstStyle>
            <a:lvl1pPr algn="l">
              <a:defRPr sz="1200"/>
            </a:lvl1pPr>
          </a:lstStyle>
          <a:p>
            <a:endParaRPr lang="en-US" dirty="0"/>
          </a:p>
        </p:txBody>
      </p:sp>
      <p:sp>
        <p:nvSpPr>
          <p:cNvPr id="3" name="Date Placeholder 2"/>
          <p:cNvSpPr>
            <a:spLocks noGrp="1"/>
          </p:cNvSpPr>
          <p:nvPr>
            <p:ph type="dt" idx="1"/>
          </p:nvPr>
        </p:nvSpPr>
        <p:spPr>
          <a:xfrm>
            <a:off x="3971654" y="0"/>
            <a:ext cx="3037146" cy="464741"/>
          </a:xfrm>
          <a:prstGeom prst="rect">
            <a:avLst/>
          </a:prstGeom>
        </p:spPr>
        <p:txBody>
          <a:bodyPr vert="horz" lIns="92062" tIns="46031" rIns="92062" bIns="46031" rtlCol="0"/>
          <a:lstStyle>
            <a:lvl1pPr algn="r">
              <a:defRPr sz="1200"/>
            </a:lvl1pPr>
          </a:lstStyle>
          <a:p>
            <a:fld id="{647B8653-FE6F-459D-957D-30056792904F}" type="datetimeFigureOut">
              <a:rPr lang="en-US" smtClean="0"/>
              <a:t>2/9/2017</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2062" tIns="46031" rIns="92062" bIns="46031" rtlCol="0" anchor="ctr"/>
          <a:lstStyle/>
          <a:p>
            <a:endParaRPr lang="en-US" dirty="0"/>
          </a:p>
        </p:txBody>
      </p:sp>
      <p:sp>
        <p:nvSpPr>
          <p:cNvPr id="5" name="Notes Placeholder 4"/>
          <p:cNvSpPr>
            <a:spLocks noGrp="1"/>
          </p:cNvSpPr>
          <p:nvPr>
            <p:ph type="body" sz="quarter" idx="3"/>
          </p:nvPr>
        </p:nvSpPr>
        <p:spPr>
          <a:xfrm>
            <a:off x="700880" y="4415830"/>
            <a:ext cx="5608640" cy="4182661"/>
          </a:xfrm>
          <a:prstGeom prst="rect">
            <a:avLst/>
          </a:prstGeom>
        </p:spPr>
        <p:txBody>
          <a:bodyPr vert="horz" lIns="92062" tIns="46031" rIns="92062" bIns="460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30063"/>
            <a:ext cx="3037146" cy="464740"/>
          </a:xfrm>
          <a:prstGeom prst="rect">
            <a:avLst/>
          </a:prstGeom>
        </p:spPr>
        <p:txBody>
          <a:bodyPr vert="horz" lIns="92062" tIns="46031" rIns="92062" bIns="4603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1654" y="8830063"/>
            <a:ext cx="3037146" cy="464740"/>
          </a:xfrm>
          <a:prstGeom prst="rect">
            <a:avLst/>
          </a:prstGeom>
        </p:spPr>
        <p:txBody>
          <a:bodyPr vert="horz" lIns="92062" tIns="46031" rIns="92062" bIns="46031" rtlCol="0" anchor="b"/>
          <a:lstStyle>
            <a:lvl1pPr algn="r">
              <a:defRPr sz="1200"/>
            </a:lvl1pPr>
          </a:lstStyle>
          <a:p>
            <a:fld id="{4B79D1BB-9250-41AC-9824-AFE2C3FA20B7}" type="slidenum">
              <a:rPr lang="en-US" smtClean="0"/>
              <a:t>‹#›</a:t>
            </a:fld>
            <a:endParaRPr lang="en-US" dirty="0"/>
          </a:p>
        </p:txBody>
      </p:sp>
    </p:spTree>
    <p:extLst>
      <p:ext uri="{BB962C8B-B14F-4D97-AF65-F5344CB8AC3E}">
        <p14:creationId xmlns:p14="http://schemas.microsoft.com/office/powerpoint/2010/main" val="800578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p:spPr>
        <p:txBody>
          <a:bodyPr/>
          <a:lstStyle/>
          <a:p>
            <a:endParaRPr lang="en-US" dirty="0" smtClean="0">
              <a:latin typeface="Arial" charset="0"/>
            </a:endParaRPr>
          </a:p>
        </p:txBody>
      </p:sp>
      <p:sp>
        <p:nvSpPr>
          <p:cNvPr id="185348" name="Slide Number Placeholder 3"/>
          <p:cNvSpPr>
            <a:spLocks noGrp="1"/>
          </p:cNvSpPr>
          <p:nvPr>
            <p:ph type="sldNum" sz="quarter" idx="5"/>
          </p:nvPr>
        </p:nvSpPr>
        <p:spPr>
          <a:noFill/>
        </p:spPr>
        <p:txBody>
          <a:bodyPr/>
          <a:lstStyle>
            <a:lvl1pPr defTabSz="930113" eaLnBrk="0" hangingPunct="0">
              <a:defRPr sz="1600" b="1">
                <a:solidFill>
                  <a:schemeClr val="tx1"/>
                </a:solidFill>
                <a:latin typeface="Arial" charset="0"/>
              </a:defRPr>
            </a:lvl1pPr>
            <a:lvl2pPr marL="747925" indent="-287664" defTabSz="930113" eaLnBrk="0" hangingPunct="0">
              <a:defRPr sz="1600" b="1">
                <a:solidFill>
                  <a:schemeClr val="tx1"/>
                </a:solidFill>
                <a:latin typeface="Arial" charset="0"/>
              </a:defRPr>
            </a:lvl2pPr>
            <a:lvl3pPr marL="1150654" indent="-230131" defTabSz="930113" eaLnBrk="0" hangingPunct="0">
              <a:defRPr sz="1600" b="1">
                <a:solidFill>
                  <a:schemeClr val="tx1"/>
                </a:solidFill>
                <a:latin typeface="Arial" charset="0"/>
              </a:defRPr>
            </a:lvl3pPr>
            <a:lvl4pPr marL="1610916" indent="-230131" defTabSz="930113" eaLnBrk="0" hangingPunct="0">
              <a:defRPr sz="1600" b="1">
                <a:solidFill>
                  <a:schemeClr val="tx1"/>
                </a:solidFill>
                <a:latin typeface="Arial" charset="0"/>
              </a:defRPr>
            </a:lvl4pPr>
            <a:lvl5pPr marL="2071178" indent="-230131" defTabSz="930113" eaLnBrk="0" hangingPunct="0">
              <a:defRPr sz="1600" b="1">
                <a:solidFill>
                  <a:schemeClr val="tx1"/>
                </a:solidFill>
                <a:latin typeface="Arial" charset="0"/>
              </a:defRPr>
            </a:lvl5pPr>
            <a:lvl6pPr marL="2531439" indent="-230131" algn="ctr" defTabSz="930113" eaLnBrk="0" fontAlgn="base" hangingPunct="0">
              <a:spcBef>
                <a:spcPct val="50000"/>
              </a:spcBef>
              <a:spcAft>
                <a:spcPct val="0"/>
              </a:spcAft>
              <a:defRPr sz="1600" b="1">
                <a:solidFill>
                  <a:schemeClr val="tx1"/>
                </a:solidFill>
                <a:latin typeface="Arial" charset="0"/>
              </a:defRPr>
            </a:lvl6pPr>
            <a:lvl7pPr marL="2991702" indent="-230131" algn="ctr" defTabSz="930113" eaLnBrk="0" fontAlgn="base" hangingPunct="0">
              <a:spcBef>
                <a:spcPct val="50000"/>
              </a:spcBef>
              <a:spcAft>
                <a:spcPct val="0"/>
              </a:spcAft>
              <a:defRPr sz="1600" b="1">
                <a:solidFill>
                  <a:schemeClr val="tx1"/>
                </a:solidFill>
                <a:latin typeface="Arial" charset="0"/>
              </a:defRPr>
            </a:lvl7pPr>
            <a:lvl8pPr marL="3451963" indent="-230131" algn="ctr" defTabSz="930113" eaLnBrk="0" fontAlgn="base" hangingPunct="0">
              <a:spcBef>
                <a:spcPct val="50000"/>
              </a:spcBef>
              <a:spcAft>
                <a:spcPct val="0"/>
              </a:spcAft>
              <a:defRPr sz="1600" b="1">
                <a:solidFill>
                  <a:schemeClr val="tx1"/>
                </a:solidFill>
                <a:latin typeface="Arial" charset="0"/>
              </a:defRPr>
            </a:lvl8pPr>
            <a:lvl9pPr marL="3912226" indent="-230131" algn="ctr" defTabSz="930113" eaLnBrk="0" fontAlgn="base" hangingPunct="0">
              <a:spcBef>
                <a:spcPct val="50000"/>
              </a:spcBef>
              <a:spcAft>
                <a:spcPct val="0"/>
              </a:spcAft>
              <a:defRPr sz="1600" b="1">
                <a:solidFill>
                  <a:schemeClr val="tx1"/>
                </a:solidFill>
                <a:latin typeface="Arial" charset="0"/>
              </a:defRPr>
            </a:lvl9pPr>
          </a:lstStyle>
          <a:p>
            <a:pPr eaLnBrk="1" hangingPunct="1"/>
            <a:fld id="{AB88F456-9DC4-418B-815D-CAC669BCDF97}" type="slidenum">
              <a:rPr lang="en-US" sz="1200" b="0">
                <a:solidFill>
                  <a:srgbClr val="000000"/>
                </a:solidFill>
                <a:latin typeface="Times New Roman" pitchFamily="18" charset="0"/>
              </a:rPr>
              <a:pPr eaLnBrk="1" hangingPunct="1"/>
              <a:t>5</a:t>
            </a:fld>
            <a:endParaRPr lang="en-US" sz="1200" b="0" dirty="0">
              <a:solidFill>
                <a:srgbClr val="000000"/>
              </a:solidFill>
              <a:latin typeface="Times New Roman" pitchFamily="18" charset="0"/>
            </a:endParaRPr>
          </a:p>
        </p:txBody>
      </p:sp>
    </p:spTree>
    <p:extLst>
      <p:ext uri="{BB962C8B-B14F-4D97-AF65-F5344CB8AC3E}">
        <p14:creationId xmlns:p14="http://schemas.microsoft.com/office/powerpoint/2010/main" val="860418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15921" eaLnBrk="0" hangingPunct="0">
              <a:defRPr b="1" i="1">
                <a:solidFill>
                  <a:schemeClr val="tx1"/>
                </a:solidFill>
                <a:latin typeface="Futura XBlk BT" pitchFamily="34" charset="0"/>
              </a:defRPr>
            </a:lvl1pPr>
            <a:lvl2pPr marL="742895" indent="-285729" defTabSz="915921" eaLnBrk="0" hangingPunct="0">
              <a:defRPr b="1" i="1">
                <a:solidFill>
                  <a:schemeClr val="tx1"/>
                </a:solidFill>
                <a:latin typeface="Futura XBlk BT" pitchFamily="34" charset="0"/>
              </a:defRPr>
            </a:lvl2pPr>
            <a:lvl3pPr marL="1142915" indent="-228583" defTabSz="915921" eaLnBrk="0" hangingPunct="0">
              <a:defRPr b="1" i="1">
                <a:solidFill>
                  <a:schemeClr val="tx1"/>
                </a:solidFill>
                <a:latin typeface="Futura XBlk BT" pitchFamily="34" charset="0"/>
              </a:defRPr>
            </a:lvl3pPr>
            <a:lvl4pPr marL="1600081" indent="-228583" defTabSz="915921" eaLnBrk="0" hangingPunct="0">
              <a:defRPr b="1" i="1">
                <a:solidFill>
                  <a:schemeClr val="tx1"/>
                </a:solidFill>
                <a:latin typeface="Futura XBlk BT" pitchFamily="34" charset="0"/>
              </a:defRPr>
            </a:lvl4pPr>
            <a:lvl5pPr marL="2057247" indent="-228583" defTabSz="915921" eaLnBrk="0" hangingPunct="0">
              <a:defRPr b="1" i="1">
                <a:solidFill>
                  <a:schemeClr val="tx1"/>
                </a:solidFill>
                <a:latin typeface="Futura XBlk BT" pitchFamily="34" charset="0"/>
              </a:defRPr>
            </a:lvl5pPr>
            <a:lvl6pPr marL="2514414" indent="-228583" defTabSz="915921" eaLnBrk="0" fontAlgn="base" hangingPunct="0">
              <a:spcBef>
                <a:spcPct val="0"/>
              </a:spcBef>
              <a:spcAft>
                <a:spcPct val="0"/>
              </a:spcAft>
              <a:defRPr b="1" i="1">
                <a:solidFill>
                  <a:schemeClr val="tx1"/>
                </a:solidFill>
                <a:latin typeface="Futura XBlk BT" pitchFamily="34" charset="0"/>
              </a:defRPr>
            </a:lvl6pPr>
            <a:lvl7pPr marL="2971581" indent="-228583" defTabSz="915921" eaLnBrk="0" fontAlgn="base" hangingPunct="0">
              <a:spcBef>
                <a:spcPct val="0"/>
              </a:spcBef>
              <a:spcAft>
                <a:spcPct val="0"/>
              </a:spcAft>
              <a:defRPr b="1" i="1">
                <a:solidFill>
                  <a:schemeClr val="tx1"/>
                </a:solidFill>
                <a:latin typeface="Futura XBlk BT" pitchFamily="34" charset="0"/>
              </a:defRPr>
            </a:lvl7pPr>
            <a:lvl8pPr marL="3428747" indent="-228583" defTabSz="915921" eaLnBrk="0" fontAlgn="base" hangingPunct="0">
              <a:spcBef>
                <a:spcPct val="0"/>
              </a:spcBef>
              <a:spcAft>
                <a:spcPct val="0"/>
              </a:spcAft>
              <a:defRPr b="1" i="1">
                <a:solidFill>
                  <a:schemeClr val="tx1"/>
                </a:solidFill>
                <a:latin typeface="Futura XBlk BT" pitchFamily="34" charset="0"/>
              </a:defRPr>
            </a:lvl8pPr>
            <a:lvl9pPr marL="3885913" indent="-228583" defTabSz="915921" eaLnBrk="0" fontAlgn="base" hangingPunct="0">
              <a:spcBef>
                <a:spcPct val="0"/>
              </a:spcBef>
              <a:spcAft>
                <a:spcPct val="0"/>
              </a:spcAft>
              <a:defRPr b="1" i="1">
                <a:solidFill>
                  <a:schemeClr val="tx1"/>
                </a:solidFill>
                <a:latin typeface="Futura XBlk BT" pitchFamily="34" charset="0"/>
              </a:defRPr>
            </a:lvl9pPr>
          </a:lstStyle>
          <a:p>
            <a:pPr eaLnBrk="1" hangingPunct="1"/>
            <a:fld id="{C94A8747-6DB3-4BCF-AEAF-5CCB36900354}" type="slidenum">
              <a:rPr lang="en-US" b="0" i="0">
                <a:latin typeface="Arial" charset="0"/>
              </a:rPr>
              <a:pPr eaLnBrk="1" hangingPunct="1"/>
              <a:t>18</a:t>
            </a:fld>
            <a:endParaRPr lang="en-US" b="0" i="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499930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p:spPr>
        <p:txBody>
          <a:bodyPr/>
          <a:lstStyle/>
          <a:p>
            <a:endParaRPr lang="en-US" dirty="0" smtClean="0">
              <a:latin typeface="Arial" charset="0"/>
            </a:endParaRPr>
          </a:p>
        </p:txBody>
      </p:sp>
      <p:sp>
        <p:nvSpPr>
          <p:cNvPr id="185348" name="Slide Number Placeholder 3"/>
          <p:cNvSpPr>
            <a:spLocks noGrp="1"/>
          </p:cNvSpPr>
          <p:nvPr>
            <p:ph type="sldNum" sz="quarter" idx="5"/>
          </p:nvPr>
        </p:nvSpPr>
        <p:spPr>
          <a:noFill/>
        </p:spPr>
        <p:txBody>
          <a:bodyPr/>
          <a:lstStyle>
            <a:lvl1pPr defTabSz="930113" eaLnBrk="0" hangingPunct="0">
              <a:defRPr sz="1600" b="1">
                <a:solidFill>
                  <a:schemeClr val="tx1"/>
                </a:solidFill>
                <a:latin typeface="Arial" charset="0"/>
              </a:defRPr>
            </a:lvl1pPr>
            <a:lvl2pPr marL="747925" indent="-287664" defTabSz="930113" eaLnBrk="0" hangingPunct="0">
              <a:defRPr sz="1600" b="1">
                <a:solidFill>
                  <a:schemeClr val="tx1"/>
                </a:solidFill>
                <a:latin typeface="Arial" charset="0"/>
              </a:defRPr>
            </a:lvl2pPr>
            <a:lvl3pPr marL="1150654" indent="-230131" defTabSz="930113" eaLnBrk="0" hangingPunct="0">
              <a:defRPr sz="1600" b="1">
                <a:solidFill>
                  <a:schemeClr val="tx1"/>
                </a:solidFill>
                <a:latin typeface="Arial" charset="0"/>
              </a:defRPr>
            </a:lvl3pPr>
            <a:lvl4pPr marL="1610916" indent="-230131" defTabSz="930113" eaLnBrk="0" hangingPunct="0">
              <a:defRPr sz="1600" b="1">
                <a:solidFill>
                  <a:schemeClr val="tx1"/>
                </a:solidFill>
                <a:latin typeface="Arial" charset="0"/>
              </a:defRPr>
            </a:lvl4pPr>
            <a:lvl5pPr marL="2071178" indent="-230131" defTabSz="930113" eaLnBrk="0" hangingPunct="0">
              <a:defRPr sz="1600" b="1">
                <a:solidFill>
                  <a:schemeClr val="tx1"/>
                </a:solidFill>
                <a:latin typeface="Arial" charset="0"/>
              </a:defRPr>
            </a:lvl5pPr>
            <a:lvl6pPr marL="2531439" indent="-230131" algn="ctr" defTabSz="930113" eaLnBrk="0" fontAlgn="base" hangingPunct="0">
              <a:spcBef>
                <a:spcPct val="50000"/>
              </a:spcBef>
              <a:spcAft>
                <a:spcPct val="0"/>
              </a:spcAft>
              <a:defRPr sz="1600" b="1">
                <a:solidFill>
                  <a:schemeClr val="tx1"/>
                </a:solidFill>
                <a:latin typeface="Arial" charset="0"/>
              </a:defRPr>
            </a:lvl6pPr>
            <a:lvl7pPr marL="2991702" indent="-230131" algn="ctr" defTabSz="930113" eaLnBrk="0" fontAlgn="base" hangingPunct="0">
              <a:spcBef>
                <a:spcPct val="50000"/>
              </a:spcBef>
              <a:spcAft>
                <a:spcPct val="0"/>
              </a:spcAft>
              <a:defRPr sz="1600" b="1">
                <a:solidFill>
                  <a:schemeClr val="tx1"/>
                </a:solidFill>
                <a:latin typeface="Arial" charset="0"/>
              </a:defRPr>
            </a:lvl7pPr>
            <a:lvl8pPr marL="3451963" indent="-230131" algn="ctr" defTabSz="930113" eaLnBrk="0" fontAlgn="base" hangingPunct="0">
              <a:spcBef>
                <a:spcPct val="50000"/>
              </a:spcBef>
              <a:spcAft>
                <a:spcPct val="0"/>
              </a:spcAft>
              <a:defRPr sz="1600" b="1">
                <a:solidFill>
                  <a:schemeClr val="tx1"/>
                </a:solidFill>
                <a:latin typeface="Arial" charset="0"/>
              </a:defRPr>
            </a:lvl8pPr>
            <a:lvl9pPr marL="3912226" indent="-230131" algn="ctr" defTabSz="930113" eaLnBrk="0" fontAlgn="base" hangingPunct="0">
              <a:spcBef>
                <a:spcPct val="50000"/>
              </a:spcBef>
              <a:spcAft>
                <a:spcPct val="0"/>
              </a:spcAft>
              <a:defRPr sz="1600" b="1">
                <a:solidFill>
                  <a:schemeClr val="tx1"/>
                </a:solidFill>
                <a:latin typeface="Arial" charset="0"/>
              </a:defRPr>
            </a:lvl9pPr>
          </a:lstStyle>
          <a:p>
            <a:pPr eaLnBrk="1" hangingPunct="1"/>
            <a:fld id="{AB88F456-9DC4-418B-815D-CAC669BCDF97}" type="slidenum">
              <a:rPr lang="en-US" sz="1200" b="0">
                <a:solidFill>
                  <a:srgbClr val="000000"/>
                </a:solidFill>
                <a:latin typeface="Times New Roman" pitchFamily="18" charset="0"/>
              </a:rPr>
              <a:pPr eaLnBrk="1" hangingPunct="1"/>
              <a:t>19</a:t>
            </a:fld>
            <a:endParaRPr lang="en-US" sz="1200" b="0" dirty="0">
              <a:solidFill>
                <a:srgbClr val="000000"/>
              </a:solidFill>
              <a:latin typeface="Times New Roman" pitchFamily="18" charset="0"/>
            </a:endParaRPr>
          </a:p>
        </p:txBody>
      </p:sp>
    </p:spTree>
    <p:extLst>
      <p:ext uri="{BB962C8B-B14F-4D97-AF65-F5344CB8AC3E}">
        <p14:creationId xmlns:p14="http://schemas.microsoft.com/office/powerpoint/2010/main" val="1502599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CD1C28-1B6D-40FE-8A1C-AD2E340B09F7}"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3327941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CD1C28-1B6D-40FE-8A1C-AD2E340B09F7}"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3327941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E48571-577F-4226-ADC4-3683DD0A85B5}" type="slidenum">
              <a:rPr lang="en-US"/>
              <a:pPr/>
              <a:t>25</a:t>
            </a:fld>
            <a:endParaRPr lang="en-US"/>
          </a:p>
        </p:txBody>
      </p:sp>
      <p:sp>
        <p:nvSpPr>
          <p:cNvPr id="505858" name="Rectangle 2"/>
          <p:cNvSpPr>
            <a:spLocks noGrp="1" noRot="1" noChangeAspect="1" noChangeArrowheads="1" noTextEdit="1"/>
          </p:cNvSpPr>
          <p:nvPr>
            <p:ph type="sldImg"/>
          </p:nvPr>
        </p:nvSpPr>
        <p:spPr>
          <a:xfrm>
            <a:off x="1184275" y="696913"/>
            <a:ext cx="4645025" cy="3484562"/>
          </a:xfrm>
          <a:ln/>
        </p:spPr>
      </p:sp>
      <p:sp>
        <p:nvSpPr>
          <p:cNvPr id="505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699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defTabSz="915921" eaLnBrk="0" hangingPunct="0">
              <a:defRPr b="1" i="1">
                <a:solidFill>
                  <a:schemeClr val="tx1"/>
                </a:solidFill>
                <a:latin typeface="Futura XBlk BT" pitchFamily="34" charset="0"/>
              </a:defRPr>
            </a:lvl1pPr>
            <a:lvl2pPr marL="742895" indent="-285729" defTabSz="915921" eaLnBrk="0" hangingPunct="0">
              <a:defRPr b="1" i="1">
                <a:solidFill>
                  <a:schemeClr val="tx1"/>
                </a:solidFill>
                <a:latin typeface="Futura XBlk BT" pitchFamily="34" charset="0"/>
              </a:defRPr>
            </a:lvl2pPr>
            <a:lvl3pPr marL="1142915" indent="-228583" defTabSz="915921" eaLnBrk="0" hangingPunct="0">
              <a:defRPr b="1" i="1">
                <a:solidFill>
                  <a:schemeClr val="tx1"/>
                </a:solidFill>
                <a:latin typeface="Futura XBlk BT" pitchFamily="34" charset="0"/>
              </a:defRPr>
            </a:lvl3pPr>
            <a:lvl4pPr marL="1600081" indent="-228583" defTabSz="915921" eaLnBrk="0" hangingPunct="0">
              <a:defRPr b="1" i="1">
                <a:solidFill>
                  <a:schemeClr val="tx1"/>
                </a:solidFill>
                <a:latin typeface="Futura XBlk BT" pitchFamily="34" charset="0"/>
              </a:defRPr>
            </a:lvl4pPr>
            <a:lvl5pPr marL="2057247" indent="-228583" defTabSz="915921" eaLnBrk="0" hangingPunct="0">
              <a:defRPr b="1" i="1">
                <a:solidFill>
                  <a:schemeClr val="tx1"/>
                </a:solidFill>
                <a:latin typeface="Futura XBlk BT" pitchFamily="34" charset="0"/>
              </a:defRPr>
            </a:lvl5pPr>
            <a:lvl6pPr marL="2514414" indent="-228583" defTabSz="915921" eaLnBrk="0" fontAlgn="base" hangingPunct="0">
              <a:spcBef>
                <a:spcPct val="0"/>
              </a:spcBef>
              <a:spcAft>
                <a:spcPct val="0"/>
              </a:spcAft>
              <a:defRPr b="1" i="1">
                <a:solidFill>
                  <a:schemeClr val="tx1"/>
                </a:solidFill>
                <a:latin typeface="Futura XBlk BT" pitchFamily="34" charset="0"/>
              </a:defRPr>
            </a:lvl6pPr>
            <a:lvl7pPr marL="2971581" indent="-228583" defTabSz="915921" eaLnBrk="0" fontAlgn="base" hangingPunct="0">
              <a:spcBef>
                <a:spcPct val="0"/>
              </a:spcBef>
              <a:spcAft>
                <a:spcPct val="0"/>
              </a:spcAft>
              <a:defRPr b="1" i="1">
                <a:solidFill>
                  <a:schemeClr val="tx1"/>
                </a:solidFill>
                <a:latin typeface="Futura XBlk BT" pitchFamily="34" charset="0"/>
              </a:defRPr>
            </a:lvl7pPr>
            <a:lvl8pPr marL="3428747" indent="-228583" defTabSz="915921" eaLnBrk="0" fontAlgn="base" hangingPunct="0">
              <a:spcBef>
                <a:spcPct val="0"/>
              </a:spcBef>
              <a:spcAft>
                <a:spcPct val="0"/>
              </a:spcAft>
              <a:defRPr b="1" i="1">
                <a:solidFill>
                  <a:schemeClr val="tx1"/>
                </a:solidFill>
                <a:latin typeface="Futura XBlk BT" pitchFamily="34" charset="0"/>
              </a:defRPr>
            </a:lvl8pPr>
            <a:lvl9pPr marL="3885913" indent="-228583" defTabSz="915921" eaLnBrk="0" fontAlgn="base" hangingPunct="0">
              <a:spcBef>
                <a:spcPct val="0"/>
              </a:spcBef>
              <a:spcAft>
                <a:spcPct val="0"/>
              </a:spcAft>
              <a:defRPr b="1" i="1">
                <a:solidFill>
                  <a:schemeClr val="tx1"/>
                </a:solidFill>
                <a:latin typeface="Futura XBlk BT" pitchFamily="34" charset="0"/>
              </a:defRPr>
            </a:lvl9pPr>
          </a:lstStyle>
          <a:p>
            <a:pPr eaLnBrk="1" hangingPunct="1"/>
            <a:fld id="{DF1C3C25-A2A7-4FA2-8A72-865D6C285510}" type="slidenum">
              <a:rPr lang="en-US" b="0" i="0">
                <a:latin typeface="Arial" charset="0"/>
              </a:rPr>
              <a:pPr eaLnBrk="1" hangingPunct="1"/>
              <a:t>28</a:t>
            </a:fld>
            <a:endParaRPr lang="en-US" b="0" i="0">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462328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7CBDB4-1BC7-4188-9E47-B9643A6BD749}" type="slidenum">
              <a:rPr lang="en-US"/>
              <a:pPr/>
              <a:t>29</a:t>
            </a:fld>
            <a:endParaRPr lang="en-US" dirty="0"/>
          </a:p>
        </p:txBody>
      </p:sp>
      <p:sp>
        <p:nvSpPr>
          <p:cNvPr id="307202" name="Rectangle 2"/>
          <p:cNvSpPr>
            <a:spLocks noGrp="1" noRot="1" noChangeAspect="1" noChangeArrowheads="1" noTextEdit="1"/>
          </p:cNvSpPr>
          <p:nvPr>
            <p:ph type="sldImg"/>
          </p:nvPr>
        </p:nvSpPr>
        <p:spPr>
          <a:xfrm>
            <a:off x="1184275" y="696913"/>
            <a:ext cx="4645025" cy="3484562"/>
          </a:xfrm>
          <a:ln/>
        </p:spPr>
      </p:sp>
      <p:sp>
        <p:nvSpPr>
          <p:cNvPr id="3072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6671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defTabSz="915921" eaLnBrk="0" hangingPunct="0">
              <a:defRPr b="1" i="1">
                <a:solidFill>
                  <a:schemeClr val="tx1"/>
                </a:solidFill>
                <a:latin typeface="Futura XBlk BT" pitchFamily="34" charset="0"/>
              </a:defRPr>
            </a:lvl1pPr>
            <a:lvl2pPr marL="742895" indent="-285729" defTabSz="915921" eaLnBrk="0" hangingPunct="0">
              <a:defRPr b="1" i="1">
                <a:solidFill>
                  <a:schemeClr val="tx1"/>
                </a:solidFill>
                <a:latin typeface="Futura XBlk BT" pitchFamily="34" charset="0"/>
              </a:defRPr>
            </a:lvl2pPr>
            <a:lvl3pPr marL="1142915" indent="-228583" defTabSz="915921" eaLnBrk="0" hangingPunct="0">
              <a:defRPr b="1" i="1">
                <a:solidFill>
                  <a:schemeClr val="tx1"/>
                </a:solidFill>
                <a:latin typeface="Futura XBlk BT" pitchFamily="34" charset="0"/>
              </a:defRPr>
            </a:lvl3pPr>
            <a:lvl4pPr marL="1600081" indent="-228583" defTabSz="915921" eaLnBrk="0" hangingPunct="0">
              <a:defRPr b="1" i="1">
                <a:solidFill>
                  <a:schemeClr val="tx1"/>
                </a:solidFill>
                <a:latin typeface="Futura XBlk BT" pitchFamily="34" charset="0"/>
              </a:defRPr>
            </a:lvl4pPr>
            <a:lvl5pPr marL="2057247" indent="-228583" defTabSz="915921" eaLnBrk="0" hangingPunct="0">
              <a:defRPr b="1" i="1">
                <a:solidFill>
                  <a:schemeClr val="tx1"/>
                </a:solidFill>
                <a:latin typeface="Futura XBlk BT" pitchFamily="34" charset="0"/>
              </a:defRPr>
            </a:lvl5pPr>
            <a:lvl6pPr marL="2514414" indent="-228583" defTabSz="915921" eaLnBrk="0" fontAlgn="base" hangingPunct="0">
              <a:spcBef>
                <a:spcPct val="0"/>
              </a:spcBef>
              <a:spcAft>
                <a:spcPct val="0"/>
              </a:spcAft>
              <a:defRPr b="1" i="1">
                <a:solidFill>
                  <a:schemeClr val="tx1"/>
                </a:solidFill>
                <a:latin typeface="Futura XBlk BT" pitchFamily="34" charset="0"/>
              </a:defRPr>
            </a:lvl6pPr>
            <a:lvl7pPr marL="2971581" indent="-228583" defTabSz="915921" eaLnBrk="0" fontAlgn="base" hangingPunct="0">
              <a:spcBef>
                <a:spcPct val="0"/>
              </a:spcBef>
              <a:spcAft>
                <a:spcPct val="0"/>
              </a:spcAft>
              <a:defRPr b="1" i="1">
                <a:solidFill>
                  <a:schemeClr val="tx1"/>
                </a:solidFill>
                <a:latin typeface="Futura XBlk BT" pitchFamily="34" charset="0"/>
              </a:defRPr>
            </a:lvl7pPr>
            <a:lvl8pPr marL="3428747" indent="-228583" defTabSz="915921" eaLnBrk="0" fontAlgn="base" hangingPunct="0">
              <a:spcBef>
                <a:spcPct val="0"/>
              </a:spcBef>
              <a:spcAft>
                <a:spcPct val="0"/>
              </a:spcAft>
              <a:defRPr b="1" i="1">
                <a:solidFill>
                  <a:schemeClr val="tx1"/>
                </a:solidFill>
                <a:latin typeface="Futura XBlk BT" pitchFamily="34" charset="0"/>
              </a:defRPr>
            </a:lvl8pPr>
            <a:lvl9pPr marL="3885913" indent="-228583" defTabSz="915921" eaLnBrk="0" fontAlgn="base" hangingPunct="0">
              <a:spcBef>
                <a:spcPct val="0"/>
              </a:spcBef>
              <a:spcAft>
                <a:spcPct val="0"/>
              </a:spcAft>
              <a:defRPr b="1" i="1">
                <a:solidFill>
                  <a:schemeClr val="tx1"/>
                </a:solidFill>
                <a:latin typeface="Futura XBlk BT" pitchFamily="34" charset="0"/>
              </a:defRPr>
            </a:lvl9pPr>
          </a:lstStyle>
          <a:p>
            <a:pPr eaLnBrk="1" hangingPunct="1"/>
            <a:fld id="{DF1C3C25-A2A7-4FA2-8A72-865D6C285510}" type="slidenum">
              <a:rPr lang="en-US" b="0" i="0">
                <a:latin typeface="Arial" charset="0"/>
              </a:rPr>
              <a:pPr eaLnBrk="1" hangingPunct="1"/>
              <a:t>31</a:t>
            </a:fld>
            <a:endParaRPr lang="en-US" b="0" i="0">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364710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p:spPr>
        <p:txBody>
          <a:bodyPr/>
          <a:lstStyle/>
          <a:p>
            <a:endParaRPr lang="en-US" dirty="0" smtClean="0">
              <a:latin typeface="Arial" charset="0"/>
            </a:endParaRPr>
          </a:p>
        </p:txBody>
      </p:sp>
      <p:sp>
        <p:nvSpPr>
          <p:cNvPr id="185348" name="Slide Number Placeholder 3"/>
          <p:cNvSpPr>
            <a:spLocks noGrp="1"/>
          </p:cNvSpPr>
          <p:nvPr>
            <p:ph type="sldNum" sz="quarter" idx="5"/>
          </p:nvPr>
        </p:nvSpPr>
        <p:spPr>
          <a:noFill/>
        </p:spPr>
        <p:txBody>
          <a:bodyPr/>
          <a:lstStyle>
            <a:lvl1pPr defTabSz="930113" eaLnBrk="0" hangingPunct="0">
              <a:defRPr sz="1600" b="1">
                <a:solidFill>
                  <a:schemeClr val="tx1"/>
                </a:solidFill>
                <a:latin typeface="Arial" charset="0"/>
              </a:defRPr>
            </a:lvl1pPr>
            <a:lvl2pPr marL="747925" indent="-287664" defTabSz="930113" eaLnBrk="0" hangingPunct="0">
              <a:defRPr sz="1600" b="1">
                <a:solidFill>
                  <a:schemeClr val="tx1"/>
                </a:solidFill>
                <a:latin typeface="Arial" charset="0"/>
              </a:defRPr>
            </a:lvl2pPr>
            <a:lvl3pPr marL="1150654" indent="-230131" defTabSz="930113" eaLnBrk="0" hangingPunct="0">
              <a:defRPr sz="1600" b="1">
                <a:solidFill>
                  <a:schemeClr val="tx1"/>
                </a:solidFill>
                <a:latin typeface="Arial" charset="0"/>
              </a:defRPr>
            </a:lvl3pPr>
            <a:lvl4pPr marL="1610916" indent="-230131" defTabSz="930113" eaLnBrk="0" hangingPunct="0">
              <a:defRPr sz="1600" b="1">
                <a:solidFill>
                  <a:schemeClr val="tx1"/>
                </a:solidFill>
                <a:latin typeface="Arial" charset="0"/>
              </a:defRPr>
            </a:lvl4pPr>
            <a:lvl5pPr marL="2071178" indent="-230131" defTabSz="930113" eaLnBrk="0" hangingPunct="0">
              <a:defRPr sz="1600" b="1">
                <a:solidFill>
                  <a:schemeClr val="tx1"/>
                </a:solidFill>
                <a:latin typeface="Arial" charset="0"/>
              </a:defRPr>
            </a:lvl5pPr>
            <a:lvl6pPr marL="2531439" indent="-230131" algn="ctr" defTabSz="930113" eaLnBrk="0" fontAlgn="base" hangingPunct="0">
              <a:spcBef>
                <a:spcPct val="50000"/>
              </a:spcBef>
              <a:spcAft>
                <a:spcPct val="0"/>
              </a:spcAft>
              <a:defRPr sz="1600" b="1">
                <a:solidFill>
                  <a:schemeClr val="tx1"/>
                </a:solidFill>
                <a:latin typeface="Arial" charset="0"/>
              </a:defRPr>
            </a:lvl6pPr>
            <a:lvl7pPr marL="2991702" indent="-230131" algn="ctr" defTabSz="930113" eaLnBrk="0" fontAlgn="base" hangingPunct="0">
              <a:spcBef>
                <a:spcPct val="50000"/>
              </a:spcBef>
              <a:spcAft>
                <a:spcPct val="0"/>
              </a:spcAft>
              <a:defRPr sz="1600" b="1">
                <a:solidFill>
                  <a:schemeClr val="tx1"/>
                </a:solidFill>
                <a:latin typeface="Arial" charset="0"/>
              </a:defRPr>
            </a:lvl7pPr>
            <a:lvl8pPr marL="3451963" indent="-230131" algn="ctr" defTabSz="930113" eaLnBrk="0" fontAlgn="base" hangingPunct="0">
              <a:spcBef>
                <a:spcPct val="50000"/>
              </a:spcBef>
              <a:spcAft>
                <a:spcPct val="0"/>
              </a:spcAft>
              <a:defRPr sz="1600" b="1">
                <a:solidFill>
                  <a:schemeClr val="tx1"/>
                </a:solidFill>
                <a:latin typeface="Arial" charset="0"/>
              </a:defRPr>
            </a:lvl8pPr>
            <a:lvl9pPr marL="3912226" indent="-230131" algn="ctr" defTabSz="930113" eaLnBrk="0" fontAlgn="base" hangingPunct="0">
              <a:spcBef>
                <a:spcPct val="50000"/>
              </a:spcBef>
              <a:spcAft>
                <a:spcPct val="0"/>
              </a:spcAft>
              <a:defRPr sz="1600" b="1">
                <a:solidFill>
                  <a:schemeClr val="tx1"/>
                </a:solidFill>
                <a:latin typeface="Arial" charset="0"/>
              </a:defRPr>
            </a:lvl9pPr>
          </a:lstStyle>
          <a:p>
            <a:pPr eaLnBrk="1" hangingPunct="1"/>
            <a:fld id="{AB88F456-9DC4-418B-815D-CAC669BCDF97}" type="slidenum">
              <a:rPr lang="en-US" sz="1200" b="0">
                <a:solidFill>
                  <a:srgbClr val="000000"/>
                </a:solidFill>
                <a:latin typeface="Times New Roman" pitchFamily="18" charset="0"/>
              </a:rPr>
              <a:pPr eaLnBrk="1" hangingPunct="1"/>
              <a:t>32</a:t>
            </a:fld>
            <a:endParaRPr lang="en-US" sz="1200" b="0" dirty="0">
              <a:solidFill>
                <a:srgbClr val="000000"/>
              </a:solidFill>
              <a:latin typeface="Times New Roman" pitchFamily="18" charset="0"/>
            </a:endParaRPr>
          </a:p>
        </p:txBody>
      </p:sp>
    </p:spTree>
    <p:extLst>
      <p:ext uri="{BB962C8B-B14F-4D97-AF65-F5344CB8AC3E}">
        <p14:creationId xmlns:p14="http://schemas.microsoft.com/office/powerpoint/2010/main" val="2122150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C4716E-1D5E-41DF-A888-F2AEC04CE23D}"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92672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15921" eaLnBrk="0" hangingPunct="0">
              <a:defRPr b="1" i="1">
                <a:solidFill>
                  <a:schemeClr val="tx1"/>
                </a:solidFill>
                <a:latin typeface="Futura XBlk BT" pitchFamily="34" charset="0"/>
              </a:defRPr>
            </a:lvl1pPr>
            <a:lvl2pPr marL="742895" indent="-285729" defTabSz="915921" eaLnBrk="0" hangingPunct="0">
              <a:defRPr b="1" i="1">
                <a:solidFill>
                  <a:schemeClr val="tx1"/>
                </a:solidFill>
                <a:latin typeface="Futura XBlk BT" pitchFamily="34" charset="0"/>
              </a:defRPr>
            </a:lvl2pPr>
            <a:lvl3pPr marL="1142915" indent="-228583" defTabSz="915921" eaLnBrk="0" hangingPunct="0">
              <a:defRPr b="1" i="1">
                <a:solidFill>
                  <a:schemeClr val="tx1"/>
                </a:solidFill>
                <a:latin typeface="Futura XBlk BT" pitchFamily="34" charset="0"/>
              </a:defRPr>
            </a:lvl3pPr>
            <a:lvl4pPr marL="1600081" indent="-228583" defTabSz="915921" eaLnBrk="0" hangingPunct="0">
              <a:defRPr b="1" i="1">
                <a:solidFill>
                  <a:schemeClr val="tx1"/>
                </a:solidFill>
                <a:latin typeface="Futura XBlk BT" pitchFamily="34" charset="0"/>
              </a:defRPr>
            </a:lvl4pPr>
            <a:lvl5pPr marL="2057247" indent="-228583" defTabSz="915921" eaLnBrk="0" hangingPunct="0">
              <a:defRPr b="1" i="1">
                <a:solidFill>
                  <a:schemeClr val="tx1"/>
                </a:solidFill>
                <a:latin typeface="Futura XBlk BT" pitchFamily="34" charset="0"/>
              </a:defRPr>
            </a:lvl5pPr>
            <a:lvl6pPr marL="2514414" indent="-228583" defTabSz="915921" eaLnBrk="0" fontAlgn="base" hangingPunct="0">
              <a:spcBef>
                <a:spcPct val="0"/>
              </a:spcBef>
              <a:spcAft>
                <a:spcPct val="0"/>
              </a:spcAft>
              <a:defRPr b="1" i="1">
                <a:solidFill>
                  <a:schemeClr val="tx1"/>
                </a:solidFill>
                <a:latin typeface="Futura XBlk BT" pitchFamily="34" charset="0"/>
              </a:defRPr>
            </a:lvl6pPr>
            <a:lvl7pPr marL="2971581" indent="-228583" defTabSz="915921" eaLnBrk="0" fontAlgn="base" hangingPunct="0">
              <a:spcBef>
                <a:spcPct val="0"/>
              </a:spcBef>
              <a:spcAft>
                <a:spcPct val="0"/>
              </a:spcAft>
              <a:defRPr b="1" i="1">
                <a:solidFill>
                  <a:schemeClr val="tx1"/>
                </a:solidFill>
                <a:latin typeface="Futura XBlk BT" pitchFamily="34" charset="0"/>
              </a:defRPr>
            </a:lvl7pPr>
            <a:lvl8pPr marL="3428747" indent="-228583" defTabSz="915921" eaLnBrk="0" fontAlgn="base" hangingPunct="0">
              <a:spcBef>
                <a:spcPct val="0"/>
              </a:spcBef>
              <a:spcAft>
                <a:spcPct val="0"/>
              </a:spcAft>
              <a:defRPr b="1" i="1">
                <a:solidFill>
                  <a:schemeClr val="tx1"/>
                </a:solidFill>
                <a:latin typeface="Futura XBlk BT" pitchFamily="34" charset="0"/>
              </a:defRPr>
            </a:lvl8pPr>
            <a:lvl9pPr marL="3885913" indent="-228583" defTabSz="915921" eaLnBrk="0" fontAlgn="base" hangingPunct="0">
              <a:spcBef>
                <a:spcPct val="0"/>
              </a:spcBef>
              <a:spcAft>
                <a:spcPct val="0"/>
              </a:spcAft>
              <a:defRPr b="1" i="1">
                <a:solidFill>
                  <a:schemeClr val="tx1"/>
                </a:solidFill>
                <a:latin typeface="Futura XBlk BT" pitchFamily="34" charset="0"/>
              </a:defRPr>
            </a:lvl9pPr>
          </a:lstStyle>
          <a:p>
            <a:pPr eaLnBrk="1" hangingPunct="1"/>
            <a:fld id="{90E5741A-9C9E-4291-97D4-E646F90B610A}" type="slidenum">
              <a:rPr lang="en-US" b="0" i="0">
                <a:latin typeface="Arial" charset="0"/>
              </a:rPr>
              <a:pPr eaLnBrk="1" hangingPunct="1"/>
              <a:t>10</a:t>
            </a:fld>
            <a:endParaRPr lang="en-US" b="0" i="0">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842504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fld id="{2DF5C107-87A6-42CD-853E-D8A9CCD3835E}" type="slidenum">
              <a:rPr lang="en-US" altLang="en-US" sz="1200" b="0"/>
              <a:pPr/>
              <a:t>44</a:t>
            </a:fld>
            <a:endParaRPr lang="en-US" altLang="en-US" sz="1200" b="0"/>
          </a:p>
        </p:txBody>
      </p:sp>
      <p:sp>
        <p:nvSpPr>
          <p:cNvPr id="45059" name="Rectangle 2"/>
          <p:cNvSpPr>
            <a:spLocks noGrp="1" noRot="1" noChangeAspect="1" noChangeArrowheads="1" noTextEdit="1"/>
          </p:cNvSpPr>
          <p:nvPr>
            <p:ph type="sldImg"/>
          </p:nvPr>
        </p:nvSpPr>
        <p:spPr>
          <a:xfrm>
            <a:off x="1127125" y="673100"/>
            <a:ext cx="4692650" cy="3519488"/>
          </a:xfrm>
          <a:ln/>
        </p:spPr>
      </p:sp>
      <p:sp>
        <p:nvSpPr>
          <p:cNvPr id="45060" name="Rectangle 3"/>
          <p:cNvSpPr>
            <a:spLocks noGrp="1" noChangeArrowheads="1"/>
          </p:cNvSpPr>
          <p:nvPr>
            <p:ph type="body" idx="1"/>
          </p:nvPr>
        </p:nvSpPr>
        <p:spPr>
          <a:xfrm>
            <a:off x="925513" y="4418013"/>
            <a:ext cx="5095875" cy="4117975"/>
          </a:xfrm>
          <a:noFill/>
        </p:spPr>
        <p:txBody>
          <a:bodyPr/>
          <a:lstStyle/>
          <a:p>
            <a:pPr eaLnBrk="1" hangingPunct="1"/>
            <a:endParaRPr lang="en-US" altLang="en-US"/>
          </a:p>
        </p:txBody>
      </p:sp>
    </p:spTree>
    <p:extLst>
      <p:ext uri="{BB962C8B-B14F-4D97-AF65-F5344CB8AC3E}">
        <p14:creationId xmlns:p14="http://schemas.microsoft.com/office/powerpoint/2010/main" val="3007582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Arial" pitchFamily="34" charset="0"/>
                <a:cs typeface="Arial" pitchFamily="34" charset="0"/>
              </a:defRPr>
            </a:lvl1pPr>
            <a:lvl2pPr marL="757066" indent="-291179" eaLnBrk="0" hangingPunct="0">
              <a:defRPr sz="1600" b="1">
                <a:solidFill>
                  <a:schemeClr val="tx1"/>
                </a:solidFill>
                <a:latin typeface="Arial" pitchFamily="34" charset="0"/>
                <a:cs typeface="Arial" pitchFamily="34" charset="0"/>
              </a:defRPr>
            </a:lvl2pPr>
            <a:lvl3pPr marL="1164717" indent="-232943" eaLnBrk="0" hangingPunct="0">
              <a:defRPr sz="1600" b="1">
                <a:solidFill>
                  <a:schemeClr val="tx1"/>
                </a:solidFill>
                <a:latin typeface="Arial" pitchFamily="34" charset="0"/>
                <a:cs typeface="Arial" pitchFamily="34" charset="0"/>
              </a:defRPr>
            </a:lvl3pPr>
            <a:lvl4pPr marL="1630604" indent="-232943" eaLnBrk="0" hangingPunct="0">
              <a:defRPr sz="1600" b="1">
                <a:solidFill>
                  <a:schemeClr val="tx1"/>
                </a:solidFill>
                <a:latin typeface="Arial" pitchFamily="34" charset="0"/>
                <a:cs typeface="Arial" pitchFamily="34" charset="0"/>
              </a:defRPr>
            </a:lvl4pPr>
            <a:lvl5pPr marL="2096491" indent="-232943" eaLnBrk="0" hangingPunct="0">
              <a:defRPr sz="1600" b="1">
                <a:solidFill>
                  <a:schemeClr val="tx1"/>
                </a:solidFill>
                <a:latin typeface="Arial" pitchFamily="34" charset="0"/>
                <a:cs typeface="Arial" pitchFamily="34" charset="0"/>
              </a:defRPr>
            </a:lvl5pPr>
            <a:lvl6pPr marL="2562377" indent="-232943" eaLnBrk="0" fontAlgn="base" hangingPunct="0">
              <a:spcBef>
                <a:spcPct val="0"/>
              </a:spcBef>
              <a:spcAft>
                <a:spcPct val="0"/>
              </a:spcAft>
              <a:defRPr sz="1600" b="1">
                <a:solidFill>
                  <a:schemeClr val="tx1"/>
                </a:solidFill>
                <a:latin typeface="Arial" pitchFamily="34" charset="0"/>
                <a:cs typeface="Arial" pitchFamily="34" charset="0"/>
              </a:defRPr>
            </a:lvl6pPr>
            <a:lvl7pPr marL="3028264" indent="-232943" eaLnBrk="0" fontAlgn="base" hangingPunct="0">
              <a:spcBef>
                <a:spcPct val="0"/>
              </a:spcBef>
              <a:spcAft>
                <a:spcPct val="0"/>
              </a:spcAft>
              <a:defRPr sz="1600" b="1">
                <a:solidFill>
                  <a:schemeClr val="tx1"/>
                </a:solidFill>
                <a:latin typeface="Arial" pitchFamily="34" charset="0"/>
                <a:cs typeface="Arial" pitchFamily="34" charset="0"/>
              </a:defRPr>
            </a:lvl7pPr>
            <a:lvl8pPr marL="3494151" indent="-232943" eaLnBrk="0" fontAlgn="base" hangingPunct="0">
              <a:spcBef>
                <a:spcPct val="0"/>
              </a:spcBef>
              <a:spcAft>
                <a:spcPct val="0"/>
              </a:spcAft>
              <a:defRPr sz="1600" b="1">
                <a:solidFill>
                  <a:schemeClr val="tx1"/>
                </a:solidFill>
                <a:latin typeface="Arial" pitchFamily="34" charset="0"/>
                <a:cs typeface="Arial" pitchFamily="34" charset="0"/>
              </a:defRPr>
            </a:lvl8pPr>
            <a:lvl9pPr marL="3960038" indent="-232943"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fld id="{45FFB0BF-FB34-4D9B-812A-C35E74EF230D}" type="slidenum">
              <a:rPr lang="en-US" sz="1200" b="0"/>
              <a:pPr eaLnBrk="1" hangingPunct="1"/>
              <a:t>46</a:t>
            </a:fld>
            <a:endParaRPr lang="en-US" sz="1200" b="0" dirty="0"/>
          </a:p>
        </p:txBody>
      </p:sp>
    </p:spTree>
    <p:extLst>
      <p:ext uri="{BB962C8B-B14F-4D97-AF65-F5344CB8AC3E}">
        <p14:creationId xmlns:p14="http://schemas.microsoft.com/office/powerpoint/2010/main" val="205085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CD1C28-1B6D-40FE-8A1C-AD2E340B09F7}" type="slidenum">
              <a:rPr lang="en-US" smtClean="0">
                <a:solidFill>
                  <a:prstClr val="black"/>
                </a:solidFill>
              </a:rPr>
              <a:pPr>
                <a:defRPr/>
              </a:pPr>
              <a:t>53</a:t>
            </a:fld>
            <a:endParaRPr lang="en-US" dirty="0">
              <a:solidFill>
                <a:prstClr val="black"/>
              </a:solidFill>
            </a:endParaRPr>
          </a:p>
        </p:txBody>
      </p:sp>
    </p:spTree>
    <p:extLst>
      <p:ext uri="{BB962C8B-B14F-4D97-AF65-F5344CB8AC3E}">
        <p14:creationId xmlns:p14="http://schemas.microsoft.com/office/powerpoint/2010/main" val="3327941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15921" eaLnBrk="0" hangingPunct="0">
              <a:defRPr b="1" i="1">
                <a:solidFill>
                  <a:schemeClr val="tx1"/>
                </a:solidFill>
                <a:latin typeface="Futura XBlk BT" pitchFamily="34" charset="0"/>
              </a:defRPr>
            </a:lvl1pPr>
            <a:lvl2pPr marL="742895" indent="-285729" defTabSz="915921" eaLnBrk="0" hangingPunct="0">
              <a:defRPr b="1" i="1">
                <a:solidFill>
                  <a:schemeClr val="tx1"/>
                </a:solidFill>
                <a:latin typeface="Futura XBlk BT" pitchFamily="34" charset="0"/>
              </a:defRPr>
            </a:lvl2pPr>
            <a:lvl3pPr marL="1142915" indent="-228583" defTabSz="915921" eaLnBrk="0" hangingPunct="0">
              <a:defRPr b="1" i="1">
                <a:solidFill>
                  <a:schemeClr val="tx1"/>
                </a:solidFill>
                <a:latin typeface="Futura XBlk BT" pitchFamily="34" charset="0"/>
              </a:defRPr>
            </a:lvl3pPr>
            <a:lvl4pPr marL="1600081" indent="-228583" defTabSz="915921" eaLnBrk="0" hangingPunct="0">
              <a:defRPr b="1" i="1">
                <a:solidFill>
                  <a:schemeClr val="tx1"/>
                </a:solidFill>
                <a:latin typeface="Futura XBlk BT" pitchFamily="34" charset="0"/>
              </a:defRPr>
            </a:lvl4pPr>
            <a:lvl5pPr marL="2057247" indent="-228583" defTabSz="915921" eaLnBrk="0" hangingPunct="0">
              <a:defRPr b="1" i="1">
                <a:solidFill>
                  <a:schemeClr val="tx1"/>
                </a:solidFill>
                <a:latin typeface="Futura XBlk BT" pitchFamily="34" charset="0"/>
              </a:defRPr>
            </a:lvl5pPr>
            <a:lvl6pPr marL="2514414" indent="-228583" defTabSz="915921" eaLnBrk="0" fontAlgn="base" hangingPunct="0">
              <a:spcBef>
                <a:spcPct val="0"/>
              </a:spcBef>
              <a:spcAft>
                <a:spcPct val="0"/>
              </a:spcAft>
              <a:defRPr b="1" i="1">
                <a:solidFill>
                  <a:schemeClr val="tx1"/>
                </a:solidFill>
                <a:latin typeface="Futura XBlk BT" pitchFamily="34" charset="0"/>
              </a:defRPr>
            </a:lvl6pPr>
            <a:lvl7pPr marL="2971581" indent="-228583" defTabSz="915921" eaLnBrk="0" fontAlgn="base" hangingPunct="0">
              <a:spcBef>
                <a:spcPct val="0"/>
              </a:spcBef>
              <a:spcAft>
                <a:spcPct val="0"/>
              </a:spcAft>
              <a:defRPr b="1" i="1">
                <a:solidFill>
                  <a:schemeClr val="tx1"/>
                </a:solidFill>
                <a:latin typeface="Futura XBlk BT" pitchFamily="34" charset="0"/>
              </a:defRPr>
            </a:lvl7pPr>
            <a:lvl8pPr marL="3428747" indent="-228583" defTabSz="915921" eaLnBrk="0" fontAlgn="base" hangingPunct="0">
              <a:spcBef>
                <a:spcPct val="0"/>
              </a:spcBef>
              <a:spcAft>
                <a:spcPct val="0"/>
              </a:spcAft>
              <a:defRPr b="1" i="1">
                <a:solidFill>
                  <a:schemeClr val="tx1"/>
                </a:solidFill>
                <a:latin typeface="Futura XBlk BT" pitchFamily="34" charset="0"/>
              </a:defRPr>
            </a:lvl8pPr>
            <a:lvl9pPr marL="3885913" indent="-228583" defTabSz="915921" eaLnBrk="0" fontAlgn="base" hangingPunct="0">
              <a:spcBef>
                <a:spcPct val="0"/>
              </a:spcBef>
              <a:spcAft>
                <a:spcPct val="0"/>
              </a:spcAft>
              <a:defRPr b="1" i="1">
                <a:solidFill>
                  <a:schemeClr val="tx1"/>
                </a:solidFill>
                <a:latin typeface="Futura XBlk BT" pitchFamily="34" charset="0"/>
              </a:defRPr>
            </a:lvl9pPr>
          </a:lstStyle>
          <a:p>
            <a:pPr eaLnBrk="1" hangingPunct="1"/>
            <a:fld id="{42320CC8-D020-41B6-97E0-465AAE009D17}" type="slidenum">
              <a:rPr lang="en-US" b="0" i="0">
                <a:latin typeface="Arial" charset="0"/>
              </a:rPr>
              <a:pPr eaLnBrk="1" hangingPunct="1"/>
              <a:t>54</a:t>
            </a:fld>
            <a:endParaRPr lang="en-US" b="0" i="0">
              <a:latin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939024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5B942A-12EB-412E-8EF7-BFE931BA5816}"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402234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915921" eaLnBrk="0" hangingPunct="0">
              <a:defRPr b="1" i="1">
                <a:solidFill>
                  <a:schemeClr val="tx1"/>
                </a:solidFill>
                <a:latin typeface="Futura XBlk BT" pitchFamily="34" charset="0"/>
              </a:defRPr>
            </a:lvl1pPr>
            <a:lvl2pPr marL="742895" indent="-285729" defTabSz="915921" eaLnBrk="0" hangingPunct="0">
              <a:defRPr b="1" i="1">
                <a:solidFill>
                  <a:schemeClr val="tx1"/>
                </a:solidFill>
                <a:latin typeface="Futura XBlk BT" pitchFamily="34" charset="0"/>
              </a:defRPr>
            </a:lvl2pPr>
            <a:lvl3pPr marL="1142915" indent="-228583" defTabSz="915921" eaLnBrk="0" hangingPunct="0">
              <a:defRPr b="1" i="1">
                <a:solidFill>
                  <a:schemeClr val="tx1"/>
                </a:solidFill>
                <a:latin typeface="Futura XBlk BT" pitchFamily="34" charset="0"/>
              </a:defRPr>
            </a:lvl3pPr>
            <a:lvl4pPr marL="1600081" indent="-228583" defTabSz="915921" eaLnBrk="0" hangingPunct="0">
              <a:defRPr b="1" i="1">
                <a:solidFill>
                  <a:schemeClr val="tx1"/>
                </a:solidFill>
                <a:latin typeface="Futura XBlk BT" pitchFamily="34" charset="0"/>
              </a:defRPr>
            </a:lvl4pPr>
            <a:lvl5pPr marL="2057247" indent="-228583" defTabSz="915921" eaLnBrk="0" hangingPunct="0">
              <a:defRPr b="1" i="1">
                <a:solidFill>
                  <a:schemeClr val="tx1"/>
                </a:solidFill>
                <a:latin typeface="Futura XBlk BT" pitchFamily="34" charset="0"/>
              </a:defRPr>
            </a:lvl5pPr>
            <a:lvl6pPr marL="2514414" indent="-228583" defTabSz="915921" eaLnBrk="0" fontAlgn="base" hangingPunct="0">
              <a:spcBef>
                <a:spcPct val="0"/>
              </a:spcBef>
              <a:spcAft>
                <a:spcPct val="0"/>
              </a:spcAft>
              <a:defRPr b="1" i="1">
                <a:solidFill>
                  <a:schemeClr val="tx1"/>
                </a:solidFill>
                <a:latin typeface="Futura XBlk BT" pitchFamily="34" charset="0"/>
              </a:defRPr>
            </a:lvl6pPr>
            <a:lvl7pPr marL="2971581" indent="-228583" defTabSz="915921" eaLnBrk="0" fontAlgn="base" hangingPunct="0">
              <a:spcBef>
                <a:spcPct val="0"/>
              </a:spcBef>
              <a:spcAft>
                <a:spcPct val="0"/>
              </a:spcAft>
              <a:defRPr b="1" i="1">
                <a:solidFill>
                  <a:schemeClr val="tx1"/>
                </a:solidFill>
                <a:latin typeface="Futura XBlk BT" pitchFamily="34" charset="0"/>
              </a:defRPr>
            </a:lvl7pPr>
            <a:lvl8pPr marL="3428747" indent="-228583" defTabSz="915921" eaLnBrk="0" fontAlgn="base" hangingPunct="0">
              <a:spcBef>
                <a:spcPct val="0"/>
              </a:spcBef>
              <a:spcAft>
                <a:spcPct val="0"/>
              </a:spcAft>
              <a:defRPr b="1" i="1">
                <a:solidFill>
                  <a:schemeClr val="tx1"/>
                </a:solidFill>
                <a:latin typeface="Futura XBlk BT" pitchFamily="34" charset="0"/>
              </a:defRPr>
            </a:lvl8pPr>
            <a:lvl9pPr marL="3885913" indent="-228583" defTabSz="915921" eaLnBrk="0" fontAlgn="base" hangingPunct="0">
              <a:spcBef>
                <a:spcPct val="0"/>
              </a:spcBef>
              <a:spcAft>
                <a:spcPct val="0"/>
              </a:spcAft>
              <a:defRPr b="1" i="1">
                <a:solidFill>
                  <a:schemeClr val="tx1"/>
                </a:solidFill>
                <a:latin typeface="Futura XBlk BT" pitchFamily="34" charset="0"/>
              </a:defRPr>
            </a:lvl9pPr>
          </a:lstStyle>
          <a:p>
            <a:pPr eaLnBrk="1" hangingPunct="1"/>
            <a:fld id="{A1147737-81EB-4549-B4A9-E6175F33187F}" type="slidenum">
              <a:rPr lang="en-US" b="0" i="0">
                <a:latin typeface="Arial" charset="0"/>
              </a:rPr>
              <a:pPr eaLnBrk="1" hangingPunct="1"/>
              <a:t>11</a:t>
            </a:fld>
            <a:endParaRPr lang="en-US" b="0" i="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392361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15921" eaLnBrk="0" hangingPunct="0">
              <a:defRPr b="1" i="1">
                <a:solidFill>
                  <a:schemeClr val="tx1"/>
                </a:solidFill>
                <a:latin typeface="Futura XBlk BT" pitchFamily="34" charset="0"/>
              </a:defRPr>
            </a:lvl1pPr>
            <a:lvl2pPr marL="742895" indent="-285729" defTabSz="915921" eaLnBrk="0" hangingPunct="0">
              <a:defRPr b="1" i="1">
                <a:solidFill>
                  <a:schemeClr val="tx1"/>
                </a:solidFill>
                <a:latin typeface="Futura XBlk BT" pitchFamily="34" charset="0"/>
              </a:defRPr>
            </a:lvl2pPr>
            <a:lvl3pPr marL="1142915" indent="-228583" defTabSz="915921" eaLnBrk="0" hangingPunct="0">
              <a:defRPr b="1" i="1">
                <a:solidFill>
                  <a:schemeClr val="tx1"/>
                </a:solidFill>
                <a:latin typeface="Futura XBlk BT" pitchFamily="34" charset="0"/>
              </a:defRPr>
            </a:lvl3pPr>
            <a:lvl4pPr marL="1600081" indent="-228583" defTabSz="915921" eaLnBrk="0" hangingPunct="0">
              <a:defRPr b="1" i="1">
                <a:solidFill>
                  <a:schemeClr val="tx1"/>
                </a:solidFill>
                <a:latin typeface="Futura XBlk BT" pitchFamily="34" charset="0"/>
              </a:defRPr>
            </a:lvl4pPr>
            <a:lvl5pPr marL="2057247" indent="-228583" defTabSz="915921" eaLnBrk="0" hangingPunct="0">
              <a:defRPr b="1" i="1">
                <a:solidFill>
                  <a:schemeClr val="tx1"/>
                </a:solidFill>
                <a:latin typeface="Futura XBlk BT" pitchFamily="34" charset="0"/>
              </a:defRPr>
            </a:lvl5pPr>
            <a:lvl6pPr marL="2514414" indent="-228583" defTabSz="915921" eaLnBrk="0" fontAlgn="base" hangingPunct="0">
              <a:spcBef>
                <a:spcPct val="0"/>
              </a:spcBef>
              <a:spcAft>
                <a:spcPct val="0"/>
              </a:spcAft>
              <a:defRPr b="1" i="1">
                <a:solidFill>
                  <a:schemeClr val="tx1"/>
                </a:solidFill>
                <a:latin typeface="Futura XBlk BT" pitchFamily="34" charset="0"/>
              </a:defRPr>
            </a:lvl6pPr>
            <a:lvl7pPr marL="2971581" indent="-228583" defTabSz="915921" eaLnBrk="0" fontAlgn="base" hangingPunct="0">
              <a:spcBef>
                <a:spcPct val="0"/>
              </a:spcBef>
              <a:spcAft>
                <a:spcPct val="0"/>
              </a:spcAft>
              <a:defRPr b="1" i="1">
                <a:solidFill>
                  <a:schemeClr val="tx1"/>
                </a:solidFill>
                <a:latin typeface="Futura XBlk BT" pitchFamily="34" charset="0"/>
              </a:defRPr>
            </a:lvl7pPr>
            <a:lvl8pPr marL="3428747" indent="-228583" defTabSz="915921" eaLnBrk="0" fontAlgn="base" hangingPunct="0">
              <a:spcBef>
                <a:spcPct val="0"/>
              </a:spcBef>
              <a:spcAft>
                <a:spcPct val="0"/>
              </a:spcAft>
              <a:defRPr b="1" i="1">
                <a:solidFill>
                  <a:schemeClr val="tx1"/>
                </a:solidFill>
                <a:latin typeface="Futura XBlk BT" pitchFamily="34" charset="0"/>
              </a:defRPr>
            </a:lvl8pPr>
            <a:lvl9pPr marL="3885913" indent="-228583" defTabSz="915921" eaLnBrk="0" fontAlgn="base" hangingPunct="0">
              <a:spcBef>
                <a:spcPct val="0"/>
              </a:spcBef>
              <a:spcAft>
                <a:spcPct val="0"/>
              </a:spcAft>
              <a:defRPr b="1" i="1">
                <a:solidFill>
                  <a:schemeClr val="tx1"/>
                </a:solidFill>
                <a:latin typeface="Futura XBlk BT" pitchFamily="34" charset="0"/>
              </a:defRPr>
            </a:lvl9pPr>
          </a:lstStyle>
          <a:p>
            <a:pPr eaLnBrk="1" hangingPunct="1"/>
            <a:fld id="{3852F19E-AD3E-4DCC-AD03-BD2206E01935}" type="slidenum">
              <a:rPr lang="en-US" b="0" i="0">
                <a:latin typeface="Arial" charset="0"/>
              </a:rPr>
              <a:pPr eaLnBrk="1" hangingPunct="1"/>
              <a:t>12</a:t>
            </a:fld>
            <a:endParaRPr lang="en-US" b="0" i="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547435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15921" eaLnBrk="0" hangingPunct="0">
              <a:defRPr b="1" i="1">
                <a:solidFill>
                  <a:schemeClr val="tx1"/>
                </a:solidFill>
                <a:latin typeface="Futura XBlk BT" pitchFamily="34" charset="0"/>
              </a:defRPr>
            </a:lvl1pPr>
            <a:lvl2pPr marL="742895" indent="-285729" defTabSz="915921" eaLnBrk="0" hangingPunct="0">
              <a:defRPr b="1" i="1">
                <a:solidFill>
                  <a:schemeClr val="tx1"/>
                </a:solidFill>
                <a:latin typeface="Futura XBlk BT" pitchFamily="34" charset="0"/>
              </a:defRPr>
            </a:lvl2pPr>
            <a:lvl3pPr marL="1142915" indent="-228583" defTabSz="915921" eaLnBrk="0" hangingPunct="0">
              <a:defRPr b="1" i="1">
                <a:solidFill>
                  <a:schemeClr val="tx1"/>
                </a:solidFill>
                <a:latin typeface="Futura XBlk BT" pitchFamily="34" charset="0"/>
              </a:defRPr>
            </a:lvl3pPr>
            <a:lvl4pPr marL="1600081" indent="-228583" defTabSz="915921" eaLnBrk="0" hangingPunct="0">
              <a:defRPr b="1" i="1">
                <a:solidFill>
                  <a:schemeClr val="tx1"/>
                </a:solidFill>
                <a:latin typeface="Futura XBlk BT" pitchFamily="34" charset="0"/>
              </a:defRPr>
            </a:lvl4pPr>
            <a:lvl5pPr marL="2057247" indent="-228583" defTabSz="915921" eaLnBrk="0" hangingPunct="0">
              <a:defRPr b="1" i="1">
                <a:solidFill>
                  <a:schemeClr val="tx1"/>
                </a:solidFill>
                <a:latin typeface="Futura XBlk BT" pitchFamily="34" charset="0"/>
              </a:defRPr>
            </a:lvl5pPr>
            <a:lvl6pPr marL="2514414" indent="-228583" defTabSz="915921" eaLnBrk="0" fontAlgn="base" hangingPunct="0">
              <a:spcBef>
                <a:spcPct val="0"/>
              </a:spcBef>
              <a:spcAft>
                <a:spcPct val="0"/>
              </a:spcAft>
              <a:defRPr b="1" i="1">
                <a:solidFill>
                  <a:schemeClr val="tx1"/>
                </a:solidFill>
                <a:latin typeface="Futura XBlk BT" pitchFamily="34" charset="0"/>
              </a:defRPr>
            </a:lvl6pPr>
            <a:lvl7pPr marL="2971581" indent="-228583" defTabSz="915921" eaLnBrk="0" fontAlgn="base" hangingPunct="0">
              <a:spcBef>
                <a:spcPct val="0"/>
              </a:spcBef>
              <a:spcAft>
                <a:spcPct val="0"/>
              </a:spcAft>
              <a:defRPr b="1" i="1">
                <a:solidFill>
                  <a:schemeClr val="tx1"/>
                </a:solidFill>
                <a:latin typeface="Futura XBlk BT" pitchFamily="34" charset="0"/>
              </a:defRPr>
            </a:lvl7pPr>
            <a:lvl8pPr marL="3428747" indent="-228583" defTabSz="915921" eaLnBrk="0" fontAlgn="base" hangingPunct="0">
              <a:spcBef>
                <a:spcPct val="0"/>
              </a:spcBef>
              <a:spcAft>
                <a:spcPct val="0"/>
              </a:spcAft>
              <a:defRPr b="1" i="1">
                <a:solidFill>
                  <a:schemeClr val="tx1"/>
                </a:solidFill>
                <a:latin typeface="Futura XBlk BT" pitchFamily="34" charset="0"/>
              </a:defRPr>
            </a:lvl8pPr>
            <a:lvl9pPr marL="3885913" indent="-228583" defTabSz="915921" eaLnBrk="0" fontAlgn="base" hangingPunct="0">
              <a:spcBef>
                <a:spcPct val="0"/>
              </a:spcBef>
              <a:spcAft>
                <a:spcPct val="0"/>
              </a:spcAft>
              <a:defRPr b="1" i="1">
                <a:solidFill>
                  <a:schemeClr val="tx1"/>
                </a:solidFill>
                <a:latin typeface="Futura XBlk BT" pitchFamily="34" charset="0"/>
              </a:defRPr>
            </a:lvl9pPr>
          </a:lstStyle>
          <a:p>
            <a:pPr eaLnBrk="1" hangingPunct="1"/>
            <a:fld id="{2C304B73-0C29-4B14-B437-DED3E7303FFF}" type="slidenum">
              <a:rPr lang="en-US" b="0" i="0">
                <a:latin typeface="Arial" charset="0"/>
              </a:rPr>
              <a:pPr eaLnBrk="1" hangingPunct="1"/>
              <a:t>13</a:t>
            </a:fld>
            <a:endParaRPr lang="en-US" b="0" i="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360685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15921" eaLnBrk="0" hangingPunct="0">
              <a:defRPr b="1" i="1">
                <a:solidFill>
                  <a:schemeClr val="tx1"/>
                </a:solidFill>
                <a:latin typeface="Futura XBlk BT" pitchFamily="34" charset="0"/>
              </a:defRPr>
            </a:lvl1pPr>
            <a:lvl2pPr marL="742895" indent="-285729" defTabSz="915921" eaLnBrk="0" hangingPunct="0">
              <a:defRPr b="1" i="1">
                <a:solidFill>
                  <a:schemeClr val="tx1"/>
                </a:solidFill>
                <a:latin typeface="Futura XBlk BT" pitchFamily="34" charset="0"/>
              </a:defRPr>
            </a:lvl2pPr>
            <a:lvl3pPr marL="1142915" indent="-228583" defTabSz="915921" eaLnBrk="0" hangingPunct="0">
              <a:defRPr b="1" i="1">
                <a:solidFill>
                  <a:schemeClr val="tx1"/>
                </a:solidFill>
                <a:latin typeface="Futura XBlk BT" pitchFamily="34" charset="0"/>
              </a:defRPr>
            </a:lvl3pPr>
            <a:lvl4pPr marL="1600081" indent="-228583" defTabSz="915921" eaLnBrk="0" hangingPunct="0">
              <a:defRPr b="1" i="1">
                <a:solidFill>
                  <a:schemeClr val="tx1"/>
                </a:solidFill>
                <a:latin typeface="Futura XBlk BT" pitchFamily="34" charset="0"/>
              </a:defRPr>
            </a:lvl4pPr>
            <a:lvl5pPr marL="2057247" indent="-228583" defTabSz="915921" eaLnBrk="0" hangingPunct="0">
              <a:defRPr b="1" i="1">
                <a:solidFill>
                  <a:schemeClr val="tx1"/>
                </a:solidFill>
                <a:latin typeface="Futura XBlk BT" pitchFamily="34" charset="0"/>
              </a:defRPr>
            </a:lvl5pPr>
            <a:lvl6pPr marL="2514414" indent="-228583" defTabSz="915921" eaLnBrk="0" fontAlgn="base" hangingPunct="0">
              <a:spcBef>
                <a:spcPct val="0"/>
              </a:spcBef>
              <a:spcAft>
                <a:spcPct val="0"/>
              </a:spcAft>
              <a:defRPr b="1" i="1">
                <a:solidFill>
                  <a:schemeClr val="tx1"/>
                </a:solidFill>
                <a:latin typeface="Futura XBlk BT" pitchFamily="34" charset="0"/>
              </a:defRPr>
            </a:lvl6pPr>
            <a:lvl7pPr marL="2971581" indent="-228583" defTabSz="915921" eaLnBrk="0" fontAlgn="base" hangingPunct="0">
              <a:spcBef>
                <a:spcPct val="0"/>
              </a:spcBef>
              <a:spcAft>
                <a:spcPct val="0"/>
              </a:spcAft>
              <a:defRPr b="1" i="1">
                <a:solidFill>
                  <a:schemeClr val="tx1"/>
                </a:solidFill>
                <a:latin typeface="Futura XBlk BT" pitchFamily="34" charset="0"/>
              </a:defRPr>
            </a:lvl7pPr>
            <a:lvl8pPr marL="3428747" indent="-228583" defTabSz="915921" eaLnBrk="0" fontAlgn="base" hangingPunct="0">
              <a:spcBef>
                <a:spcPct val="0"/>
              </a:spcBef>
              <a:spcAft>
                <a:spcPct val="0"/>
              </a:spcAft>
              <a:defRPr b="1" i="1">
                <a:solidFill>
                  <a:schemeClr val="tx1"/>
                </a:solidFill>
                <a:latin typeface="Futura XBlk BT" pitchFamily="34" charset="0"/>
              </a:defRPr>
            </a:lvl8pPr>
            <a:lvl9pPr marL="3885913" indent="-228583" defTabSz="915921" eaLnBrk="0" fontAlgn="base" hangingPunct="0">
              <a:spcBef>
                <a:spcPct val="0"/>
              </a:spcBef>
              <a:spcAft>
                <a:spcPct val="0"/>
              </a:spcAft>
              <a:defRPr b="1" i="1">
                <a:solidFill>
                  <a:schemeClr val="tx1"/>
                </a:solidFill>
                <a:latin typeface="Futura XBlk BT" pitchFamily="34" charset="0"/>
              </a:defRPr>
            </a:lvl9pPr>
          </a:lstStyle>
          <a:p>
            <a:pPr eaLnBrk="1" hangingPunct="1"/>
            <a:fld id="{CEA02DA4-D73F-4E29-A162-8D4F60F2941B}" type="slidenum">
              <a:rPr lang="en-US" b="0" i="0">
                <a:latin typeface="Arial" charset="0"/>
              </a:rPr>
              <a:pPr eaLnBrk="1" hangingPunct="1"/>
              <a:t>14</a:t>
            </a:fld>
            <a:endParaRPr lang="en-US" b="0" i="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368102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defTabSz="915921" eaLnBrk="0" hangingPunct="0">
              <a:defRPr b="1" i="1">
                <a:solidFill>
                  <a:schemeClr val="tx1"/>
                </a:solidFill>
                <a:latin typeface="Futura XBlk BT" pitchFamily="34" charset="0"/>
              </a:defRPr>
            </a:lvl1pPr>
            <a:lvl2pPr marL="742895" indent="-285729" defTabSz="915921" eaLnBrk="0" hangingPunct="0">
              <a:defRPr b="1" i="1">
                <a:solidFill>
                  <a:schemeClr val="tx1"/>
                </a:solidFill>
                <a:latin typeface="Futura XBlk BT" pitchFamily="34" charset="0"/>
              </a:defRPr>
            </a:lvl2pPr>
            <a:lvl3pPr marL="1142915" indent="-228583" defTabSz="915921" eaLnBrk="0" hangingPunct="0">
              <a:defRPr b="1" i="1">
                <a:solidFill>
                  <a:schemeClr val="tx1"/>
                </a:solidFill>
                <a:latin typeface="Futura XBlk BT" pitchFamily="34" charset="0"/>
              </a:defRPr>
            </a:lvl3pPr>
            <a:lvl4pPr marL="1600081" indent="-228583" defTabSz="915921" eaLnBrk="0" hangingPunct="0">
              <a:defRPr b="1" i="1">
                <a:solidFill>
                  <a:schemeClr val="tx1"/>
                </a:solidFill>
                <a:latin typeface="Futura XBlk BT" pitchFamily="34" charset="0"/>
              </a:defRPr>
            </a:lvl4pPr>
            <a:lvl5pPr marL="2057247" indent="-228583" defTabSz="915921" eaLnBrk="0" hangingPunct="0">
              <a:defRPr b="1" i="1">
                <a:solidFill>
                  <a:schemeClr val="tx1"/>
                </a:solidFill>
                <a:latin typeface="Futura XBlk BT" pitchFamily="34" charset="0"/>
              </a:defRPr>
            </a:lvl5pPr>
            <a:lvl6pPr marL="2514414" indent="-228583" defTabSz="915921" eaLnBrk="0" fontAlgn="base" hangingPunct="0">
              <a:spcBef>
                <a:spcPct val="0"/>
              </a:spcBef>
              <a:spcAft>
                <a:spcPct val="0"/>
              </a:spcAft>
              <a:defRPr b="1" i="1">
                <a:solidFill>
                  <a:schemeClr val="tx1"/>
                </a:solidFill>
                <a:latin typeface="Futura XBlk BT" pitchFamily="34" charset="0"/>
              </a:defRPr>
            </a:lvl6pPr>
            <a:lvl7pPr marL="2971581" indent="-228583" defTabSz="915921" eaLnBrk="0" fontAlgn="base" hangingPunct="0">
              <a:spcBef>
                <a:spcPct val="0"/>
              </a:spcBef>
              <a:spcAft>
                <a:spcPct val="0"/>
              </a:spcAft>
              <a:defRPr b="1" i="1">
                <a:solidFill>
                  <a:schemeClr val="tx1"/>
                </a:solidFill>
                <a:latin typeface="Futura XBlk BT" pitchFamily="34" charset="0"/>
              </a:defRPr>
            </a:lvl7pPr>
            <a:lvl8pPr marL="3428747" indent="-228583" defTabSz="915921" eaLnBrk="0" fontAlgn="base" hangingPunct="0">
              <a:spcBef>
                <a:spcPct val="0"/>
              </a:spcBef>
              <a:spcAft>
                <a:spcPct val="0"/>
              </a:spcAft>
              <a:defRPr b="1" i="1">
                <a:solidFill>
                  <a:schemeClr val="tx1"/>
                </a:solidFill>
                <a:latin typeface="Futura XBlk BT" pitchFamily="34" charset="0"/>
              </a:defRPr>
            </a:lvl8pPr>
            <a:lvl9pPr marL="3885913" indent="-228583" defTabSz="915921" eaLnBrk="0" fontAlgn="base" hangingPunct="0">
              <a:spcBef>
                <a:spcPct val="0"/>
              </a:spcBef>
              <a:spcAft>
                <a:spcPct val="0"/>
              </a:spcAft>
              <a:defRPr b="1" i="1">
                <a:solidFill>
                  <a:schemeClr val="tx1"/>
                </a:solidFill>
                <a:latin typeface="Futura XBlk BT" pitchFamily="34" charset="0"/>
              </a:defRPr>
            </a:lvl9pPr>
          </a:lstStyle>
          <a:p>
            <a:pPr eaLnBrk="1" hangingPunct="1"/>
            <a:fld id="{9655F668-86F3-48A2-80FD-1291E7F378C6}" type="slidenum">
              <a:rPr lang="en-US" b="0" i="0">
                <a:latin typeface="Arial" charset="0"/>
              </a:rPr>
              <a:pPr eaLnBrk="1" hangingPunct="1"/>
              <a:t>15</a:t>
            </a:fld>
            <a:endParaRPr lang="en-US" b="0" i="0">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73365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15921" eaLnBrk="0" hangingPunct="0">
              <a:defRPr b="1" i="1">
                <a:solidFill>
                  <a:schemeClr val="tx1"/>
                </a:solidFill>
                <a:latin typeface="Futura XBlk BT" pitchFamily="34" charset="0"/>
              </a:defRPr>
            </a:lvl1pPr>
            <a:lvl2pPr marL="742895" indent="-285729" defTabSz="915921" eaLnBrk="0" hangingPunct="0">
              <a:defRPr b="1" i="1">
                <a:solidFill>
                  <a:schemeClr val="tx1"/>
                </a:solidFill>
                <a:latin typeface="Futura XBlk BT" pitchFamily="34" charset="0"/>
              </a:defRPr>
            </a:lvl2pPr>
            <a:lvl3pPr marL="1142915" indent="-228583" defTabSz="915921" eaLnBrk="0" hangingPunct="0">
              <a:defRPr b="1" i="1">
                <a:solidFill>
                  <a:schemeClr val="tx1"/>
                </a:solidFill>
                <a:latin typeface="Futura XBlk BT" pitchFamily="34" charset="0"/>
              </a:defRPr>
            </a:lvl3pPr>
            <a:lvl4pPr marL="1600081" indent="-228583" defTabSz="915921" eaLnBrk="0" hangingPunct="0">
              <a:defRPr b="1" i="1">
                <a:solidFill>
                  <a:schemeClr val="tx1"/>
                </a:solidFill>
                <a:latin typeface="Futura XBlk BT" pitchFamily="34" charset="0"/>
              </a:defRPr>
            </a:lvl4pPr>
            <a:lvl5pPr marL="2057247" indent="-228583" defTabSz="915921" eaLnBrk="0" hangingPunct="0">
              <a:defRPr b="1" i="1">
                <a:solidFill>
                  <a:schemeClr val="tx1"/>
                </a:solidFill>
                <a:latin typeface="Futura XBlk BT" pitchFamily="34" charset="0"/>
              </a:defRPr>
            </a:lvl5pPr>
            <a:lvl6pPr marL="2514414" indent="-228583" defTabSz="915921" eaLnBrk="0" fontAlgn="base" hangingPunct="0">
              <a:spcBef>
                <a:spcPct val="0"/>
              </a:spcBef>
              <a:spcAft>
                <a:spcPct val="0"/>
              </a:spcAft>
              <a:defRPr b="1" i="1">
                <a:solidFill>
                  <a:schemeClr val="tx1"/>
                </a:solidFill>
                <a:latin typeface="Futura XBlk BT" pitchFamily="34" charset="0"/>
              </a:defRPr>
            </a:lvl6pPr>
            <a:lvl7pPr marL="2971581" indent="-228583" defTabSz="915921" eaLnBrk="0" fontAlgn="base" hangingPunct="0">
              <a:spcBef>
                <a:spcPct val="0"/>
              </a:spcBef>
              <a:spcAft>
                <a:spcPct val="0"/>
              </a:spcAft>
              <a:defRPr b="1" i="1">
                <a:solidFill>
                  <a:schemeClr val="tx1"/>
                </a:solidFill>
                <a:latin typeface="Futura XBlk BT" pitchFamily="34" charset="0"/>
              </a:defRPr>
            </a:lvl7pPr>
            <a:lvl8pPr marL="3428747" indent="-228583" defTabSz="915921" eaLnBrk="0" fontAlgn="base" hangingPunct="0">
              <a:spcBef>
                <a:spcPct val="0"/>
              </a:spcBef>
              <a:spcAft>
                <a:spcPct val="0"/>
              </a:spcAft>
              <a:defRPr b="1" i="1">
                <a:solidFill>
                  <a:schemeClr val="tx1"/>
                </a:solidFill>
                <a:latin typeface="Futura XBlk BT" pitchFamily="34" charset="0"/>
              </a:defRPr>
            </a:lvl8pPr>
            <a:lvl9pPr marL="3885913" indent="-228583" defTabSz="915921" eaLnBrk="0" fontAlgn="base" hangingPunct="0">
              <a:spcBef>
                <a:spcPct val="0"/>
              </a:spcBef>
              <a:spcAft>
                <a:spcPct val="0"/>
              </a:spcAft>
              <a:defRPr b="1" i="1">
                <a:solidFill>
                  <a:schemeClr val="tx1"/>
                </a:solidFill>
                <a:latin typeface="Futura XBlk BT" pitchFamily="34" charset="0"/>
              </a:defRPr>
            </a:lvl9pPr>
          </a:lstStyle>
          <a:p>
            <a:pPr eaLnBrk="1" hangingPunct="1"/>
            <a:fld id="{1C281D04-60FC-4A00-98BA-128881F72D12}" type="slidenum">
              <a:rPr lang="en-US" b="0" i="0">
                <a:latin typeface="Arial" charset="0"/>
              </a:rPr>
              <a:pPr eaLnBrk="1" hangingPunct="1"/>
              <a:t>16</a:t>
            </a:fld>
            <a:endParaRPr lang="en-US" b="0" i="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96907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15921" eaLnBrk="0" hangingPunct="0">
              <a:defRPr b="1" i="1">
                <a:solidFill>
                  <a:schemeClr val="tx1"/>
                </a:solidFill>
                <a:latin typeface="Futura XBlk BT" pitchFamily="34" charset="0"/>
              </a:defRPr>
            </a:lvl1pPr>
            <a:lvl2pPr marL="742895" indent="-285729" defTabSz="915921" eaLnBrk="0" hangingPunct="0">
              <a:defRPr b="1" i="1">
                <a:solidFill>
                  <a:schemeClr val="tx1"/>
                </a:solidFill>
                <a:latin typeface="Futura XBlk BT" pitchFamily="34" charset="0"/>
              </a:defRPr>
            </a:lvl2pPr>
            <a:lvl3pPr marL="1142915" indent="-228583" defTabSz="915921" eaLnBrk="0" hangingPunct="0">
              <a:defRPr b="1" i="1">
                <a:solidFill>
                  <a:schemeClr val="tx1"/>
                </a:solidFill>
                <a:latin typeface="Futura XBlk BT" pitchFamily="34" charset="0"/>
              </a:defRPr>
            </a:lvl3pPr>
            <a:lvl4pPr marL="1600081" indent="-228583" defTabSz="915921" eaLnBrk="0" hangingPunct="0">
              <a:defRPr b="1" i="1">
                <a:solidFill>
                  <a:schemeClr val="tx1"/>
                </a:solidFill>
                <a:latin typeface="Futura XBlk BT" pitchFamily="34" charset="0"/>
              </a:defRPr>
            </a:lvl4pPr>
            <a:lvl5pPr marL="2057247" indent="-228583" defTabSz="915921" eaLnBrk="0" hangingPunct="0">
              <a:defRPr b="1" i="1">
                <a:solidFill>
                  <a:schemeClr val="tx1"/>
                </a:solidFill>
                <a:latin typeface="Futura XBlk BT" pitchFamily="34" charset="0"/>
              </a:defRPr>
            </a:lvl5pPr>
            <a:lvl6pPr marL="2514414" indent="-228583" defTabSz="915921" eaLnBrk="0" fontAlgn="base" hangingPunct="0">
              <a:spcBef>
                <a:spcPct val="0"/>
              </a:spcBef>
              <a:spcAft>
                <a:spcPct val="0"/>
              </a:spcAft>
              <a:defRPr b="1" i="1">
                <a:solidFill>
                  <a:schemeClr val="tx1"/>
                </a:solidFill>
                <a:latin typeface="Futura XBlk BT" pitchFamily="34" charset="0"/>
              </a:defRPr>
            </a:lvl6pPr>
            <a:lvl7pPr marL="2971581" indent="-228583" defTabSz="915921" eaLnBrk="0" fontAlgn="base" hangingPunct="0">
              <a:spcBef>
                <a:spcPct val="0"/>
              </a:spcBef>
              <a:spcAft>
                <a:spcPct val="0"/>
              </a:spcAft>
              <a:defRPr b="1" i="1">
                <a:solidFill>
                  <a:schemeClr val="tx1"/>
                </a:solidFill>
                <a:latin typeface="Futura XBlk BT" pitchFamily="34" charset="0"/>
              </a:defRPr>
            </a:lvl7pPr>
            <a:lvl8pPr marL="3428747" indent="-228583" defTabSz="915921" eaLnBrk="0" fontAlgn="base" hangingPunct="0">
              <a:spcBef>
                <a:spcPct val="0"/>
              </a:spcBef>
              <a:spcAft>
                <a:spcPct val="0"/>
              </a:spcAft>
              <a:defRPr b="1" i="1">
                <a:solidFill>
                  <a:schemeClr val="tx1"/>
                </a:solidFill>
                <a:latin typeface="Futura XBlk BT" pitchFamily="34" charset="0"/>
              </a:defRPr>
            </a:lvl8pPr>
            <a:lvl9pPr marL="3885913" indent="-228583" defTabSz="915921" eaLnBrk="0" fontAlgn="base" hangingPunct="0">
              <a:spcBef>
                <a:spcPct val="0"/>
              </a:spcBef>
              <a:spcAft>
                <a:spcPct val="0"/>
              </a:spcAft>
              <a:defRPr b="1" i="1">
                <a:solidFill>
                  <a:schemeClr val="tx1"/>
                </a:solidFill>
                <a:latin typeface="Futura XBlk BT" pitchFamily="34" charset="0"/>
              </a:defRPr>
            </a:lvl9pPr>
          </a:lstStyle>
          <a:p>
            <a:pPr eaLnBrk="1" hangingPunct="1"/>
            <a:fld id="{C1D75B61-0746-4913-AF2D-FE0BC557E3CE}" type="slidenum">
              <a:rPr lang="en-US" b="0" i="0">
                <a:latin typeface="Arial" charset="0"/>
              </a:rPr>
              <a:pPr eaLnBrk="1" hangingPunct="1"/>
              <a:t>17</a:t>
            </a:fld>
            <a:endParaRPr lang="en-US" b="0" i="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4240354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Master" Target="../slideMasters/slideMaster8.xml"/><Relationship Id="rId6" Type="http://schemas.openxmlformats.org/officeDocument/2006/relationships/image" Target="../media/image26.tiff"/><Relationship Id="rId5" Type="http://schemas.openxmlformats.org/officeDocument/2006/relationships/image" Target="../media/image12.png"/><Relationship Id="rId4" Type="http://schemas.openxmlformats.org/officeDocument/2006/relationships/image" Target="../media/image25.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25.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4950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774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275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64110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9560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25130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4111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8240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257926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850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94215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336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60466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4831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0238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M3 &amp; POS log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214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Rectangle 7"/>
          <p:cNvSpPr/>
          <p:nvPr userDrawn="1"/>
        </p:nvSpPr>
        <p:spPr>
          <a:xfrm>
            <a:off x="45720" y="45720"/>
            <a:ext cx="9052560" cy="6446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userDrawn="1"/>
        </p:nvSpPr>
        <p:spPr>
          <a:xfrm>
            <a:off x="8846433" y="6492240"/>
            <a:ext cx="274320" cy="365760"/>
          </a:xfrm>
          <a:prstGeom prst="ellipse">
            <a:avLst/>
          </a:prstGeom>
          <a:noFill/>
          <a:ln>
            <a:no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fld id="{769EA418-9424-4C25-A134-E090CB5E6F75}" type="slidenum">
              <a:rPr lang="en-US" sz="1200" b="1" smtClean="0">
                <a:solidFill>
                  <a:schemeClr val="bg1"/>
                </a:solidFill>
                <a:latin typeface="Helvetica" panose="020B0604020202020204" pitchFamily="34" charset="0"/>
                <a:cs typeface="Helvetica" panose="020B0604020202020204" pitchFamily="34" charset="0"/>
              </a:rPr>
              <a:pPr algn="ctr"/>
              <a:t>‹#›</a:t>
            </a:fld>
            <a:endParaRPr lang="en-US" sz="1200" b="1" dirty="0">
              <a:solidFill>
                <a:schemeClr val="bg1"/>
              </a:solidFill>
              <a:latin typeface="Helvetica" panose="020B0604020202020204" pitchFamily="34" charset="0"/>
              <a:cs typeface="Helvetica" panose="020B0604020202020204" pitchFamily="34" charset="0"/>
            </a:endParaRPr>
          </a:p>
        </p:txBody>
      </p:sp>
      <p:pic>
        <p:nvPicPr>
          <p:cNvPr id="13" name="Picture 9" descr="F:\User\Shared\Logo\pos_logo_no_words.t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705" t="4469" r="713" b="5629"/>
          <a:stretch/>
        </p:blipFill>
        <p:spPr bwMode="auto">
          <a:xfrm>
            <a:off x="45720" y="6522459"/>
            <a:ext cx="640559" cy="301752"/>
          </a:xfrm>
          <a:prstGeom prst="roundRect">
            <a:avLst/>
          </a:prstGeom>
          <a:solidFill>
            <a:srgbClr val="4F6228">
              <a:alpha val="85098"/>
            </a:srgbClr>
          </a:solidFill>
          <a:ln>
            <a:noFill/>
          </a:ln>
          <a:effectLst/>
          <a:extLst/>
        </p:spPr>
      </p:pic>
      <p:sp>
        <p:nvSpPr>
          <p:cNvPr id="7" name="Text Placeholder 6"/>
          <p:cNvSpPr>
            <a:spLocks noGrp="1"/>
          </p:cNvSpPr>
          <p:nvPr>
            <p:ph type="body" sz="quarter" idx="10" hasCustomPrompt="1"/>
          </p:nvPr>
        </p:nvSpPr>
        <p:spPr>
          <a:xfrm>
            <a:off x="68580" y="6318091"/>
            <a:ext cx="9006840" cy="153888"/>
          </a:xfrm>
          <a:prstGeom prst="rect">
            <a:avLst/>
          </a:prstGeom>
          <a:gradFill flip="none" rotWithShape="1">
            <a:gsLst>
              <a:gs pos="0">
                <a:srgbClr val="2F6B35">
                  <a:lumMod val="90000"/>
                </a:srgbClr>
              </a:gs>
              <a:gs pos="80000">
                <a:srgbClr val="2F6B35"/>
              </a:gs>
              <a:gs pos="100000">
                <a:srgbClr val="2F6B35">
                  <a:lumMod val="90000"/>
                  <a:lumOff val="10000"/>
                </a:srgb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b" anchorCtr="0" compatLnSpc="1">
            <a:prstTxWarp prst="textNoShape">
              <a:avLst/>
            </a:prstTxWarp>
            <a:spAutoFit/>
          </a:bodyPr>
          <a:lstStyle>
            <a:lvl1pPr marL="342900" indent="-342900" algn="ctr">
              <a:buNone/>
              <a:defRPr kumimoji="0" lang="en-US" sz="1000" b="1" i="1" u="none" strike="noStrike" cap="none" normalizeH="0" baseline="0" dirty="0" smtClean="0">
                <a:ln>
                  <a:noFill/>
                </a:ln>
                <a:solidFill>
                  <a:schemeClr val="bg1"/>
                </a:solidFill>
                <a:effectLst/>
                <a:latin typeface="Helvetica" panose="020B0604020202020204" pitchFamily="34" charset="0"/>
                <a:ea typeface="ＭＳ Ｐゴシック" pitchFamily="1" charset="-128"/>
                <a:cs typeface="Helvetica" panose="020B0604020202020204" pitchFamily="34" charset="0"/>
              </a:defRPr>
            </a:lvl1pPr>
            <a:lvl2pPr>
              <a:defRPr lang="en-US" sz="1800"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marL="0" marR="0" lvl="0" indent="0" algn="ctr" fontAlgn="base">
              <a:lnSpc>
                <a:spcPct val="100000"/>
              </a:lnSpc>
              <a:spcBef>
                <a:spcPct val="0"/>
              </a:spcBef>
              <a:spcAft>
                <a:spcPct val="0"/>
              </a:spcAft>
              <a:buClrTx/>
              <a:buSzTx/>
              <a:tabLst/>
            </a:pPr>
            <a:r>
              <a:rPr lang="en-US" dirty="0" smtClean="0"/>
              <a:t>Question</a:t>
            </a:r>
          </a:p>
        </p:txBody>
      </p:sp>
      <p:sp>
        <p:nvSpPr>
          <p:cNvPr id="11" name="Text Placeholder 10"/>
          <p:cNvSpPr>
            <a:spLocks noGrp="1"/>
          </p:cNvSpPr>
          <p:nvPr>
            <p:ph type="body" sz="quarter" idx="11" hasCustomPrompt="1"/>
          </p:nvPr>
        </p:nvSpPr>
        <p:spPr>
          <a:xfrm>
            <a:off x="45720" y="45720"/>
            <a:ext cx="9052560" cy="430887"/>
          </a:xfrm>
          <a:prstGeom prst="rect">
            <a:avLst/>
          </a:prstGeom>
          <a:noFill/>
        </p:spPr>
        <p:txBody>
          <a:bodyPr wrap="square" lIns="0" tIns="0" rIns="0" bIns="0" rtlCol="0">
            <a:spAutoFit/>
          </a:bodyPr>
          <a:lstStyle>
            <a:lvl1pPr marL="0" indent="0" algn="ctr">
              <a:spcBef>
                <a:spcPts val="0"/>
              </a:spcBef>
              <a:buFont typeface="Arial" panose="020B0604020202020204" pitchFamily="34" charset="0"/>
              <a:buNone/>
              <a:defRPr lang="en-US" sz="2800" b="1" dirty="0" smtClean="0"/>
            </a:lvl1pPr>
            <a:lvl2pPr>
              <a:defRPr lang="en-US" sz="1800" dirty="0" smtClean="0"/>
            </a:lvl2pPr>
            <a:lvl3pPr>
              <a:defRPr lang="en-US" sz="1800" dirty="0" smtClean="0"/>
            </a:lvl3pPr>
            <a:lvl4pPr>
              <a:defRPr lang="en-US" sz="1800" dirty="0" smtClean="0"/>
            </a:lvl4pPr>
            <a:lvl5pPr>
              <a:defRPr lang="en-US" sz="1800" dirty="0"/>
            </a:lvl5pPr>
          </a:lstStyle>
          <a:p>
            <a:pPr marL="0" lvl="0" algn="ctr"/>
            <a:r>
              <a:rPr lang="en-US" dirty="0" smtClean="0"/>
              <a:t>Title</a:t>
            </a:r>
          </a:p>
        </p:txBody>
      </p:sp>
    </p:spTree>
    <p:extLst>
      <p:ext uri="{BB962C8B-B14F-4D97-AF65-F5344CB8AC3E}">
        <p14:creationId xmlns:p14="http://schemas.microsoft.com/office/powerpoint/2010/main" val="3671259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3" name="Rectangle 12"/>
          <p:cNvSpPr/>
          <p:nvPr userDrawn="1"/>
        </p:nvSpPr>
        <p:spPr>
          <a:xfrm>
            <a:off x="0" y="0"/>
            <a:ext cx="1447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 Single Corner Rectangle 13"/>
          <p:cNvSpPr/>
          <p:nvPr userDrawn="1"/>
        </p:nvSpPr>
        <p:spPr>
          <a:xfrm rot="10800000">
            <a:off x="118871" y="2819399"/>
            <a:ext cx="8339328" cy="3672839"/>
          </a:xfrm>
          <a:prstGeom prst="round1Rect">
            <a:avLst>
              <a:gd name="adj" fmla="val 9575"/>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 Single Corner Rectangle 22"/>
          <p:cNvSpPr/>
          <p:nvPr userDrawn="1"/>
        </p:nvSpPr>
        <p:spPr>
          <a:xfrm rot="5400000">
            <a:off x="4526280" y="-4526280"/>
            <a:ext cx="91440" cy="9144000"/>
          </a:xfrm>
          <a:prstGeom prst="round1Rect">
            <a:avLst>
              <a:gd name="adj" fmla="val 50000"/>
            </a:avLst>
          </a:prstGeom>
          <a:ln w="31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4" name="Round Single Corner Rectangle 23"/>
          <p:cNvSpPr/>
          <p:nvPr userDrawn="1"/>
        </p:nvSpPr>
        <p:spPr>
          <a:xfrm rot="5400000">
            <a:off x="2331720" y="-2331720"/>
            <a:ext cx="91440" cy="4754880"/>
          </a:xfrm>
          <a:prstGeom prst="round1Rect">
            <a:avLst>
              <a:gd name="adj" fmla="val 50000"/>
            </a:avLst>
          </a:prstGeom>
          <a:solidFill>
            <a:schemeClr val="tx2"/>
          </a:solidFill>
          <a:ln w="31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5" name="Round Single Corner Rectangle 24"/>
          <p:cNvSpPr/>
          <p:nvPr userDrawn="1"/>
        </p:nvSpPr>
        <p:spPr>
          <a:xfrm rot="5400000">
            <a:off x="2240280" y="-2240280"/>
            <a:ext cx="91440" cy="4572000"/>
          </a:xfrm>
          <a:prstGeom prst="round1Rect">
            <a:avLst>
              <a:gd name="adj" fmla="val 5000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7" name="Round Single Corner Rectangle 16"/>
          <p:cNvSpPr/>
          <p:nvPr userDrawn="1"/>
        </p:nvSpPr>
        <p:spPr>
          <a:xfrm rot="16200000">
            <a:off x="1609051" y="-1392747"/>
            <a:ext cx="3428999" cy="6400799"/>
          </a:xfrm>
          <a:prstGeom prst="round1Rect">
            <a:avLst>
              <a:gd name="adj" fmla="val 9575"/>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0" y="6492240"/>
            <a:ext cx="9144000" cy="365760"/>
            <a:chOff x="0" y="6489870"/>
            <a:chExt cx="9144000" cy="365760"/>
          </a:xfrm>
        </p:grpSpPr>
        <p:sp>
          <p:nvSpPr>
            <p:cNvPr id="18" name="Round Single Corner Rectangle 17"/>
            <p:cNvSpPr/>
            <p:nvPr userDrawn="1"/>
          </p:nvSpPr>
          <p:spPr>
            <a:xfrm>
              <a:off x="0" y="6489870"/>
              <a:ext cx="4754880" cy="365760"/>
            </a:xfrm>
            <a:prstGeom prst="round1Rect">
              <a:avLst>
                <a:gd name="adj" fmla="val 50000"/>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9" name="Round Single Corner Rectangle 18"/>
            <p:cNvSpPr/>
            <p:nvPr userDrawn="1"/>
          </p:nvSpPr>
          <p:spPr>
            <a:xfrm>
              <a:off x="0" y="6489870"/>
              <a:ext cx="4572000" cy="365760"/>
            </a:xfrm>
            <a:prstGeom prst="round1Rect">
              <a:avLst>
                <a:gd name="adj" fmla="val 5000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0" name="Round Single Corner Rectangle 19"/>
            <p:cNvSpPr/>
            <p:nvPr userDrawn="1"/>
          </p:nvSpPr>
          <p:spPr>
            <a:xfrm>
              <a:off x="0" y="6489870"/>
              <a:ext cx="9144000" cy="365760"/>
            </a:xfrm>
            <a:prstGeom prst="round1Rect">
              <a:avLst>
                <a:gd name="adj" fmla="val 50000"/>
              </a:avLst>
            </a:prstGeom>
            <a:ln w="31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1" name="Round Single Corner Rectangle 20"/>
            <p:cNvSpPr/>
            <p:nvPr userDrawn="1"/>
          </p:nvSpPr>
          <p:spPr>
            <a:xfrm>
              <a:off x="0" y="6489870"/>
              <a:ext cx="4754880" cy="365760"/>
            </a:xfrm>
            <a:prstGeom prst="round1Rect">
              <a:avLst>
                <a:gd name="adj" fmla="val 50000"/>
              </a:avLst>
            </a:prstGeom>
            <a:solidFill>
              <a:schemeClr val="tx2"/>
            </a:solidFill>
            <a:ln w="31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2" name="Round Single Corner Rectangle 21"/>
            <p:cNvSpPr/>
            <p:nvPr userDrawn="1"/>
          </p:nvSpPr>
          <p:spPr>
            <a:xfrm>
              <a:off x="0" y="6489870"/>
              <a:ext cx="4572000" cy="365760"/>
            </a:xfrm>
            <a:prstGeom prst="round1Rect">
              <a:avLst>
                <a:gd name="adj" fmla="val 5000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6" name="TextBox 25"/>
            <p:cNvSpPr txBox="1"/>
            <p:nvPr userDrawn="1"/>
          </p:nvSpPr>
          <p:spPr>
            <a:xfrm>
              <a:off x="3103578" y="6503473"/>
              <a:ext cx="5029200" cy="338554"/>
            </a:xfrm>
            <a:prstGeom prst="rect">
              <a:avLst/>
            </a:prstGeom>
            <a:noFill/>
            <a:ln>
              <a:noFill/>
            </a:ln>
          </p:spPr>
          <p:txBody>
            <a:bodyPr wrap="square" rtlCol="0" anchor="ctr">
              <a:spAutoFit/>
            </a:bodyPr>
            <a:lstStyle/>
            <a:p>
              <a:pPr algn="l"/>
              <a:r>
                <a:rPr lang="en-US" sz="1600" i="1" dirty="0" smtClean="0">
                  <a:solidFill>
                    <a:schemeClr val="bg1"/>
                  </a:solidFill>
                </a:rPr>
                <a:t>November 2015</a:t>
              </a:r>
              <a:r>
                <a:rPr lang="en-US" sz="1600" i="1" baseline="0" dirty="0" smtClean="0">
                  <a:solidFill>
                    <a:schemeClr val="bg1"/>
                  </a:solidFill>
                </a:rPr>
                <a:t>      TNC National Online Survey</a:t>
              </a:r>
              <a:endParaRPr lang="en-US" sz="1600" i="1" dirty="0">
                <a:solidFill>
                  <a:schemeClr val="bg1"/>
                </a:solidFill>
              </a:endParaRPr>
            </a:p>
          </p:txBody>
        </p:sp>
      </p:grpSp>
      <p:pic>
        <p:nvPicPr>
          <p:cNvPr id="27" name="Picture 10" descr="http://www.fm3research.com/public/imgs/logo-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600" y="6515100"/>
            <a:ext cx="269323" cy="3200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User\Shared\Logo\pos_logo_no_words.t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200" y="6560451"/>
            <a:ext cx="443981" cy="22933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3" name="TextBox 2"/>
          <p:cNvSpPr txBox="1"/>
          <p:nvPr userDrawn="1"/>
        </p:nvSpPr>
        <p:spPr>
          <a:xfrm>
            <a:off x="8670858" y="6490455"/>
            <a:ext cx="473142" cy="369332"/>
          </a:xfrm>
          <a:prstGeom prst="rect">
            <a:avLst/>
          </a:prstGeom>
          <a:noFill/>
        </p:spPr>
        <p:txBody>
          <a:bodyPr wrap="square" rtlCol="0" anchor="ctr">
            <a:spAutoFit/>
          </a:bodyPr>
          <a:lstStyle/>
          <a:p>
            <a:pPr algn="ctr"/>
            <a:fld id="{A728C027-4D7C-BF4C-ADC2-437150C05C2A}" type="slidenum">
              <a:rPr lang="en-US" sz="1800" b="1" smtClean="0">
                <a:solidFill>
                  <a:schemeClr val="bg1"/>
                </a:solidFill>
              </a:rPr>
              <a:pPr algn="ctr"/>
              <a:t>‹#›</a:t>
            </a:fld>
            <a:endParaRPr lang="en-US" sz="2400" b="1" dirty="0">
              <a:solidFill>
                <a:schemeClr val="bg1"/>
              </a:solidFill>
            </a:endParaRPr>
          </a:p>
        </p:txBody>
      </p:sp>
    </p:spTree>
    <p:extLst>
      <p:ext uri="{BB962C8B-B14F-4D97-AF65-F5344CB8AC3E}">
        <p14:creationId xmlns:p14="http://schemas.microsoft.com/office/powerpoint/2010/main" val="2692460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3" name="Rectangle 12"/>
          <p:cNvSpPr/>
          <p:nvPr userDrawn="1"/>
        </p:nvSpPr>
        <p:spPr>
          <a:xfrm>
            <a:off x="0" y="0"/>
            <a:ext cx="1447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 Single Corner Rectangle 13"/>
          <p:cNvSpPr/>
          <p:nvPr userDrawn="1"/>
        </p:nvSpPr>
        <p:spPr>
          <a:xfrm rot="10800000">
            <a:off x="118871" y="2819399"/>
            <a:ext cx="8339328" cy="3672839"/>
          </a:xfrm>
          <a:prstGeom prst="round1Rect">
            <a:avLst>
              <a:gd name="adj" fmla="val 9575"/>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 Single Corner Rectangle 22"/>
          <p:cNvSpPr/>
          <p:nvPr userDrawn="1"/>
        </p:nvSpPr>
        <p:spPr>
          <a:xfrm rot="5400000">
            <a:off x="4526280" y="-4526280"/>
            <a:ext cx="91440" cy="9144000"/>
          </a:xfrm>
          <a:prstGeom prst="round1Rect">
            <a:avLst>
              <a:gd name="adj" fmla="val 50000"/>
            </a:avLst>
          </a:prstGeom>
          <a:ln w="31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4" name="Round Single Corner Rectangle 23"/>
          <p:cNvSpPr/>
          <p:nvPr userDrawn="1"/>
        </p:nvSpPr>
        <p:spPr>
          <a:xfrm rot="5400000">
            <a:off x="2331720" y="-2331720"/>
            <a:ext cx="91440" cy="4754880"/>
          </a:xfrm>
          <a:prstGeom prst="round1Rect">
            <a:avLst>
              <a:gd name="adj" fmla="val 50000"/>
            </a:avLst>
          </a:prstGeom>
          <a:solidFill>
            <a:schemeClr val="tx2"/>
          </a:solidFill>
          <a:ln w="31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5" name="Round Single Corner Rectangle 24"/>
          <p:cNvSpPr/>
          <p:nvPr userDrawn="1"/>
        </p:nvSpPr>
        <p:spPr>
          <a:xfrm rot="5400000">
            <a:off x="2240280" y="-2240280"/>
            <a:ext cx="91440" cy="4572000"/>
          </a:xfrm>
          <a:prstGeom prst="round1Rect">
            <a:avLst>
              <a:gd name="adj" fmla="val 5000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7" name="Round Single Corner Rectangle 16"/>
          <p:cNvSpPr/>
          <p:nvPr userDrawn="1"/>
        </p:nvSpPr>
        <p:spPr>
          <a:xfrm rot="16200000">
            <a:off x="1609051" y="-1392747"/>
            <a:ext cx="3428999" cy="6400799"/>
          </a:xfrm>
          <a:prstGeom prst="round1Rect">
            <a:avLst>
              <a:gd name="adj" fmla="val 9575"/>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0" y="6492240"/>
            <a:ext cx="9144000" cy="365760"/>
            <a:chOff x="0" y="6489870"/>
            <a:chExt cx="9144000" cy="365760"/>
          </a:xfrm>
        </p:grpSpPr>
        <p:sp>
          <p:nvSpPr>
            <p:cNvPr id="18" name="Round Single Corner Rectangle 17"/>
            <p:cNvSpPr/>
            <p:nvPr userDrawn="1"/>
          </p:nvSpPr>
          <p:spPr>
            <a:xfrm>
              <a:off x="0" y="6489870"/>
              <a:ext cx="4754880" cy="365760"/>
            </a:xfrm>
            <a:prstGeom prst="round1Rect">
              <a:avLst>
                <a:gd name="adj" fmla="val 50000"/>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9" name="Round Single Corner Rectangle 18"/>
            <p:cNvSpPr/>
            <p:nvPr userDrawn="1"/>
          </p:nvSpPr>
          <p:spPr>
            <a:xfrm>
              <a:off x="0" y="6489870"/>
              <a:ext cx="4572000" cy="365760"/>
            </a:xfrm>
            <a:prstGeom prst="round1Rect">
              <a:avLst>
                <a:gd name="adj" fmla="val 5000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0" name="Round Single Corner Rectangle 19"/>
            <p:cNvSpPr/>
            <p:nvPr userDrawn="1"/>
          </p:nvSpPr>
          <p:spPr>
            <a:xfrm>
              <a:off x="0" y="6489870"/>
              <a:ext cx="9144000" cy="365760"/>
            </a:xfrm>
            <a:prstGeom prst="round1Rect">
              <a:avLst>
                <a:gd name="adj" fmla="val 50000"/>
              </a:avLst>
            </a:prstGeom>
            <a:ln w="31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1" name="Round Single Corner Rectangle 20"/>
            <p:cNvSpPr/>
            <p:nvPr userDrawn="1"/>
          </p:nvSpPr>
          <p:spPr>
            <a:xfrm>
              <a:off x="0" y="6489870"/>
              <a:ext cx="4754880" cy="365760"/>
            </a:xfrm>
            <a:prstGeom prst="round1Rect">
              <a:avLst>
                <a:gd name="adj" fmla="val 50000"/>
              </a:avLst>
            </a:prstGeom>
            <a:solidFill>
              <a:schemeClr val="tx2"/>
            </a:solidFill>
            <a:ln w="31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2" name="Round Single Corner Rectangle 21"/>
            <p:cNvSpPr/>
            <p:nvPr userDrawn="1"/>
          </p:nvSpPr>
          <p:spPr>
            <a:xfrm>
              <a:off x="0" y="6489870"/>
              <a:ext cx="4572000" cy="365760"/>
            </a:xfrm>
            <a:prstGeom prst="round1Rect">
              <a:avLst>
                <a:gd name="adj" fmla="val 5000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6" name="TextBox 25"/>
            <p:cNvSpPr txBox="1"/>
            <p:nvPr userDrawn="1"/>
          </p:nvSpPr>
          <p:spPr>
            <a:xfrm>
              <a:off x="3103578" y="6503473"/>
              <a:ext cx="5029200" cy="338554"/>
            </a:xfrm>
            <a:prstGeom prst="rect">
              <a:avLst/>
            </a:prstGeom>
            <a:noFill/>
            <a:ln>
              <a:noFill/>
            </a:ln>
          </p:spPr>
          <p:txBody>
            <a:bodyPr wrap="square" rtlCol="0" anchor="ctr">
              <a:spAutoFit/>
            </a:bodyPr>
            <a:lstStyle/>
            <a:p>
              <a:pPr algn="l"/>
              <a:r>
                <a:rPr lang="en-US" sz="1600" i="1" dirty="0" smtClean="0">
                  <a:solidFill>
                    <a:schemeClr val="bg1"/>
                  </a:solidFill>
                </a:rPr>
                <a:t>November 2015</a:t>
              </a:r>
              <a:r>
                <a:rPr lang="en-US" sz="1600" i="1" baseline="0" dirty="0" smtClean="0">
                  <a:solidFill>
                    <a:schemeClr val="bg1"/>
                  </a:solidFill>
                </a:rPr>
                <a:t>      TNC National Online Survey</a:t>
              </a:r>
              <a:endParaRPr lang="en-US" sz="1600" i="1" dirty="0">
                <a:solidFill>
                  <a:schemeClr val="bg1"/>
                </a:solidFill>
              </a:endParaRPr>
            </a:p>
          </p:txBody>
        </p:sp>
      </p:grpSp>
      <p:pic>
        <p:nvPicPr>
          <p:cNvPr id="27" name="Picture 10" descr="http://www.fm3research.com/public/imgs/logo-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600" y="6515100"/>
            <a:ext cx="269323" cy="3200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User\Shared\Logo\pos_logo_no_words.t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200" y="6560451"/>
            <a:ext cx="443981" cy="22933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3" name="TextBox 2"/>
          <p:cNvSpPr txBox="1"/>
          <p:nvPr userDrawn="1"/>
        </p:nvSpPr>
        <p:spPr>
          <a:xfrm>
            <a:off x="8670858" y="6490455"/>
            <a:ext cx="473142" cy="369332"/>
          </a:xfrm>
          <a:prstGeom prst="rect">
            <a:avLst/>
          </a:prstGeom>
          <a:noFill/>
        </p:spPr>
        <p:txBody>
          <a:bodyPr wrap="square" rtlCol="0" anchor="ctr">
            <a:spAutoFit/>
          </a:bodyPr>
          <a:lstStyle/>
          <a:p>
            <a:pPr algn="ctr"/>
            <a:fld id="{A728C027-4D7C-BF4C-ADC2-437150C05C2A}" type="slidenum">
              <a:rPr lang="en-US" sz="1800" b="1" smtClean="0">
                <a:solidFill>
                  <a:schemeClr val="bg1"/>
                </a:solidFill>
              </a:rPr>
              <a:pPr algn="ctr"/>
              <a:t>‹#›</a:t>
            </a:fld>
            <a:endParaRPr lang="en-US" sz="2400" b="1" dirty="0">
              <a:solidFill>
                <a:schemeClr val="bg1"/>
              </a:solidFill>
            </a:endParaRPr>
          </a:p>
        </p:txBody>
      </p:sp>
    </p:spTree>
    <p:extLst>
      <p:ext uri="{BB962C8B-B14F-4D97-AF65-F5344CB8AC3E}">
        <p14:creationId xmlns:p14="http://schemas.microsoft.com/office/powerpoint/2010/main" val="2692460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ster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52400" y="370865"/>
            <a:ext cx="8864600" cy="1143000"/>
          </a:xfrm>
          <a:prstGeom prst="rect">
            <a:avLst/>
          </a:prstGeom>
        </p:spPr>
        <p:txBody>
          <a:bodyPr anchor="t" anchorCtr="1"/>
          <a:lstStyle>
            <a:lvl1pPr>
              <a:defRPr sz="2900" b="1">
                <a:solidFill>
                  <a:schemeClr val="accent1">
                    <a:lumMod val="50000"/>
                  </a:schemeClr>
                </a:solidFill>
              </a:defRPr>
            </a:lvl1pPr>
          </a:lstStyle>
          <a:p>
            <a:r>
              <a:rPr lang="en-US" dirty="0" smtClean="0"/>
              <a:t>Click to edit Master title style</a:t>
            </a:r>
            <a:endParaRPr lang="en-US" dirty="0"/>
          </a:p>
        </p:txBody>
      </p:sp>
      <p:sp>
        <p:nvSpPr>
          <p:cNvPr id="5" name="Text Placeholder 5"/>
          <p:cNvSpPr>
            <a:spLocks noGrp="1"/>
          </p:cNvSpPr>
          <p:nvPr>
            <p:ph type="body" sz="quarter" idx="10"/>
          </p:nvPr>
        </p:nvSpPr>
        <p:spPr>
          <a:xfrm>
            <a:off x="0" y="6401612"/>
            <a:ext cx="8753476" cy="447675"/>
          </a:xfrm>
          <a:prstGeom prst="rect">
            <a:avLst/>
          </a:prstGeom>
        </p:spPr>
        <p:txBody>
          <a:bodyPr anchor="b"/>
          <a:lstStyle>
            <a:lvl1pPr marL="0" indent="0" algn="l">
              <a:buNone/>
              <a:defRPr sz="800" i="1">
                <a:solidFill>
                  <a:schemeClr val="tx1"/>
                </a:solidFill>
                <a:effectLst/>
              </a:defRPr>
            </a:lvl1pPr>
          </a:lstStyle>
          <a:p>
            <a:pPr lvl="0"/>
            <a:endParaRPr lang="en-US" dirty="0"/>
          </a:p>
        </p:txBody>
      </p:sp>
    </p:spTree>
    <p:extLst>
      <p:ext uri="{BB962C8B-B14F-4D97-AF65-F5344CB8AC3E}">
        <p14:creationId xmlns:p14="http://schemas.microsoft.com/office/powerpoint/2010/main" val="3260773693"/>
      </p:ext>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62603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6503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305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81029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5668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2655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392904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308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3765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3139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9736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9173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5975351"/>
            <a:ext cx="2133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5" name="Footer Placeholder 4"/>
          <p:cNvSpPr>
            <a:spLocks noGrp="1"/>
          </p:cNvSpPr>
          <p:nvPr>
            <p:ph type="ftr" sz="quarter" idx="11"/>
          </p:nvPr>
        </p:nvSpPr>
        <p:spPr>
          <a:xfrm>
            <a:off x="3124200" y="5975351"/>
            <a:ext cx="2895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5975351"/>
            <a:ext cx="2133600" cy="365125"/>
          </a:xfrm>
          <a:prstGeom prst="rect">
            <a:avLst/>
          </a:prstGeom>
        </p:spPr>
        <p:txBody>
          <a:bodyPr/>
          <a:lstStyle/>
          <a:p>
            <a:pPr fontAlgn="auto">
              <a:spcBef>
                <a:spcPts val="0"/>
              </a:spcBef>
              <a:spcAft>
                <a:spcPts val="0"/>
              </a:spcAft>
            </a:pPr>
            <a:fld id="{9A0B177B-F0CD-4749-9A46-74CF97679551}"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106296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33005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5975351"/>
            <a:ext cx="2133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5" name="Footer Placeholder 4"/>
          <p:cNvSpPr>
            <a:spLocks noGrp="1"/>
          </p:cNvSpPr>
          <p:nvPr>
            <p:ph type="ftr" sz="quarter" idx="11"/>
          </p:nvPr>
        </p:nvSpPr>
        <p:spPr>
          <a:xfrm>
            <a:off x="3124200" y="5975351"/>
            <a:ext cx="2895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5975351"/>
            <a:ext cx="2133600" cy="365125"/>
          </a:xfrm>
          <a:prstGeom prst="rect">
            <a:avLst/>
          </a:prstGeom>
        </p:spPr>
        <p:txBody>
          <a:bodyPr/>
          <a:lstStyle/>
          <a:p>
            <a:pPr fontAlgn="auto">
              <a:spcBef>
                <a:spcPts val="0"/>
              </a:spcBef>
              <a:spcAft>
                <a:spcPts val="0"/>
              </a:spcAft>
            </a:pPr>
            <a:fld id="{9A0B177B-F0CD-4749-9A46-74CF97679551}"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070723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5975351"/>
            <a:ext cx="2133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5" name="Footer Placeholder 4"/>
          <p:cNvSpPr>
            <a:spLocks noGrp="1"/>
          </p:cNvSpPr>
          <p:nvPr>
            <p:ph type="ftr" sz="quarter" idx="11"/>
          </p:nvPr>
        </p:nvSpPr>
        <p:spPr>
          <a:xfrm>
            <a:off x="3124200" y="5975351"/>
            <a:ext cx="2895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5975351"/>
            <a:ext cx="2133600" cy="365125"/>
          </a:xfrm>
          <a:prstGeom prst="rect">
            <a:avLst/>
          </a:prstGeom>
        </p:spPr>
        <p:txBody>
          <a:bodyPr/>
          <a:lstStyle/>
          <a:p>
            <a:pPr fontAlgn="auto">
              <a:spcBef>
                <a:spcPts val="0"/>
              </a:spcBef>
              <a:spcAft>
                <a:spcPts val="0"/>
              </a:spcAft>
            </a:pPr>
            <a:fld id="{9A0B177B-F0CD-4749-9A46-74CF97679551}"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1510443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5975351"/>
            <a:ext cx="2133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6" name="Footer Placeholder 5"/>
          <p:cNvSpPr>
            <a:spLocks noGrp="1"/>
          </p:cNvSpPr>
          <p:nvPr>
            <p:ph type="ftr" sz="quarter" idx="11"/>
          </p:nvPr>
        </p:nvSpPr>
        <p:spPr>
          <a:xfrm>
            <a:off x="3124200" y="5975351"/>
            <a:ext cx="2895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7" name="Slide Number Placeholder 6"/>
          <p:cNvSpPr>
            <a:spLocks noGrp="1"/>
          </p:cNvSpPr>
          <p:nvPr>
            <p:ph type="sldNum" sz="quarter" idx="12"/>
          </p:nvPr>
        </p:nvSpPr>
        <p:spPr>
          <a:xfrm>
            <a:off x="6553200" y="5975351"/>
            <a:ext cx="2133600" cy="365125"/>
          </a:xfrm>
          <a:prstGeom prst="rect">
            <a:avLst/>
          </a:prstGeom>
        </p:spPr>
        <p:txBody>
          <a:bodyPr/>
          <a:lstStyle/>
          <a:p>
            <a:pPr fontAlgn="auto">
              <a:spcBef>
                <a:spcPts val="0"/>
              </a:spcBef>
              <a:spcAft>
                <a:spcPts val="0"/>
              </a:spcAft>
            </a:pPr>
            <a:fld id="{9A0B177B-F0CD-4749-9A46-74CF97679551}"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1085176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5975351"/>
            <a:ext cx="2133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8" name="Footer Placeholder 7"/>
          <p:cNvSpPr>
            <a:spLocks noGrp="1"/>
          </p:cNvSpPr>
          <p:nvPr>
            <p:ph type="ftr" sz="quarter" idx="11"/>
          </p:nvPr>
        </p:nvSpPr>
        <p:spPr>
          <a:xfrm>
            <a:off x="3124200" y="5975351"/>
            <a:ext cx="2895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9" name="Slide Number Placeholder 8"/>
          <p:cNvSpPr>
            <a:spLocks noGrp="1"/>
          </p:cNvSpPr>
          <p:nvPr>
            <p:ph type="sldNum" sz="quarter" idx="12"/>
          </p:nvPr>
        </p:nvSpPr>
        <p:spPr>
          <a:xfrm>
            <a:off x="6553200" y="5975351"/>
            <a:ext cx="2133600" cy="365125"/>
          </a:xfrm>
          <a:prstGeom prst="rect">
            <a:avLst/>
          </a:prstGeom>
        </p:spPr>
        <p:txBody>
          <a:bodyPr/>
          <a:lstStyle/>
          <a:p>
            <a:pPr fontAlgn="auto">
              <a:spcBef>
                <a:spcPts val="0"/>
              </a:spcBef>
              <a:spcAft>
                <a:spcPts val="0"/>
              </a:spcAft>
            </a:pPr>
            <a:fld id="{9A0B177B-F0CD-4749-9A46-74CF97679551}"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4017058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5975351"/>
            <a:ext cx="2133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4" name="Footer Placeholder 3"/>
          <p:cNvSpPr>
            <a:spLocks noGrp="1"/>
          </p:cNvSpPr>
          <p:nvPr>
            <p:ph type="ftr" sz="quarter" idx="11"/>
          </p:nvPr>
        </p:nvSpPr>
        <p:spPr>
          <a:xfrm>
            <a:off x="3124200" y="5975351"/>
            <a:ext cx="2895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5975351"/>
            <a:ext cx="2133600" cy="365125"/>
          </a:xfrm>
          <a:prstGeom prst="rect">
            <a:avLst/>
          </a:prstGeom>
        </p:spPr>
        <p:txBody>
          <a:bodyPr/>
          <a:lstStyle/>
          <a:p>
            <a:pPr fontAlgn="auto">
              <a:spcBef>
                <a:spcPts val="0"/>
              </a:spcBef>
              <a:spcAft>
                <a:spcPts val="0"/>
              </a:spcAft>
            </a:pPr>
            <a:fld id="{9A0B177B-F0CD-4749-9A46-74CF97679551}"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8074281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5975351"/>
            <a:ext cx="2133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3" name="Footer Placeholder 2"/>
          <p:cNvSpPr>
            <a:spLocks noGrp="1"/>
          </p:cNvSpPr>
          <p:nvPr>
            <p:ph type="ftr" sz="quarter" idx="11"/>
          </p:nvPr>
        </p:nvSpPr>
        <p:spPr>
          <a:xfrm>
            <a:off x="3124200" y="5975351"/>
            <a:ext cx="2895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4" name="Slide Number Placeholder 3"/>
          <p:cNvSpPr>
            <a:spLocks noGrp="1"/>
          </p:cNvSpPr>
          <p:nvPr>
            <p:ph type="sldNum" sz="quarter" idx="12"/>
          </p:nvPr>
        </p:nvSpPr>
        <p:spPr>
          <a:xfrm>
            <a:off x="6553200" y="5975351"/>
            <a:ext cx="2133600" cy="365125"/>
          </a:xfrm>
          <a:prstGeom prst="rect">
            <a:avLst/>
          </a:prstGeom>
        </p:spPr>
        <p:txBody>
          <a:bodyPr/>
          <a:lstStyle/>
          <a:p>
            <a:pPr fontAlgn="auto">
              <a:spcBef>
                <a:spcPts val="0"/>
              </a:spcBef>
              <a:spcAft>
                <a:spcPts val="0"/>
              </a:spcAft>
            </a:pPr>
            <a:fld id="{9A0B177B-F0CD-4749-9A46-74CF97679551}"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3814506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5975351"/>
            <a:ext cx="2133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6" name="Footer Placeholder 5"/>
          <p:cNvSpPr>
            <a:spLocks noGrp="1"/>
          </p:cNvSpPr>
          <p:nvPr>
            <p:ph type="ftr" sz="quarter" idx="11"/>
          </p:nvPr>
        </p:nvSpPr>
        <p:spPr>
          <a:xfrm>
            <a:off x="3124200" y="5975351"/>
            <a:ext cx="2895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7" name="Slide Number Placeholder 6"/>
          <p:cNvSpPr>
            <a:spLocks noGrp="1"/>
          </p:cNvSpPr>
          <p:nvPr>
            <p:ph type="sldNum" sz="quarter" idx="12"/>
          </p:nvPr>
        </p:nvSpPr>
        <p:spPr>
          <a:xfrm>
            <a:off x="6553200" y="5975351"/>
            <a:ext cx="2133600" cy="365125"/>
          </a:xfrm>
          <a:prstGeom prst="rect">
            <a:avLst/>
          </a:prstGeom>
        </p:spPr>
        <p:txBody>
          <a:bodyPr/>
          <a:lstStyle/>
          <a:p>
            <a:pPr fontAlgn="auto">
              <a:spcBef>
                <a:spcPts val="0"/>
              </a:spcBef>
              <a:spcAft>
                <a:spcPts val="0"/>
              </a:spcAft>
            </a:pPr>
            <a:fld id="{9A0B177B-F0CD-4749-9A46-74CF97679551}"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167752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5975351"/>
            <a:ext cx="2133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6" name="Footer Placeholder 5"/>
          <p:cNvSpPr>
            <a:spLocks noGrp="1"/>
          </p:cNvSpPr>
          <p:nvPr>
            <p:ph type="ftr" sz="quarter" idx="11"/>
          </p:nvPr>
        </p:nvSpPr>
        <p:spPr>
          <a:xfrm>
            <a:off x="3124200" y="5975351"/>
            <a:ext cx="2895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7" name="Slide Number Placeholder 6"/>
          <p:cNvSpPr>
            <a:spLocks noGrp="1"/>
          </p:cNvSpPr>
          <p:nvPr>
            <p:ph type="sldNum" sz="quarter" idx="12"/>
          </p:nvPr>
        </p:nvSpPr>
        <p:spPr>
          <a:xfrm>
            <a:off x="6553200" y="5975351"/>
            <a:ext cx="2133600" cy="365125"/>
          </a:xfrm>
          <a:prstGeom prst="rect">
            <a:avLst/>
          </a:prstGeom>
        </p:spPr>
        <p:txBody>
          <a:bodyPr/>
          <a:lstStyle/>
          <a:p>
            <a:pPr fontAlgn="auto">
              <a:spcBef>
                <a:spcPts val="0"/>
              </a:spcBef>
              <a:spcAft>
                <a:spcPts val="0"/>
              </a:spcAft>
            </a:pPr>
            <a:fld id="{9A0B177B-F0CD-4749-9A46-74CF97679551}"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8131367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5975351"/>
            <a:ext cx="2133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5" name="Footer Placeholder 4"/>
          <p:cNvSpPr>
            <a:spLocks noGrp="1"/>
          </p:cNvSpPr>
          <p:nvPr>
            <p:ph type="ftr" sz="quarter" idx="11"/>
          </p:nvPr>
        </p:nvSpPr>
        <p:spPr>
          <a:xfrm>
            <a:off x="3124200" y="5975351"/>
            <a:ext cx="2895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5975351"/>
            <a:ext cx="2133600" cy="365125"/>
          </a:xfrm>
          <a:prstGeom prst="rect">
            <a:avLst/>
          </a:prstGeom>
        </p:spPr>
        <p:txBody>
          <a:bodyPr/>
          <a:lstStyle/>
          <a:p>
            <a:pPr fontAlgn="auto">
              <a:spcBef>
                <a:spcPts val="0"/>
              </a:spcBef>
              <a:spcAft>
                <a:spcPts val="0"/>
              </a:spcAft>
            </a:pPr>
            <a:fld id="{9A0B177B-F0CD-4749-9A46-74CF97679551}"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3807053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5975351"/>
            <a:ext cx="2133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5" name="Footer Placeholder 4"/>
          <p:cNvSpPr>
            <a:spLocks noGrp="1"/>
          </p:cNvSpPr>
          <p:nvPr>
            <p:ph type="ftr" sz="quarter" idx="11"/>
          </p:nvPr>
        </p:nvSpPr>
        <p:spPr>
          <a:xfrm>
            <a:off x="3124200" y="5975351"/>
            <a:ext cx="2895600" cy="365125"/>
          </a:xfrm>
          <a:prstGeom prst="rect">
            <a:avLst/>
          </a:prstGeom>
        </p:spPr>
        <p:txBody>
          <a:bodyPr/>
          <a:lstStyle/>
          <a:p>
            <a:pPr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5975351"/>
            <a:ext cx="2133600" cy="365125"/>
          </a:xfrm>
          <a:prstGeom prst="rect">
            <a:avLst/>
          </a:prstGeom>
        </p:spPr>
        <p:txBody>
          <a:bodyPr/>
          <a:lstStyle/>
          <a:p>
            <a:pPr fontAlgn="auto">
              <a:spcBef>
                <a:spcPts val="0"/>
              </a:spcBef>
              <a:spcAft>
                <a:spcPts val="0"/>
              </a:spcAft>
            </a:pPr>
            <a:fld id="{9A0B177B-F0CD-4749-9A46-74CF97679551}"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933191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5668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5491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933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81560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8552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91133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578091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4660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820584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88631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6968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61166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97584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8781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0" y="1562484"/>
            <a:ext cx="9144000" cy="489738"/>
          </a:xfrm>
          <a:prstGeom prst="rect">
            <a:avLst/>
          </a:prstGeom>
          <a:solidFill>
            <a:schemeClr val="accent2">
              <a:lumMod val="50000"/>
            </a:schemeClr>
          </a:solidFill>
          <a:ln>
            <a:noFill/>
          </a:ln>
          <a:effectLst/>
          <a:extLst/>
        </p:spPr>
        <p:txBody>
          <a:bodyPr wrap="none" anchor="ctr"/>
          <a:lstStyle/>
          <a:p>
            <a:endParaRPr lang="en-US" dirty="0" smtClean="0">
              <a:solidFill>
                <a:srgbClr val="000000"/>
              </a:solidFill>
              <a:latin typeface="Arial"/>
            </a:endParaRPr>
          </a:p>
        </p:txBody>
      </p:sp>
      <p:sp>
        <p:nvSpPr>
          <p:cNvPr id="16" name="Rectangle 2"/>
          <p:cNvSpPr>
            <a:spLocks noChangeArrowheads="1"/>
          </p:cNvSpPr>
          <p:nvPr userDrawn="1"/>
        </p:nvSpPr>
        <p:spPr bwMode="auto">
          <a:xfrm>
            <a:off x="-1" y="1638684"/>
            <a:ext cx="9144000" cy="337338"/>
          </a:xfrm>
          <a:prstGeom prst="rect">
            <a:avLst/>
          </a:prstGeom>
          <a:solidFill>
            <a:schemeClr val="accent2"/>
          </a:solidFill>
          <a:ln>
            <a:noFill/>
          </a:ln>
          <a:effectLst/>
          <a:extLst/>
        </p:spPr>
        <p:txBody>
          <a:bodyPr wrap="none" anchor="ctr"/>
          <a:lstStyle/>
          <a:p>
            <a:endParaRPr lang="en-US" dirty="0" smtClean="0">
              <a:solidFill>
                <a:srgbClr val="000000"/>
              </a:solidFill>
              <a:latin typeface="Arial"/>
            </a:endParaRPr>
          </a:p>
        </p:txBody>
      </p:sp>
      <p:sp>
        <p:nvSpPr>
          <p:cNvPr id="8" name="Text Box 8"/>
          <p:cNvSpPr txBox="1">
            <a:spLocks noChangeArrowheads="1"/>
          </p:cNvSpPr>
          <p:nvPr userDrawn="1"/>
        </p:nvSpPr>
        <p:spPr bwMode="white">
          <a:xfrm>
            <a:off x="152400" y="3800690"/>
            <a:ext cx="8839200" cy="523220"/>
          </a:xfrm>
          <a:prstGeom prst="rect">
            <a:avLst/>
          </a:prstGeom>
          <a:noFill/>
          <a:ln w="9525">
            <a:noFill/>
            <a:miter lim="800000"/>
            <a:headEnd/>
            <a:tailEnd/>
          </a:ln>
          <a:effectLst/>
        </p:spPr>
        <p:txBody>
          <a:bodyPr>
            <a:spAutoFit/>
          </a:bodyPr>
          <a:lstStyle/>
          <a:p>
            <a:pPr algn="ctr" fontAlgn="auto">
              <a:spcBef>
                <a:spcPct val="50000"/>
              </a:spcBef>
              <a:spcAft>
                <a:spcPts val="0"/>
              </a:spcAft>
            </a:pPr>
            <a:r>
              <a:rPr lang="en-US" sz="2800" b="1" dirty="0" smtClean="0">
                <a:solidFill>
                  <a:srgbClr val="000000"/>
                </a:solidFill>
                <a:latin typeface="Tahoma" pitchFamily="34" charset="0"/>
                <a:ea typeface="Tahoma" pitchFamily="34" charset="0"/>
                <a:cs typeface="Tahoma" pitchFamily="34" charset="0"/>
              </a:rPr>
              <a:t>The Latest Findings From Opinion Research</a:t>
            </a:r>
            <a:endParaRPr lang="en-US" sz="2800" b="1" dirty="0">
              <a:solidFill>
                <a:srgbClr val="000000"/>
              </a:solidFill>
              <a:latin typeface="Tahoma" pitchFamily="34" charset="0"/>
              <a:ea typeface="Tahoma" pitchFamily="34" charset="0"/>
              <a:cs typeface="Tahoma" pitchFamily="34" charset="0"/>
            </a:endParaRPr>
          </a:p>
        </p:txBody>
      </p:sp>
      <p:sp>
        <p:nvSpPr>
          <p:cNvPr id="9" name="TextBox 8"/>
          <p:cNvSpPr txBox="1"/>
          <p:nvPr userDrawn="1"/>
        </p:nvSpPr>
        <p:spPr bwMode="white">
          <a:xfrm>
            <a:off x="-1" y="2175586"/>
            <a:ext cx="9144000" cy="1323439"/>
          </a:xfrm>
          <a:prstGeom prst="rect">
            <a:avLst/>
          </a:prstGeom>
          <a:noFill/>
        </p:spPr>
        <p:txBody>
          <a:bodyPr wrap="square" rtlCol="0">
            <a:spAutoFit/>
          </a:bodyPr>
          <a:lstStyle/>
          <a:p>
            <a:pPr algn="ctr" fontAlgn="auto">
              <a:spcBef>
                <a:spcPts val="0"/>
              </a:spcBef>
              <a:spcAft>
                <a:spcPts val="0"/>
              </a:spcAft>
            </a:pPr>
            <a:r>
              <a:rPr lang="en-US" sz="4000" b="1" dirty="0" smtClean="0">
                <a:solidFill>
                  <a:srgbClr val="000000"/>
                </a:solidFill>
                <a:latin typeface="Tahoma" pitchFamily="34" charset="0"/>
                <a:ea typeface="Tahoma" pitchFamily="34" charset="0"/>
                <a:cs typeface="Tahoma" pitchFamily="34" charset="0"/>
              </a:rPr>
              <a:t>Opinion Research on </a:t>
            </a:r>
            <a:br>
              <a:rPr lang="en-US" sz="4000" b="1" dirty="0" smtClean="0">
                <a:solidFill>
                  <a:srgbClr val="000000"/>
                </a:solidFill>
                <a:latin typeface="Tahoma" pitchFamily="34" charset="0"/>
                <a:ea typeface="Tahoma" pitchFamily="34" charset="0"/>
                <a:cs typeface="Tahoma" pitchFamily="34" charset="0"/>
              </a:rPr>
            </a:br>
            <a:r>
              <a:rPr lang="en-US" sz="4000" b="1" dirty="0" smtClean="0">
                <a:solidFill>
                  <a:srgbClr val="000000"/>
                </a:solidFill>
                <a:latin typeface="Tahoma" pitchFamily="34" charset="0"/>
                <a:ea typeface="Tahoma" pitchFamily="34" charset="0"/>
                <a:cs typeface="Tahoma" pitchFamily="34" charset="0"/>
              </a:rPr>
              <a:t>Climate And Clean Energy</a:t>
            </a:r>
            <a:endParaRPr lang="en-US" sz="4000" b="1" dirty="0">
              <a:solidFill>
                <a:srgbClr val="000000"/>
              </a:solidFill>
              <a:latin typeface="Tahoma" pitchFamily="34" charset="0"/>
              <a:ea typeface="Tahoma" pitchFamily="34" charset="0"/>
              <a:cs typeface="Tahoma" pitchFamily="34" charset="0"/>
            </a:endParaRPr>
          </a:p>
        </p:txBody>
      </p:sp>
      <p:sp>
        <p:nvSpPr>
          <p:cNvPr id="10" name="Text Box 8"/>
          <p:cNvSpPr txBox="1">
            <a:spLocks noChangeArrowheads="1"/>
          </p:cNvSpPr>
          <p:nvPr userDrawn="1"/>
        </p:nvSpPr>
        <p:spPr bwMode="white">
          <a:xfrm>
            <a:off x="152400" y="4625575"/>
            <a:ext cx="8839200" cy="369332"/>
          </a:xfrm>
          <a:prstGeom prst="rect">
            <a:avLst/>
          </a:prstGeom>
          <a:noFill/>
          <a:ln w="9525">
            <a:noFill/>
            <a:miter lim="800000"/>
            <a:headEnd/>
            <a:tailEnd/>
          </a:ln>
          <a:effectLst/>
        </p:spPr>
        <p:txBody>
          <a:bodyPr>
            <a:spAutoFit/>
          </a:bodyPr>
          <a:lstStyle/>
          <a:p>
            <a:pPr algn="ctr" fontAlgn="auto">
              <a:spcBef>
                <a:spcPct val="50000"/>
              </a:spcBef>
              <a:spcAft>
                <a:spcPts val="0"/>
              </a:spcAft>
            </a:pPr>
            <a:r>
              <a:rPr lang="en-US" b="1" i="1" dirty="0" smtClean="0">
                <a:solidFill>
                  <a:srgbClr val="000000"/>
                </a:solidFill>
                <a:latin typeface="Tahoma" pitchFamily="34" charset="0"/>
                <a:ea typeface="Tahoma" pitchFamily="34" charset="0"/>
                <a:cs typeface="Tahoma" pitchFamily="34" charset="0"/>
              </a:rPr>
              <a:t>January 20, 2015</a:t>
            </a:r>
            <a:endParaRPr lang="en-US" b="1" i="1" dirty="0">
              <a:solidFill>
                <a:srgbClr val="000000"/>
              </a:solidFill>
              <a:latin typeface="Tahoma" pitchFamily="34" charset="0"/>
              <a:ea typeface="Tahoma" pitchFamily="34" charset="0"/>
              <a:cs typeface="Tahoma" pitchFamily="34" charset="0"/>
            </a:endParaRPr>
          </a:p>
        </p:txBody>
      </p:sp>
      <p:sp>
        <p:nvSpPr>
          <p:cNvPr id="7" name="Rectangle 6"/>
          <p:cNvSpPr/>
          <p:nvPr userDrawn="1"/>
        </p:nvSpPr>
        <p:spPr>
          <a:xfrm>
            <a:off x="0" y="0"/>
            <a:ext cx="9144000" cy="6858000"/>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FF"/>
              </a:solidFill>
            </a:endParaRPr>
          </a:p>
        </p:txBody>
      </p:sp>
      <p:pic>
        <p:nvPicPr>
          <p:cNvPr id="19" name="Picture 35" descr="FM3-Logo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27693"/>
          <a:stretch>
            <a:fillRect/>
          </a:stretch>
        </p:blipFill>
        <p:spPr bwMode="auto">
          <a:xfrm>
            <a:off x="4081724" y="5510445"/>
            <a:ext cx="3072082" cy="61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1" descr="pos_logo_stckd_colo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12950" t="32100" r="12251" b="32001"/>
          <a:stretch>
            <a:fillRect/>
          </a:stretch>
        </p:blipFill>
        <p:spPr bwMode="auto">
          <a:xfrm>
            <a:off x="4081724" y="6226915"/>
            <a:ext cx="3072082" cy="47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71"/>
          <p:cNvSpPr txBox="1">
            <a:spLocks noChangeArrowheads="1"/>
          </p:cNvSpPr>
          <p:nvPr userDrawn="1"/>
        </p:nvSpPr>
        <p:spPr bwMode="auto">
          <a:xfrm>
            <a:off x="1821513" y="5589279"/>
            <a:ext cx="2386534" cy="45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eaLnBrk="1" fontAlgn="auto" hangingPunct="1">
              <a:lnSpc>
                <a:spcPct val="85000"/>
              </a:lnSpc>
              <a:spcBef>
                <a:spcPts val="0"/>
              </a:spcBef>
              <a:spcAft>
                <a:spcPts val="0"/>
              </a:spcAft>
              <a:defRPr/>
            </a:pPr>
            <a:r>
              <a:rPr lang="en-US" sz="2800" dirty="0" smtClean="0">
                <a:solidFill>
                  <a:srgbClr val="000000"/>
                </a:solidFill>
                <a:latin typeface="Basic Sans Heavy SF" pitchFamily="34" charset="0"/>
              </a:rPr>
              <a:t>DAVE METZ</a:t>
            </a:r>
            <a:endParaRPr lang="en-US" sz="1200" i="1" dirty="0" smtClean="0">
              <a:solidFill>
                <a:srgbClr val="000000"/>
              </a:solidFill>
            </a:endParaRPr>
          </a:p>
        </p:txBody>
      </p:sp>
      <p:sp>
        <p:nvSpPr>
          <p:cNvPr id="22" name="Text Box 72"/>
          <p:cNvSpPr txBox="1">
            <a:spLocks noChangeArrowheads="1"/>
          </p:cNvSpPr>
          <p:nvPr userDrawn="1"/>
        </p:nvSpPr>
        <p:spPr bwMode="auto">
          <a:xfrm>
            <a:off x="1529969" y="6234352"/>
            <a:ext cx="2593528" cy="45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eaLnBrk="1" fontAlgn="auto" hangingPunct="1">
              <a:lnSpc>
                <a:spcPct val="85000"/>
              </a:lnSpc>
              <a:spcBef>
                <a:spcPts val="0"/>
              </a:spcBef>
              <a:spcAft>
                <a:spcPts val="0"/>
              </a:spcAft>
              <a:defRPr/>
            </a:pPr>
            <a:r>
              <a:rPr lang="en-US" sz="2800" dirty="0" smtClean="0">
                <a:solidFill>
                  <a:srgbClr val="000000"/>
                </a:solidFill>
                <a:latin typeface="Basic Sans Heavy SF" pitchFamily="34" charset="0"/>
              </a:rPr>
              <a:t>LORI WEIGEL</a:t>
            </a:r>
            <a:endParaRPr lang="en-US" sz="1200" i="1" dirty="0" smtClean="0">
              <a:solidFill>
                <a:srgbClr val="000000"/>
              </a:solidFill>
            </a:endParaRPr>
          </a:p>
        </p:txBody>
      </p:sp>
      <p:pic>
        <p:nvPicPr>
          <p:cNvPr id="1028" name="Picture 4" descr="The Nature Conservancy"/>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47146" y="271654"/>
            <a:ext cx="2828925" cy="1019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79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9" name="Rectangle 8"/>
          <p:cNvSpPr/>
          <p:nvPr userDrawn="1"/>
        </p:nvSpPr>
        <p:spPr>
          <a:xfrm>
            <a:off x="0" y="1"/>
            <a:ext cx="9144000" cy="6569936"/>
          </a:xfrm>
          <a:prstGeom prst="rect">
            <a:avLst/>
          </a:prstGeom>
          <a:solidFill>
            <a:schemeClr val="accent3"/>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2" name="TextBox 11"/>
          <p:cNvSpPr txBox="1"/>
          <p:nvPr userDrawn="1"/>
        </p:nvSpPr>
        <p:spPr bwMode="white">
          <a:xfrm>
            <a:off x="8317149" y="6569936"/>
            <a:ext cx="826851" cy="307777"/>
          </a:xfrm>
          <a:prstGeom prst="rect">
            <a:avLst/>
          </a:prstGeom>
          <a:noFill/>
        </p:spPr>
        <p:txBody>
          <a:bodyPr wrap="square" rtlCol="0">
            <a:spAutoFit/>
          </a:bodyPr>
          <a:lstStyle/>
          <a:p>
            <a:pPr algn="r"/>
            <a:r>
              <a:rPr lang="en-US" sz="1400" b="1" dirty="0" smtClean="0">
                <a:solidFill>
                  <a:srgbClr val="FFFFFF"/>
                </a:solidFill>
                <a:latin typeface="Tahoma" pitchFamily="34" charset="0"/>
                <a:ea typeface="Tahoma" pitchFamily="34" charset="0"/>
                <a:cs typeface="Tahoma" pitchFamily="34" charset="0"/>
              </a:rPr>
              <a:t> </a:t>
            </a:r>
            <a:fld id="{C0CE7094-1CA9-4BAD-8D1E-1CF327E8A891}" type="slidenum">
              <a:rPr lang="en-US" sz="1400" b="1" smtClean="0">
                <a:solidFill>
                  <a:srgbClr val="FFFFFF"/>
                </a:solidFill>
                <a:latin typeface="Tahoma" pitchFamily="34" charset="0"/>
                <a:ea typeface="Tahoma" pitchFamily="34" charset="0"/>
                <a:cs typeface="Tahoma" pitchFamily="34" charset="0"/>
              </a:rPr>
              <a:pPr algn="r"/>
              <a:t>‹#›</a:t>
            </a:fld>
            <a:endParaRPr lang="en-US" sz="1400" b="1" dirty="0">
              <a:solidFill>
                <a:srgbClr val="FFFFFF"/>
              </a:solidFill>
              <a:latin typeface="Tahoma" pitchFamily="34" charset="0"/>
              <a:ea typeface="Tahoma" pitchFamily="34" charset="0"/>
              <a:cs typeface="Tahoma" pitchFamily="34" charset="0"/>
            </a:endParaRPr>
          </a:p>
        </p:txBody>
      </p:sp>
      <p:sp>
        <p:nvSpPr>
          <p:cNvPr id="2" name="Title 1"/>
          <p:cNvSpPr>
            <a:spLocks noGrp="1"/>
          </p:cNvSpPr>
          <p:nvPr>
            <p:ph type="title"/>
          </p:nvPr>
        </p:nvSpPr>
        <p:spPr>
          <a:xfrm>
            <a:off x="123444" y="51613"/>
            <a:ext cx="8897112" cy="1143000"/>
          </a:xfrm>
          <a:prstGeom prst="rect">
            <a:avLst/>
          </a:prstGeom>
        </p:spPr>
        <p:txBody>
          <a:bodyPr/>
          <a:lstStyle>
            <a:lvl1pPr>
              <a:defRPr sz="3000" b="1"/>
            </a:lvl1pPr>
          </a:lstStyle>
          <a:p>
            <a:r>
              <a:rPr lang="en-US" smtClean="0"/>
              <a:t>Click to edit Master title style</a:t>
            </a:r>
            <a:endParaRPr lang="en-US"/>
          </a:p>
        </p:txBody>
      </p:sp>
    </p:spTree>
    <p:extLst>
      <p:ext uri="{BB962C8B-B14F-4D97-AF65-F5344CB8AC3E}">
        <p14:creationId xmlns:p14="http://schemas.microsoft.com/office/powerpoint/2010/main" val="3175647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lank NO LOGOS with QUESTION">
    <p:spTree>
      <p:nvGrpSpPr>
        <p:cNvPr id="1" name=""/>
        <p:cNvGrpSpPr/>
        <p:nvPr/>
      </p:nvGrpSpPr>
      <p:grpSpPr>
        <a:xfrm>
          <a:off x="0" y="0"/>
          <a:ext cx="0" cy="0"/>
          <a:chOff x="0" y="0"/>
          <a:chExt cx="0" cy="0"/>
        </a:xfrm>
      </p:grpSpPr>
      <p:sp>
        <p:nvSpPr>
          <p:cNvPr id="6" name="Rectangle 5"/>
          <p:cNvSpPr/>
          <p:nvPr userDrawn="1"/>
        </p:nvSpPr>
        <p:spPr>
          <a:xfrm>
            <a:off x="0" y="1"/>
            <a:ext cx="9144000" cy="6857999"/>
          </a:xfrm>
          <a:prstGeom prst="rect">
            <a:avLst/>
          </a:prstGeom>
          <a:solidFill>
            <a:schemeClr val="accent3"/>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2" name="TextBox 11"/>
          <p:cNvSpPr txBox="1"/>
          <p:nvPr userDrawn="1"/>
        </p:nvSpPr>
        <p:spPr bwMode="white">
          <a:xfrm>
            <a:off x="8317149" y="6569936"/>
            <a:ext cx="826851" cy="307777"/>
          </a:xfrm>
          <a:prstGeom prst="rect">
            <a:avLst/>
          </a:prstGeom>
          <a:noFill/>
        </p:spPr>
        <p:txBody>
          <a:bodyPr wrap="square" rtlCol="0">
            <a:spAutoFit/>
          </a:bodyPr>
          <a:lstStyle/>
          <a:p>
            <a:pPr algn="r"/>
            <a:r>
              <a:rPr lang="en-US" sz="1400" b="1" dirty="0" smtClean="0">
                <a:solidFill>
                  <a:srgbClr val="FFFFFF"/>
                </a:solidFill>
                <a:latin typeface="Tahoma" pitchFamily="34" charset="0"/>
                <a:ea typeface="Tahoma" pitchFamily="34" charset="0"/>
                <a:cs typeface="Tahoma" pitchFamily="34" charset="0"/>
              </a:rPr>
              <a:t> </a:t>
            </a:r>
            <a:fld id="{C0CE7094-1CA9-4BAD-8D1E-1CF327E8A891}" type="slidenum">
              <a:rPr lang="en-US" sz="1400" b="1" smtClean="0">
                <a:solidFill>
                  <a:srgbClr val="FFFFFF"/>
                </a:solidFill>
                <a:latin typeface="Tahoma" pitchFamily="34" charset="0"/>
                <a:ea typeface="Tahoma" pitchFamily="34" charset="0"/>
                <a:cs typeface="Tahoma" pitchFamily="34" charset="0"/>
              </a:rPr>
              <a:pPr algn="r"/>
              <a:t>‹#›</a:t>
            </a:fld>
            <a:endParaRPr lang="en-US" sz="1400" b="1" dirty="0">
              <a:solidFill>
                <a:srgbClr val="FFFFFF"/>
              </a:solidFill>
              <a:latin typeface="Tahoma" pitchFamily="34" charset="0"/>
              <a:ea typeface="Tahoma" pitchFamily="34" charset="0"/>
              <a:cs typeface="Tahoma" pitchFamily="34" charset="0"/>
            </a:endParaRPr>
          </a:p>
        </p:txBody>
      </p:sp>
      <p:sp>
        <p:nvSpPr>
          <p:cNvPr id="4" name="Text Placeholder 3"/>
          <p:cNvSpPr>
            <a:spLocks noGrp="1"/>
          </p:cNvSpPr>
          <p:nvPr>
            <p:ph type="body" sz="quarter" idx="10"/>
          </p:nvPr>
        </p:nvSpPr>
        <p:spPr>
          <a:xfrm>
            <a:off x="0" y="6570663"/>
            <a:ext cx="5713413" cy="287337"/>
          </a:xfrm>
          <a:prstGeom prst="rect">
            <a:avLst/>
          </a:prstGeom>
        </p:spPr>
        <p:txBody>
          <a:bodyPr/>
          <a:lstStyle>
            <a:lvl1pPr marL="0" indent="0">
              <a:buNone/>
              <a:defRPr sz="1200">
                <a:solidFill>
                  <a:schemeClr val="tx1"/>
                </a:solidFill>
              </a:defRPr>
            </a:lvl1pPr>
          </a:lstStyle>
          <a:p>
            <a:pPr lvl="0"/>
            <a:endParaRPr lang="en-US" dirty="0"/>
          </a:p>
        </p:txBody>
      </p:sp>
    </p:spTree>
    <p:extLst>
      <p:ext uri="{BB962C8B-B14F-4D97-AF65-F5344CB8AC3E}">
        <p14:creationId xmlns:p14="http://schemas.microsoft.com/office/powerpoint/2010/main" val="32577829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9" name="Rectangle 8"/>
          <p:cNvSpPr/>
          <p:nvPr userDrawn="1"/>
        </p:nvSpPr>
        <p:spPr>
          <a:xfrm>
            <a:off x="0" y="1"/>
            <a:ext cx="9144000" cy="6857999"/>
          </a:xfrm>
          <a:prstGeom prst="rect">
            <a:avLst/>
          </a:prstGeom>
          <a:solidFill>
            <a:schemeClr val="accent3"/>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2" name="TextBox 11"/>
          <p:cNvSpPr txBox="1"/>
          <p:nvPr userDrawn="1"/>
        </p:nvSpPr>
        <p:spPr bwMode="white">
          <a:xfrm>
            <a:off x="8317149" y="6569936"/>
            <a:ext cx="826851" cy="307777"/>
          </a:xfrm>
          <a:prstGeom prst="rect">
            <a:avLst/>
          </a:prstGeom>
          <a:noFill/>
        </p:spPr>
        <p:txBody>
          <a:bodyPr wrap="square" rtlCol="0">
            <a:spAutoFit/>
          </a:bodyPr>
          <a:lstStyle/>
          <a:p>
            <a:pPr algn="r"/>
            <a:r>
              <a:rPr lang="en-US" sz="1400" b="1" dirty="0" smtClean="0">
                <a:solidFill>
                  <a:srgbClr val="000000"/>
                </a:solidFill>
                <a:latin typeface="Tahoma" pitchFamily="34" charset="0"/>
                <a:ea typeface="Tahoma" pitchFamily="34" charset="0"/>
                <a:cs typeface="Tahoma" pitchFamily="34" charset="0"/>
              </a:rPr>
              <a:t> </a:t>
            </a:r>
            <a:fld id="{C0CE7094-1CA9-4BAD-8D1E-1CF327E8A891}" type="slidenum">
              <a:rPr lang="en-US" sz="1400" b="1" smtClean="0">
                <a:solidFill>
                  <a:srgbClr val="000000"/>
                </a:solidFill>
                <a:latin typeface="Tahoma" pitchFamily="34" charset="0"/>
                <a:ea typeface="Tahoma" pitchFamily="34" charset="0"/>
                <a:cs typeface="Tahoma" pitchFamily="34" charset="0"/>
              </a:rPr>
              <a:pPr algn="r"/>
              <a:t>‹#›</a:t>
            </a:fld>
            <a:endParaRPr lang="en-US" sz="1400" b="1"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73931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lank with Title NO LOGOS">
    <p:spTree>
      <p:nvGrpSpPr>
        <p:cNvPr id="1" name=""/>
        <p:cNvGrpSpPr/>
        <p:nvPr/>
      </p:nvGrpSpPr>
      <p:grpSpPr>
        <a:xfrm>
          <a:off x="0" y="0"/>
          <a:ext cx="0" cy="0"/>
          <a:chOff x="0" y="0"/>
          <a:chExt cx="0" cy="0"/>
        </a:xfrm>
      </p:grpSpPr>
      <p:sp>
        <p:nvSpPr>
          <p:cNvPr id="9" name="Rectangle 8"/>
          <p:cNvSpPr/>
          <p:nvPr userDrawn="1"/>
        </p:nvSpPr>
        <p:spPr>
          <a:xfrm>
            <a:off x="0" y="1"/>
            <a:ext cx="9144000" cy="6857999"/>
          </a:xfrm>
          <a:prstGeom prst="rect">
            <a:avLst/>
          </a:prstGeom>
          <a:solidFill>
            <a:schemeClr val="accent3"/>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2" name="TextBox 11"/>
          <p:cNvSpPr txBox="1"/>
          <p:nvPr userDrawn="1"/>
        </p:nvSpPr>
        <p:spPr bwMode="white">
          <a:xfrm>
            <a:off x="8317149" y="6569936"/>
            <a:ext cx="826851" cy="307777"/>
          </a:xfrm>
          <a:prstGeom prst="rect">
            <a:avLst/>
          </a:prstGeom>
          <a:noFill/>
        </p:spPr>
        <p:txBody>
          <a:bodyPr wrap="square" rtlCol="0">
            <a:spAutoFit/>
          </a:bodyPr>
          <a:lstStyle/>
          <a:p>
            <a:pPr algn="r"/>
            <a:r>
              <a:rPr lang="en-US" sz="1400" b="1" dirty="0" smtClean="0">
                <a:solidFill>
                  <a:srgbClr val="000000"/>
                </a:solidFill>
                <a:latin typeface="Tahoma" pitchFamily="34" charset="0"/>
                <a:ea typeface="Tahoma" pitchFamily="34" charset="0"/>
                <a:cs typeface="Tahoma" pitchFamily="34" charset="0"/>
              </a:rPr>
              <a:t> </a:t>
            </a:r>
            <a:fld id="{C0CE7094-1CA9-4BAD-8D1E-1CF327E8A891}" type="slidenum">
              <a:rPr lang="en-US" sz="1400" b="1" smtClean="0">
                <a:solidFill>
                  <a:srgbClr val="000000"/>
                </a:solidFill>
                <a:latin typeface="Tahoma" pitchFamily="34" charset="0"/>
                <a:ea typeface="Tahoma" pitchFamily="34" charset="0"/>
                <a:cs typeface="Tahoma" pitchFamily="34" charset="0"/>
              </a:rPr>
              <a:pPr algn="r"/>
              <a:t>‹#›</a:t>
            </a:fld>
            <a:endParaRPr lang="en-US" sz="1400" b="1" dirty="0">
              <a:solidFill>
                <a:srgbClr val="000000"/>
              </a:solidFill>
              <a:latin typeface="Tahoma" pitchFamily="34" charset="0"/>
              <a:ea typeface="Tahoma" pitchFamily="34" charset="0"/>
              <a:cs typeface="Tahoma" pitchFamily="34" charset="0"/>
            </a:endParaRPr>
          </a:p>
        </p:txBody>
      </p:sp>
      <p:sp>
        <p:nvSpPr>
          <p:cNvPr id="2" name="Title 1"/>
          <p:cNvSpPr>
            <a:spLocks noGrp="1"/>
          </p:cNvSpPr>
          <p:nvPr>
            <p:ph type="title"/>
          </p:nvPr>
        </p:nvSpPr>
        <p:spPr>
          <a:xfrm>
            <a:off x="79194" y="125345"/>
            <a:ext cx="8985613" cy="1154816"/>
          </a:xfrm>
          <a:prstGeom prst="rect">
            <a:avLst/>
          </a:prstGeom>
        </p:spPr>
        <p:txBody>
          <a:bodyPr/>
          <a:lstStyle>
            <a:lvl1pPr>
              <a:defRPr sz="3000" b="1"/>
            </a:lvl1pPr>
          </a:lstStyle>
          <a:p>
            <a:r>
              <a:rPr lang="en-US" smtClean="0"/>
              <a:t>Click to edit Master title style</a:t>
            </a:r>
            <a:endParaRPr lang="en-US"/>
          </a:p>
        </p:txBody>
      </p:sp>
    </p:spTree>
    <p:extLst>
      <p:ext uri="{BB962C8B-B14F-4D97-AF65-F5344CB8AC3E}">
        <p14:creationId xmlns:p14="http://schemas.microsoft.com/office/powerpoint/2010/main" val="2136631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1920" y="74335"/>
            <a:ext cx="8900160" cy="1143000"/>
          </a:xfrm>
          <a:prstGeom prst="rect">
            <a:avLst/>
          </a:prstGeom>
        </p:spPr>
        <p:txBody>
          <a:bodyPr/>
          <a:lstStyle>
            <a:lvl1pPr>
              <a:defRPr sz="2800" b="1"/>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639213" y="6514496"/>
            <a:ext cx="5869519" cy="343504"/>
          </a:xfrm>
          <a:prstGeom prst="rect">
            <a:avLst/>
          </a:prstGeom>
        </p:spPr>
        <p:txBody>
          <a:bodyPr anchor="b"/>
          <a:lstStyle>
            <a:lvl1pPr marL="0" indent="0" algn="l">
              <a:buNone/>
              <a:defRPr sz="900" i="1">
                <a:solidFill>
                  <a:schemeClr val="accent3"/>
                </a:solidFill>
              </a:defRPr>
            </a:lvl1pPr>
          </a:lstStyle>
          <a:p>
            <a:pPr lvl="0"/>
            <a:endParaRPr lang="en-US" dirty="0"/>
          </a:p>
        </p:txBody>
      </p:sp>
    </p:spTree>
    <p:extLst>
      <p:ext uri="{BB962C8B-B14F-4D97-AF65-F5344CB8AC3E}">
        <p14:creationId xmlns:p14="http://schemas.microsoft.com/office/powerpoint/2010/main" val="20922405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bottom Question">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4087" y="5791199"/>
            <a:ext cx="9055826" cy="596533"/>
          </a:xfrm>
          <a:prstGeom prst="rect">
            <a:avLst/>
          </a:prstGeom>
        </p:spPr>
        <p:txBody>
          <a:bodyPr anchor="b"/>
          <a:lstStyle>
            <a:lvl1pPr marL="0" indent="0" algn="l">
              <a:buNone/>
              <a:defRPr sz="900" i="1">
                <a:solidFill>
                  <a:schemeClr val="tx1"/>
                </a:solidFill>
              </a:defRPr>
            </a:lvl1pPr>
          </a:lstStyle>
          <a:p>
            <a:pPr lvl="0"/>
            <a:endParaRPr lang="en-US" dirty="0"/>
          </a:p>
        </p:txBody>
      </p:sp>
      <p:sp>
        <p:nvSpPr>
          <p:cNvPr id="5" name="Title 4"/>
          <p:cNvSpPr>
            <a:spLocks noGrp="1"/>
          </p:cNvSpPr>
          <p:nvPr>
            <p:ph type="title"/>
          </p:nvPr>
        </p:nvSpPr>
        <p:spPr>
          <a:xfrm>
            <a:off x="58784" y="113077"/>
            <a:ext cx="9026433" cy="993892"/>
          </a:xfrm>
          <a:prstGeom prst="rect">
            <a:avLst/>
          </a:prstGeom>
        </p:spPr>
        <p:txBody>
          <a:bodyPr anchor="t"/>
          <a:lstStyle>
            <a:lvl1pPr>
              <a:defRPr sz="2800" b="1"/>
            </a:lvl1pPr>
          </a:lstStyle>
          <a:p>
            <a:r>
              <a:rPr lang="en-US" dirty="0" smtClean="0"/>
              <a:t>Click to edit Master title style</a:t>
            </a:r>
            <a:endParaRPr lang="en-US" dirty="0"/>
          </a:p>
        </p:txBody>
      </p:sp>
    </p:spTree>
    <p:extLst>
      <p:ext uri="{BB962C8B-B14F-4D97-AF65-F5344CB8AC3E}">
        <p14:creationId xmlns:p14="http://schemas.microsoft.com/office/powerpoint/2010/main" val="245478698"/>
      </p:ext>
    </p:extLst>
  </p:cSld>
  <p:clrMapOvr>
    <a:masterClrMapping/>
  </p:clrMapOv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Question and Refren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0" y="5911090"/>
            <a:ext cx="9055826" cy="515348"/>
          </a:xfrm>
          <a:prstGeom prst="rect">
            <a:avLst/>
          </a:prstGeom>
        </p:spPr>
        <p:txBody>
          <a:bodyPr anchor="b"/>
          <a:lstStyle>
            <a:lvl1pPr marL="0" indent="0" algn="l">
              <a:buNone/>
              <a:defRPr sz="1100" i="1">
                <a:solidFill>
                  <a:schemeClr val="tx1"/>
                </a:solidFill>
              </a:defRPr>
            </a:lvl1pPr>
          </a:lstStyle>
          <a:p>
            <a:pPr lvl="0"/>
            <a:endParaRPr lang="en-US" dirty="0"/>
          </a:p>
        </p:txBody>
      </p:sp>
      <p:sp>
        <p:nvSpPr>
          <p:cNvPr id="5" name="Title 4"/>
          <p:cNvSpPr>
            <a:spLocks noGrp="1"/>
          </p:cNvSpPr>
          <p:nvPr>
            <p:ph type="title"/>
          </p:nvPr>
        </p:nvSpPr>
        <p:spPr>
          <a:xfrm>
            <a:off x="58784" y="113077"/>
            <a:ext cx="9026433" cy="993892"/>
          </a:xfrm>
          <a:prstGeom prst="rect">
            <a:avLst/>
          </a:prstGeom>
        </p:spPr>
        <p:txBody>
          <a:bodyPr anchor="t"/>
          <a:lstStyle>
            <a:lvl1pPr>
              <a:defRPr sz="2800" b="1"/>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2598821" y="6472764"/>
            <a:ext cx="6015790" cy="385236"/>
          </a:xfrm>
          <a:prstGeom prst="rect">
            <a:avLst/>
          </a:prstGeom>
        </p:spPr>
        <p:txBody>
          <a:bodyPr anchor="b"/>
          <a:lstStyle>
            <a:lvl1pPr marL="0" indent="0">
              <a:buNone/>
              <a:defRPr sz="900" i="1">
                <a:solidFill>
                  <a:schemeClr val="accent3"/>
                </a:solidFill>
              </a:defRPr>
            </a:lvl1pPr>
          </a:lstStyle>
          <a:p>
            <a:pPr lvl="0"/>
            <a:endParaRPr lang="en-US" dirty="0"/>
          </a:p>
        </p:txBody>
      </p:sp>
    </p:spTree>
    <p:extLst>
      <p:ext uri="{BB962C8B-B14F-4D97-AF65-F5344CB8AC3E}">
        <p14:creationId xmlns:p14="http://schemas.microsoft.com/office/powerpoint/2010/main" val="860830549"/>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0246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
        <p:nvSpPr>
          <p:cNvPr id="6" name="Rectangle 5"/>
          <p:cNvSpPr/>
          <p:nvPr userDrawn="1"/>
        </p:nvSpPr>
        <p:spPr>
          <a:xfrm>
            <a:off x="0" y="0"/>
            <a:ext cx="9144000" cy="6569936"/>
          </a:xfrm>
          <a:prstGeom prst="rect">
            <a:avLst/>
          </a:prstGeom>
          <a:solidFill>
            <a:schemeClr val="accent3"/>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5" name="Title 4"/>
          <p:cNvSpPr>
            <a:spLocks noGrp="1"/>
          </p:cNvSpPr>
          <p:nvPr>
            <p:ph type="title"/>
          </p:nvPr>
        </p:nvSpPr>
        <p:spPr>
          <a:xfrm>
            <a:off x="58784" y="69532"/>
            <a:ext cx="9026433" cy="993892"/>
          </a:xfrm>
          <a:prstGeom prst="rect">
            <a:avLst/>
          </a:prstGeom>
        </p:spPr>
        <p:txBody>
          <a:bodyPr anchor="t"/>
          <a:lstStyle>
            <a:lvl1pPr>
              <a:defRPr sz="2800" b="1"/>
            </a:lvl1pPr>
          </a:lstStyle>
          <a:p>
            <a:r>
              <a:rPr lang="en-US" dirty="0" smtClean="0"/>
              <a:t>Click to edit Master title style</a:t>
            </a:r>
            <a:endParaRPr lang="en-US" dirty="0"/>
          </a:p>
        </p:txBody>
      </p:sp>
      <p:sp>
        <p:nvSpPr>
          <p:cNvPr id="3" name="Text Placeholder 2"/>
          <p:cNvSpPr>
            <a:spLocks noGrp="1"/>
          </p:cNvSpPr>
          <p:nvPr>
            <p:ph type="body" sz="quarter" idx="10"/>
          </p:nvPr>
        </p:nvSpPr>
        <p:spPr>
          <a:xfrm>
            <a:off x="183356" y="1100667"/>
            <a:ext cx="8777288" cy="5120746"/>
          </a:xfrm>
          <a:prstGeom prst="rect">
            <a:avLst/>
          </a:prstGeom>
        </p:spPr>
        <p:txBody>
          <a:bodyPr/>
          <a:lstStyle>
            <a:lvl1pPr marL="342900" indent="-342900">
              <a:buFont typeface="Wingdings" panose="05000000000000000000" pitchFamily="2" charset="2"/>
              <a:buChar cha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9" name="Group 8"/>
          <p:cNvGrpSpPr/>
          <p:nvPr userDrawn="1"/>
        </p:nvGrpSpPr>
        <p:grpSpPr>
          <a:xfrm>
            <a:off x="0" y="6414036"/>
            <a:ext cx="2653439" cy="436413"/>
            <a:chOff x="0" y="6390128"/>
            <a:chExt cx="2798811" cy="460322"/>
          </a:xfrm>
        </p:grpSpPr>
        <p:pic>
          <p:nvPicPr>
            <p:cNvPr id="10" name="Picture 15" descr="FM3-Logo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98654"/>
              <a:ext cx="1936601" cy="4517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7" descr="pos_logo_stckd_colo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15575" t="33932" r="63454" b="34061"/>
            <a:stretch>
              <a:fillRect/>
            </a:stretch>
          </p:blipFill>
          <p:spPr bwMode="auto">
            <a:xfrm>
              <a:off x="1935947" y="6390128"/>
              <a:ext cx="862864" cy="4603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90611196"/>
      </p:ext>
    </p:extLst>
  </p:cSld>
  <p:clrMapOvr>
    <a:masterClrMapping/>
  </p:clrMapOv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M3 &amp; POS log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5929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itle Only">
    <p:bg>
      <p:bgPr>
        <a:solidFill>
          <a:schemeClr val="accent2">
            <a:lumMod val="50000"/>
          </a:schemeClr>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1001326"/>
            <a:ext cx="9144000" cy="5568609"/>
          </a:xfrm>
          <a:prstGeom prst="rect">
            <a:avLst/>
          </a:prstGeom>
          <a:solidFill>
            <a:schemeClr val="accent2"/>
          </a:solidFill>
          <a:ln>
            <a:noFill/>
          </a:ln>
          <a:effectLst/>
          <a:extLst/>
        </p:spPr>
        <p:txBody>
          <a:bodyPr wrap="none" anchor="ctr"/>
          <a:lstStyle/>
          <a:p>
            <a:endParaRPr lang="en-US" dirty="0" smtClean="0">
              <a:solidFill>
                <a:srgbClr val="000000"/>
              </a:solidFill>
              <a:latin typeface="Arial"/>
            </a:endParaRPr>
          </a:p>
        </p:txBody>
      </p:sp>
      <p:sp>
        <p:nvSpPr>
          <p:cNvPr id="7" name="Rectangle 6"/>
          <p:cNvSpPr>
            <a:spLocks noChangeArrowheads="1"/>
          </p:cNvSpPr>
          <p:nvPr userDrawn="1"/>
        </p:nvSpPr>
        <p:spPr bwMode="auto">
          <a:xfrm>
            <a:off x="0" y="1212428"/>
            <a:ext cx="9144000" cy="5645571"/>
          </a:xfrm>
          <a:prstGeom prst="rect">
            <a:avLst/>
          </a:prstGeom>
          <a:solidFill>
            <a:schemeClr val="accent3"/>
          </a:solidFill>
          <a:ln>
            <a:noFill/>
          </a:ln>
          <a:effectLst/>
          <a:extLst/>
        </p:spPr>
        <p:txBody>
          <a:bodyPr wrap="none" anchor="ctr"/>
          <a:lstStyle/>
          <a:p>
            <a:endParaRPr lang="en-US" dirty="0" smtClean="0">
              <a:solidFill>
                <a:srgbClr val="000000"/>
              </a:solidFill>
              <a:latin typeface="Arial"/>
            </a:endParaRPr>
          </a:p>
        </p:txBody>
      </p:sp>
      <p:sp>
        <p:nvSpPr>
          <p:cNvPr id="8" name="TextBox 7"/>
          <p:cNvSpPr txBox="1"/>
          <p:nvPr userDrawn="1"/>
        </p:nvSpPr>
        <p:spPr bwMode="white">
          <a:xfrm>
            <a:off x="8317149" y="6569936"/>
            <a:ext cx="826851" cy="307777"/>
          </a:xfrm>
          <a:prstGeom prst="rect">
            <a:avLst/>
          </a:prstGeom>
          <a:noFill/>
        </p:spPr>
        <p:txBody>
          <a:bodyPr wrap="square" rtlCol="0">
            <a:spAutoFit/>
          </a:bodyPr>
          <a:lstStyle/>
          <a:p>
            <a:pPr algn="r"/>
            <a:r>
              <a:rPr lang="en-US" sz="1400" b="1" dirty="0" smtClean="0">
                <a:solidFill>
                  <a:srgbClr val="000000"/>
                </a:solidFill>
                <a:latin typeface="Tahoma" pitchFamily="34" charset="0"/>
                <a:ea typeface="Tahoma" pitchFamily="34" charset="0"/>
                <a:cs typeface="Tahoma" pitchFamily="34" charset="0"/>
              </a:rPr>
              <a:t> </a:t>
            </a:r>
            <a:fld id="{C0CE7094-1CA9-4BAD-8D1E-1CF327E8A891}" type="slidenum">
              <a:rPr lang="en-US" sz="1400" b="1" smtClean="0">
                <a:solidFill>
                  <a:srgbClr val="000000"/>
                </a:solidFill>
                <a:latin typeface="Tahoma" pitchFamily="34" charset="0"/>
                <a:ea typeface="Tahoma" pitchFamily="34" charset="0"/>
                <a:cs typeface="Tahoma" pitchFamily="34" charset="0"/>
              </a:rPr>
              <a:pPr algn="r"/>
              <a:t>‹#›</a:t>
            </a:fld>
            <a:endParaRPr lang="en-US" sz="1400" b="1" dirty="0">
              <a:solidFill>
                <a:srgbClr val="000000"/>
              </a:solidFill>
              <a:latin typeface="Tahoma" pitchFamily="34" charset="0"/>
              <a:ea typeface="Tahoma" pitchFamily="34" charset="0"/>
              <a:cs typeface="Tahoma" pitchFamily="34" charset="0"/>
            </a:endParaRPr>
          </a:p>
        </p:txBody>
      </p:sp>
      <p:grpSp>
        <p:nvGrpSpPr>
          <p:cNvPr id="2" name="Group 1"/>
          <p:cNvGrpSpPr/>
          <p:nvPr userDrawn="1"/>
        </p:nvGrpSpPr>
        <p:grpSpPr>
          <a:xfrm>
            <a:off x="224447" y="9206"/>
            <a:ext cx="8695105" cy="1991255"/>
            <a:chOff x="102666" y="9206"/>
            <a:chExt cx="8695105" cy="1991255"/>
          </a:xfrm>
        </p:grpSpPr>
        <p:pic>
          <p:nvPicPr>
            <p:cNvPr id="9" name="Picture 45" descr="Tucson-utility-beefs-up-energy-mix-with-160-MW-of-green-power_295x2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8194" y="84058"/>
              <a:ext cx="1942739" cy="1841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ackgroundRemoval t="0" b="100000" l="0" r="100000">
                          <a14:foregroundMark x1="47330" y1="41270" x2="47330" y2="41270"/>
                          <a14:foregroundMark x1="50938" y1="41703" x2="50938" y2="41703"/>
                          <a14:foregroundMark x1="53680" y1="41270" x2="53680" y2="41270"/>
                          <a14:foregroundMark x1="64069" y1="40981" x2="64069" y2="40981"/>
                          <a14:foregroundMark x1="69264" y1="40981" x2="69264" y2="40981"/>
                          <a14:foregroundMark x1="77633" y1="40981" x2="77633" y2="40981"/>
                          <a14:foregroundMark x1="65368" y1="42569" x2="65368" y2="42569"/>
                          <a14:foregroundMark x1="82251" y1="40404" x2="82251" y2="40404"/>
                          <a14:foregroundMark x1="39538" y1="40693" x2="39538" y2="40693"/>
                          <a14:foregroundMark x1="31457" y1="40693" x2="31457" y2="40693"/>
                          <a14:foregroundMark x1="27273" y1="41270" x2="27273" y2="41270"/>
                          <a14:foregroundMark x1="19048" y1="39394" x2="19048" y2="39394"/>
                        </a14:backgroundRemoval>
                      </a14:imgEffect>
                    </a14:imgLayer>
                  </a14:imgProps>
                </a:ext>
                <a:ext uri="{28A0092B-C50C-407E-A947-70E740481C1C}">
                  <a14:useLocalDpi xmlns:a14="http://schemas.microsoft.com/office/drawing/2010/main" val="0"/>
                </a:ext>
              </a:extLst>
            </a:blip>
            <a:srcRect/>
            <a:stretch>
              <a:fillRect/>
            </a:stretch>
          </p:blipFill>
          <p:spPr bwMode="auto">
            <a:xfrm>
              <a:off x="102666" y="9206"/>
              <a:ext cx="1991255" cy="1991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descr="C:\Users\Liz.FMMA\AppData\Local\Microsoft\Windows\Temporary Internet Files\Content.IE5\OEXQ4MVG\MP900448514[1].jp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ackgroundRemoval t="0" b="100000" l="0" r="100000">
                          <a14:foregroundMark x1="19048" y1="38817" x2="19048" y2="38817"/>
                          <a14:foregroundMark x1="25685" y1="41126" x2="25685" y2="41126"/>
                          <a14:foregroundMark x1="30736" y1="41414" x2="30736" y2="41414"/>
                          <a14:foregroundMark x1="20346" y1="39971" x2="20346" y2="39971"/>
                          <a14:foregroundMark x1="38095" y1="42569" x2="38095" y2="42569"/>
                          <a14:foregroundMark x1="42136" y1="40981" x2="42136" y2="40981"/>
                          <a14:foregroundMark x1="40693" y1="42857" x2="40693" y2="42857"/>
                          <a14:foregroundMark x1="48629" y1="40404" x2="48629" y2="40404"/>
                          <a14:foregroundMark x1="57431" y1="41703" x2="57431" y2="41703"/>
                          <a14:foregroundMark x1="59163" y1="43723" x2="59163" y2="43723"/>
                          <a14:foregroundMark x1="62915" y1="42136" x2="62915" y2="42136"/>
                          <a14:foregroundMark x1="55844" y1="41847" x2="55844" y2="41847"/>
                          <a14:foregroundMark x1="65945" y1="41847" x2="65945" y2="41847"/>
                          <a14:foregroundMark x1="68831" y1="41847" x2="68831" y2="41847"/>
                          <a14:foregroundMark x1="75902" y1="43723" x2="75902" y2="43723"/>
                          <a14:foregroundMark x1="73737" y1="42136" x2="73737" y2="42136"/>
                          <a14:foregroundMark x1="80231" y1="42424" x2="80231" y2="42424"/>
                          <a14:foregroundMark x1="20491" y1="44444" x2="20491" y2="44444"/>
                          <a14:foregroundMark x1="23665" y1="43290" x2="23665" y2="43290"/>
                        </a14:backgroundRemoval>
                      </a14:imgEffect>
                    </a14:imgLayer>
                  </a14:imgProps>
                </a:ext>
                <a:ext uri="{28A0092B-C50C-407E-A947-70E740481C1C}">
                  <a14:useLocalDpi xmlns:a14="http://schemas.microsoft.com/office/drawing/2010/main" val="0"/>
                </a:ext>
              </a:extLst>
            </a:blip>
            <a:srcRect/>
            <a:stretch>
              <a:fillRect/>
            </a:stretch>
          </p:blipFill>
          <p:spPr bwMode="auto">
            <a:xfrm>
              <a:off x="4605206" y="10786"/>
              <a:ext cx="1988095" cy="19880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6" descr="blue skies,bright,clouds,heaven,iStockphoto,looking up,nature,powers,rays,solar energies,sunbeams,heat,summers"/>
            <p:cNvPicPr>
              <a:picLocks noChangeAspect="1" noChangeArrowheads="1"/>
            </p:cNvPicPr>
            <p:nvPr userDrawn="1"/>
          </p:nvPicPr>
          <p:blipFill>
            <a:blip r:embed="rId7">
              <a:extLst>
                <a:ext uri="{28A0092B-C50C-407E-A947-70E740481C1C}">
                  <a14:useLocalDpi xmlns:a14="http://schemas.microsoft.com/office/drawing/2010/main" val="0"/>
                </a:ext>
              </a:extLst>
            </a:blip>
            <a:srcRect t="17743" b="17180"/>
            <a:stretch>
              <a:fillRect/>
            </a:stretch>
          </p:blipFill>
          <p:spPr bwMode="auto">
            <a:xfrm>
              <a:off x="6877573" y="80932"/>
              <a:ext cx="1920198" cy="18478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6" name="Title 15"/>
          <p:cNvSpPr>
            <a:spLocks noGrp="1"/>
          </p:cNvSpPr>
          <p:nvPr userDrawn="1">
            <p:ph type="title"/>
          </p:nvPr>
        </p:nvSpPr>
        <p:spPr>
          <a:xfrm>
            <a:off x="102666" y="1969011"/>
            <a:ext cx="8938669" cy="4147704"/>
          </a:xfrm>
          <a:prstGeom prst="rect">
            <a:avLst/>
          </a:prstGeom>
        </p:spPr>
        <p:txBody>
          <a:bodyPr anchor="ctr"/>
          <a:lstStyle>
            <a:lvl1pPr>
              <a:defRPr sz="48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49196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accent2">
            <a:lumMod val="50000"/>
          </a:schemeClr>
        </a:solidFill>
        <a:effectLst/>
      </p:bgPr>
    </p:bg>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1447800"/>
            <a:ext cx="9144000" cy="3505200"/>
          </a:xfrm>
          <a:prstGeom prst="rect">
            <a:avLst/>
          </a:prstGeom>
          <a:solidFill>
            <a:schemeClr val="accent2"/>
          </a:solidFill>
          <a:ln>
            <a:noFill/>
          </a:ln>
          <a:effectLst/>
          <a:extLst/>
        </p:spPr>
        <p:txBody>
          <a:bodyPr wrap="none" anchor="ctr"/>
          <a:lstStyle/>
          <a:p>
            <a:endParaRPr lang="en-US" dirty="0" smtClean="0">
              <a:solidFill>
                <a:srgbClr val="000000"/>
              </a:solidFill>
              <a:latin typeface="Arial"/>
            </a:endParaRPr>
          </a:p>
        </p:txBody>
      </p:sp>
      <p:sp>
        <p:nvSpPr>
          <p:cNvPr id="4" name="Rectangle 3"/>
          <p:cNvSpPr>
            <a:spLocks noChangeArrowheads="1"/>
          </p:cNvSpPr>
          <p:nvPr userDrawn="1"/>
        </p:nvSpPr>
        <p:spPr bwMode="auto">
          <a:xfrm>
            <a:off x="0" y="1600200"/>
            <a:ext cx="9144000" cy="3200400"/>
          </a:xfrm>
          <a:prstGeom prst="rect">
            <a:avLst/>
          </a:prstGeom>
          <a:solidFill>
            <a:schemeClr val="accent3"/>
          </a:solidFill>
          <a:ln>
            <a:noFill/>
          </a:ln>
          <a:effectLst/>
          <a:extLst/>
        </p:spPr>
        <p:txBody>
          <a:bodyPr wrap="none" anchor="ctr"/>
          <a:lstStyle/>
          <a:p>
            <a:endParaRPr lang="en-US" dirty="0" smtClean="0">
              <a:solidFill>
                <a:srgbClr val="000000"/>
              </a:solidFill>
              <a:latin typeface="Arial"/>
            </a:endParaRPr>
          </a:p>
        </p:txBody>
      </p:sp>
      <p:sp>
        <p:nvSpPr>
          <p:cNvPr id="6" name="TextBox 5"/>
          <p:cNvSpPr txBox="1"/>
          <p:nvPr userDrawn="1"/>
        </p:nvSpPr>
        <p:spPr bwMode="white">
          <a:xfrm>
            <a:off x="8317149" y="6569936"/>
            <a:ext cx="826851" cy="307777"/>
          </a:xfrm>
          <a:prstGeom prst="rect">
            <a:avLst/>
          </a:prstGeom>
          <a:noFill/>
        </p:spPr>
        <p:txBody>
          <a:bodyPr wrap="square" rtlCol="0">
            <a:spAutoFit/>
          </a:bodyPr>
          <a:lstStyle/>
          <a:p>
            <a:pPr algn="r"/>
            <a:r>
              <a:rPr lang="en-US" sz="1400" b="1" dirty="0" smtClean="0">
                <a:solidFill>
                  <a:srgbClr val="FFFFFF"/>
                </a:solidFill>
                <a:latin typeface="Tahoma" pitchFamily="34" charset="0"/>
                <a:ea typeface="Tahoma" pitchFamily="34" charset="0"/>
                <a:cs typeface="Tahoma" pitchFamily="34" charset="0"/>
              </a:rPr>
              <a:t> </a:t>
            </a:r>
            <a:fld id="{C0CE7094-1CA9-4BAD-8D1E-1CF327E8A891}" type="slidenum">
              <a:rPr lang="en-US" sz="1400" b="1" smtClean="0">
                <a:solidFill>
                  <a:srgbClr val="FFFFFF"/>
                </a:solidFill>
                <a:latin typeface="Tahoma" pitchFamily="34" charset="0"/>
                <a:ea typeface="Tahoma" pitchFamily="34" charset="0"/>
                <a:cs typeface="Tahoma" pitchFamily="34" charset="0"/>
              </a:rPr>
              <a:pPr algn="r"/>
              <a:t>‹#›</a:t>
            </a:fld>
            <a:endParaRPr lang="en-US" sz="1400" b="1" dirty="0">
              <a:solidFill>
                <a:srgbClr val="FFFFFF"/>
              </a:solidFill>
              <a:latin typeface="Tahoma" pitchFamily="34" charset="0"/>
              <a:ea typeface="Tahoma" pitchFamily="34" charset="0"/>
              <a:cs typeface="Tahoma" pitchFamily="34" charset="0"/>
            </a:endParaRPr>
          </a:p>
        </p:txBody>
      </p:sp>
      <p:pic>
        <p:nvPicPr>
          <p:cNvPr id="7" name="Picture 4" descr="Colstrip 0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337" y="1659986"/>
            <a:ext cx="1556829" cy="14871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Users\Liz\AppData\Local\Microsoft\Windows\Temporary Internet Files\Content.IE5\EY4BEDY4\MP910216412[1].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2861" t="-125" r="13624" b="16619"/>
          <a:stretch/>
        </p:blipFill>
        <p:spPr bwMode="auto">
          <a:xfrm>
            <a:off x="58444" y="3211495"/>
            <a:ext cx="1624614" cy="15358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2912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9" name="Rectangle 2"/>
          <p:cNvSpPr>
            <a:spLocks noChangeArrowheads="1"/>
          </p:cNvSpPr>
          <p:nvPr userDrawn="1"/>
        </p:nvSpPr>
        <p:spPr bwMode="auto">
          <a:xfrm>
            <a:off x="0" y="0"/>
            <a:ext cx="9144000" cy="6858000"/>
          </a:xfrm>
          <a:prstGeom prst="rect">
            <a:avLst/>
          </a:prstGeom>
          <a:solidFill>
            <a:schemeClr val="accent2"/>
          </a:solidFill>
          <a:ln>
            <a:solidFill>
              <a:schemeClr val="accent2">
                <a:lumMod val="50000"/>
              </a:schemeClr>
            </a:solidFill>
          </a:ln>
          <a:effectLst/>
          <a:extLst/>
        </p:spPr>
        <p:txBody>
          <a:bodyPr wrap="none" anchor="ctr"/>
          <a:lstStyle/>
          <a:p>
            <a:endParaRPr lang="en-US" dirty="0" smtClean="0">
              <a:solidFill>
                <a:srgbClr val="000000"/>
              </a:solidFill>
              <a:latin typeface="Arial"/>
            </a:endParaRPr>
          </a:p>
        </p:txBody>
      </p:sp>
      <p:sp>
        <p:nvSpPr>
          <p:cNvPr id="10" name="Rectangle 3"/>
          <p:cNvSpPr>
            <a:spLocks noChangeArrowheads="1"/>
          </p:cNvSpPr>
          <p:nvPr userDrawn="1"/>
        </p:nvSpPr>
        <p:spPr bwMode="auto">
          <a:xfrm>
            <a:off x="0" y="298174"/>
            <a:ext cx="9144000" cy="6261652"/>
          </a:xfrm>
          <a:prstGeom prst="rect">
            <a:avLst/>
          </a:prstGeom>
          <a:solidFill>
            <a:schemeClr val="accent3"/>
          </a:solidFill>
          <a:ln>
            <a:noFill/>
          </a:ln>
          <a:effectLst/>
          <a:extLst/>
        </p:spPr>
        <p:txBody>
          <a:bodyPr wrap="none" anchor="ctr"/>
          <a:lstStyle/>
          <a:p>
            <a:endParaRPr lang="en-US" dirty="0" smtClean="0">
              <a:solidFill>
                <a:srgbClr val="000000"/>
              </a:solidFill>
              <a:latin typeface="Arial"/>
            </a:endParaRPr>
          </a:p>
        </p:txBody>
      </p:sp>
      <p:sp>
        <p:nvSpPr>
          <p:cNvPr id="3" name="WordArt 3"/>
          <p:cNvSpPr>
            <a:spLocks noChangeArrowheads="1" noChangeShapeType="1" noTextEdit="1"/>
          </p:cNvSpPr>
          <p:nvPr userDrawn="1"/>
        </p:nvSpPr>
        <p:spPr bwMode="auto">
          <a:xfrm>
            <a:off x="5221703" y="3727864"/>
            <a:ext cx="3181350" cy="647700"/>
          </a:xfrm>
          <a:prstGeom prst="rect">
            <a:avLst/>
          </a:prstGeom>
        </p:spPr>
        <p:txBody>
          <a:bodyPr wrap="none" fromWordArt="1">
            <a:prstTxWarp prst="textPlain">
              <a:avLst>
                <a:gd name="adj" fmla="val 50000"/>
              </a:avLst>
            </a:prstTxWarp>
          </a:bodyPr>
          <a:lstStyle/>
          <a:p>
            <a:pPr algn="ctr">
              <a:spcBef>
                <a:spcPct val="50000"/>
              </a:spcBef>
            </a:pPr>
            <a:r>
              <a:rPr lang="en-US" sz="3600" b="1" kern="10" dirty="0" smtClean="0">
                <a:ln w="9525">
                  <a:solidFill>
                    <a:srgbClr val="000000"/>
                  </a:solidFill>
                  <a:round/>
                  <a:headEnd/>
                  <a:tailEnd/>
                </a:ln>
                <a:solidFill>
                  <a:srgbClr val="A1C7EC">
                    <a:lumMod val="50000"/>
                  </a:srgbClr>
                </a:solidFill>
                <a:effectLst>
                  <a:outerShdw dist="38100" dir="2700000" algn="tl" rotWithShape="0">
                    <a:srgbClr val="000000">
                      <a:alpha val="43137"/>
                    </a:srgbClr>
                  </a:outerShdw>
                </a:effectLst>
                <a:latin typeface="Arial Black"/>
              </a:rPr>
              <a:t>LORI WEIGEL </a:t>
            </a:r>
          </a:p>
        </p:txBody>
      </p:sp>
      <p:sp>
        <p:nvSpPr>
          <p:cNvPr id="4" name="Text Box 4"/>
          <p:cNvSpPr txBox="1">
            <a:spLocks noChangeArrowheads="1"/>
          </p:cNvSpPr>
          <p:nvPr userDrawn="1"/>
        </p:nvSpPr>
        <p:spPr bwMode="auto">
          <a:xfrm>
            <a:off x="4537490" y="4366039"/>
            <a:ext cx="425926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hangingPunct="1"/>
            <a:r>
              <a:rPr lang="en-US" sz="2000" i="1" dirty="0" smtClean="0">
                <a:solidFill>
                  <a:srgbClr val="000000"/>
                </a:solidFill>
                <a:cs typeface="Arial" charset="0"/>
              </a:rPr>
              <a:t>17145 West 62nd Circle</a:t>
            </a:r>
          </a:p>
          <a:p>
            <a:pPr algn="ctr" eaLnBrk="1" hangingPunct="1"/>
            <a:r>
              <a:rPr lang="en-US" sz="2000" i="1" dirty="0" smtClean="0">
                <a:solidFill>
                  <a:srgbClr val="000000"/>
                </a:solidFill>
                <a:cs typeface="Arial" charset="0"/>
              </a:rPr>
              <a:t>Golden, CO 80403</a:t>
            </a:r>
          </a:p>
          <a:p>
            <a:pPr algn="ctr" eaLnBrk="1" hangingPunct="1"/>
            <a:r>
              <a:rPr lang="en-US" sz="2000" i="1" dirty="0" smtClean="0">
                <a:solidFill>
                  <a:srgbClr val="000000"/>
                </a:solidFill>
                <a:cs typeface="Arial" charset="0"/>
              </a:rPr>
              <a:t>Phone (303) 324-7655</a:t>
            </a:r>
          </a:p>
          <a:p>
            <a:pPr algn="ctr" eaLnBrk="1" hangingPunct="1"/>
            <a:r>
              <a:rPr lang="en-US" sz="2000" i="1" dirty="0" smtClean="0">
                <a:solidFill>
                  <a:srgbClr val="000000"/>
                </a:solidFill>
                <a:cs typeface="Arial" charset="0"/>
              </a:rPr>
              <a:t>Fax (303) 433-4253</a:t>
            </a:r>
          </a:p>
          <a:p>
            <a:pPr algn="ctr" eaLnBrk="1" hangingPunct="1"/>
            <a:r>
              <a:rPr lang="en-US" sz="2200" i="1" dirty="0" smtClean="0">
                <a:solidFill>
                  <a:srgbClr val="000000"/>
                </a:solidFill>
                <a:cs typeface="Arial" charset="0"/>
              </a:rPr>
              <a:t>lori@pos.org</a:t>
            </a:r>
          </a:p>
        </p:txBody>
      </p:sp>
      <p:sp>
        <p:nvSpPr>
          <p:cNvPr id="5" name="Text Box 5"/>
          <p:cNvSpPr txBox="1">
            <a:spLocks noChangeArrowheads="1"/>
          </p:cNvSpPr>
          <p:nvPr userDrawn="1"/>
        </p:nvSpPr>
        <p:spPr bwMode="auto">
          <a:xfrm>
            <a:off x="4686715" y="1494252"/>
            <a:ext cx="3962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hangingPunct="1"/>
            <a:r>
              <a:rPr lang="en-US" sz="2000" i="1" dirty="0" smtClean="0">
                <a:solidFill>
                  <a:srgbClr val="000000"/>
                </a:solidFill>
                <a:cs typeface="Arial" charset="0"/>
              </a:rPr>
              <a:t>1999 Harrison St., Suite 1290</a:t>
            </a:r>
            <a:br>
              <a:rPr lang="en-US" sz="2000" i="1" dirty="0" smtClean="0">
                <a:solidFill>
                  <a:srgbClr val="000000"/>
                </a:solidFill>
                <a:cs typeface="Arial" charset="0"/>
              </a:rPr>
            </a:br>
            <a:r>
              <a:rPr lang="en-US" sz="2000" i="1" dirty="0" smtClean="0">
                <a:solidFill>
                  <a:srgbClr val="000000"/>
                </a:solidFill>
                <a:cs typeface="Arial" charset="0"/>
              </a:rPr>
              <a:t>Oakland, CA 94612</a:t>
            </a:r>
            <a:br>
              <a:rPr lang="en-US" sz="2000" i="1" dirty="0" smtClean="0">
                <a:solidFill>
                  <a:srgbClr val="000000"/>
                </a:solidFill>
                <a:cs typeface="Arial" charset="0"/>
              </a:rPr>
            </a:br>
            <a:r>
              <a:rPr lang="en-US" sz="2000" i="1" dirty="0" smtClean="0">
                <a:solidFill>
                  <a:srgbClr val="000000"/>
                </a:solidFill>
                <a:cs typeface="Arial" charset="0"/>
              </a:rPr>
              <a:t>Phone (510) 451-9521</a:t>
            </a:r>
          </a:p>
          <a:p>
            <a:pPr algn="ctr" eaLnBrk="1" hangingPunct="1"/>
            <a:r>
              <a:rPr lang="en-US" sz="2000" i="1" dirty="0" smtClean="0">
                <a:solidFill>
                  <a:srgbClr val="000000"/>
                </a:solidFill>
                <a:cs typeface="Arial" charset="0"/>
              </a:rPr>
              <a:t>Fax (510) 451-0384</a:t>
            </a:r>
            <a:r>
              <a:rPr lang="en-US" sz="2200" i="1" dirty="0" smtClean="0">
                <a:solidFill>
                  <a:srgbClr val="000000"/>
                </a:solidFill>
                <a:cs typeface="Arial" charset="0"/>
              </a:rPr>
              <a:t> </a:t>
            </a:r>
          </a:p>
          <a:p>
            <a:pPr algn="ctr" eaLnBrk="1" hangingPunct="1"/>
            <a:r>
              <a:rPr lang="en-US" sz="2200" i="1" dirty="0" smtClean="0">
                <a:solidFill>
                  <a:srgbClr val="000000"/>
                </a:solidFill>
                <a:cs typeface="Arial" charset="0"/>
              </a:rPr>
              <a:t>Dave@FM3research.com</a:t>
            </a:r>
          </a:p>
        </p:txBody>
      </p:sp>
      <p:sp>
        <p:nvSpPr>
          <p:cNvPr id="6" name="WordArt 6"/>
          <p:cNvSpPr>
            <a:spLocks noChangeArrowheads="1" noChangeShapeType="1" noTextEdit="1"/>
          </p:cNvSpPr>
          <p:nvPr userDrawn="1"/>
        </p:nvSpPr>
        <p:spPr bwMode="auto">
          <a:xfrm>
            <a:off x="4943890" y="878302"/>
            <a:ext cx="3448050" cy="595312"/>
          </a:xfrm>
          <a:prstGeom prst="rect">
            <a:avLst/>
          </a:prstGeom>
        </p:spPr>
        <p:txBody>
          <a:bodyPr wrap="none" fromWordArt="1">
            <a:prstTxWarp prst="textPlain">
              <a:avLst>
                <a:gd name="adj" fmla="val 50000"/>
              </a:avLst>
            </a:prstTxWarp>
          </a:bodyPr>
          <a:lstStyle/>
          <a:p>
            <a:pPr algn="ctr">
              <a:spcBef>
                <a:spcPct val="50000"/>
              </a:spcBef>
            </a:pPr>
            <a:r>
              <a:rPr lang="en-US" sz="3600" b="1" kern="10" dirty="0" smtClean="0">
                <a:ln w="9525">
                  <a:solidFill>
                    <a:srgbClr val="000000"/>
                  </a:solidFill>
                  <a:round/>
                  <a:headEnd/>
                  <a:tailEnd/>
                </a:ln>
                <a:solidFill>
                  <a:srgbClr val="EFEFEF"/>
                </a:solidFill>
                <a:effectLst>
                  <a:outerShdw dist="38100" dir="2700000" algn="tl" rotWithShape="0">
                    <a:srgbClr val="000000">
                      <a:alpha val="43137"/>
                    </a:srgbClr>
                  </a:outerShdw>
                </a:effectLst>
                <a:latin typeface="Arial Black"/>
              </a:rPr>
              <a:t> </a:t>
            </a:r>
            <a:r>
              <a:rPr lang="en-US" sz="3600" b="1" kern="10" dirty="0" smtClean="0">
                <a:ln w="9525">
                  <a:solidFill>
                    <a:srgbClr val="000000"/>
                  </a:solidFill>
                  <a:round/>
                  <a:headEnd/>
                  <a:tailEnd/>
                </a:ln>
                <a:solidFill>
                  <a:srgbClr val="A1C7EC">
                    <a:lumMod val="50000"/>
                  </a:srgbClr>
                </a:solidFill>
                <a:effectLst>
                  <a:outerShdw dist="38100" dir="2700000" algn="tl" rotWithShape="0">
                    <a:srgbClr val="000000">
                      <a:alpha val="43137"/>
                    </a:srgbClr>
                  </a:outerShdw>
                </a:effectLst>
                <a:latin typeface="Arial Black"/>
              </a:rPr>
              <a:t>DAVID METZ </a:t>
            </a:r>
          </a:p>
        </p:txBody>
      </p:sp>
      <p:pic>
        <p:nvPicPr>
          <p:cNvPr id="7" name="Picture 7" descr="pos_logo_stckd_colo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12926" t="22701" r="12544" b="25726"/>
          <a:stretch>
            <a:fillRect/>
          </a:stretch>
        </p:blipFill>
        <p:spPr bwMode="auto">
          <a:xfrm>
            <a:off x="635415" y="4218402"/>
            <a:ext cx="375602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1" descr="FM3-Logo 2"/>
          <p:cNvPicPr>
            <a:picLocks noChangeAspect="1" noChangeArrowheads="1"/>
          </p:cNvPicPr>
          <p:nvPr userDrawn="1"/>
        </p:nvPicPr>
        <p:blipFill>
          <a:blip r:embed="rId3">
            <a:extLst>
              <a:ext uri="{28A0092B-C50C-407E-A947-70E740481C1C}">
                <a14:useLocalDpi xmlns:a14="http://schemas.microsoft.com/office/drawing/2010/main" val="0"/>
              </a:ext>
            </a:extLst>
          </a:blip>
          <a:srcRect t="27693"/>
          <a:stretch>
            <a:fillRect/>
          </a:stretch>
        </p:blipFill>
        <p:spPr bwMode="auto">
          <a:xfrm>
            <a:off x="583028" y="1387889"/>
            <a:ext cx="3773487"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0" y="0"/>
            <a:ext cx="9144000" cy="6858000"/>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FF"/>
              </a:solidFill>
            </a:endParaRPr>
          </a:p>
        </p:txBody>
      </p:sp>
    </p:spTree>
    <p:extLst>
      <p:ext uri="{BB962C8B-B14F-4D97-AF65-F5344CB8AC3E}">
        <p14:creationId xmlns:p14="http://schemas.microsoft.com/office/powerpoint/2010/main" val="10749035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1"/>
          <p:cNvSpPr>
            <a:spLocks noGrp="1"/>
          </p:cNvSpPr>
          <p:nvPr>
            <p:ph type="title"/>
          </p:nvPr>
        </p:nvSpPr>
        <p:spPr>
          <a:xfrm>
            <a:off x="168089" y="116569"/>
            <a:ext cx="8807823" cy="1143000"/>
          </a:xfrm>
          <a:prstGeom prst="rect">
            <a:avLst/>
          </a:prstGeom>
        </p:spPr>
        <p:txBody>
          <a:bodyPr anchor="t" anchorCtr="1"/>
          <a:lstStyle>
            <a:lvl1pPr>
              <a:defRPr sz="29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859779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Question">
    <p:spTree>
      <p:nvGrpSpPr>
        <p:cNvPr id="1" name=""/>
        <p:cNvGrpSpPr/>
        <p:nvPr/>
      </p:nvGrpSpPr>
      <p:grpSpPr>
        <a:xfrm>
          <a:off x="0" y="0"/>
          <a:ext cx="0" cy="0"/>
          <a:chOff x="0" y="0"/>
          <a:chExt cx="0" cy="0"/>
        </a:xfrm>
      </p:grpSpPr>
      <p:sp>
        <p:nvSpPr>
          <p:cNvPr id="2" name="Title 1"/>
          <p:cNvSpPr>
            <a:spLocks noGrp="1"/>
          </p:cNvSpPr>
          <p:nvPr>
            <p:ph type="title"/>
          </p:nvPr>
        </p:nvSpPr>
        <p:spPr>
          <a:xfrm>
            <a:off x="172571" y="148780"/>
            <a:ext cx="8798859" cy="1143000"/>
          </a:xfrm>
          <a:prstGeom prst="rect">
            <a:avLst/>
          </a:prstGeom>
        </p:spPr>
        <p:txBody>
          <a:bodyPr/>
          <a:lstStyle>
            <a:lvl1pPr>
              <a:defRPr lang="en-US" sz="2900" b="1"/>
            </a:lvl1pPr>
          </a:lstStyle>
          <a:p>
            <a:pPr lvl="0"/>
            <a:r>
              <a:rPr lang="en-US" smtClean="0"/>
              <a:t>Click to edit Master title style</a:t>
            </a:r>
            <a:endParaRPr lang="en-US"/>
          </a:p>
        </p:txBody>
      </p:sp>
      <p:sp>
        <p:nvSpPr>
          <p:cNvPr id="4" name="Text Placeholder 3"/>
          <p:cNvSpPr>
            <a:spLocks noGrp="1"/>
          </p:cNvSpPr>
          <p:nvPr>
            <p:ph type="body" sz="quarter" idx="10"/>
          </p:nvPr>
        </p:nvSpPr>
        <p:spPr>
          <a:xfrm>
            <a:off x="3182471" y="6391275"/>
            <a:ext cx="5720229" cy="466725"/>
          </a:xfrm>
          <a:prstGeom prst="rect">
            <a:avLst/>
          </a:prstGeom>
        </p:spPr>
        <p:txBody>
          <a:bodyPr anchor="ctr"/>
          <a:lstStyle>
            <a:lvl1pPr marL="0" indent="0" algn="l">
              <a:buNone/>
              <a:defRPr sz="800">
                <a:solidFill>
                  <a:schemeClr val="accent3"/>
                </a:solidFill>
              </a:defRPr>
            </a:lvl1pPr>
          </a:lstStyle>
          <a:p>
            <a:pPr lvl="0"/>
            <a:endParaRPr lang="en-US" dirty="0"/>
          </a:p>
        </p:txBody>
      </p:sp>
    </p:spTree>
    <p:extLst>
      <p:ext uri="{BB962C8B-B14F-4D97-AF65-F5344CB8AC3E}">
        <p14:creationId xmlns:p14="http://schemas.microsoft.com/office/powerpoint/2010/main" val="3735767291"/>
      </p:ext>
    </p:extLst>
  </p:cSld>
  <p:clrMapOvr>
    <a:masterClrMapping/>
  </p:clrMapOvr>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0028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C9BBF62B-5FFF-0E40-91E4-A27273AB44F5}" type="datetimeFigureOut">
              <a:rPr lang="en-US" smtClean="0">
                <a:solidFill>
                  <a:srgbClr val="000000"/>
                </a:solidFill>
                <a:latin typeface="Arial"/>
              </a:rPr>
              <a:pPr fontAlgn="auto">
                <a:spcBef>
                  <a:spcPts val="0"/>
                </a:spcBef>
                <a:spcAft>
                  <a:spcPts val="0"/>
                </a:spcAft>
              </a:pPr>
              <a:t>2/9/2017</a:t>
            </a:fld>
            <a:endParaRPr lang="en-US" dirty="0">
              <a:solidFill>
                <a:srgbClr val="000000"/>
              </a:solidFill>
              <a:latin typeface="Aria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dirty="0">
              <a:solidFill>
                <a:srgbClr val="000000"/>
              </a:solidFill>
              <a:latin typeface="Aria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FC151B07-D1EB-9D46-9063-1E192F9DF227}" type="slidenum">
              <a:rPr lang="en-US" smtClean="0">
                <a:solidFill>
                  <a:srgbClr val="000000"/>
                </a:solidFill>
                <a:latin typeface="Arial"/>
              </a:rPr>
              <a:pPr fontAlgn="auto">
                <a:spcBef>
                  <a:spcPts val="0"/>
                </a:spcBef>
                <a:spcAft>
                  <a:spcPts val="0"/>
                </a:spcAft>
              </a:pPr>
              <a:t>‹#›</a:t>
            </a:fld>
            <a:endParaRPr lang="en-US" dirty="0">
              <a:solidFill>
                <a:srgbClr val="000000"/>
              </a:solidFill>
              <a:latin typeface="Arial"/>
            </a:endParaRPr>
          </a:p>
        </p:txBody>
      </p:sp>
    </p:spTree>
    <p:extLst>
      <p:ext uri="{BB962C8B-B14F-4D97-AF65-F5344CB8AC3E}">
        <p14:creationId xmlns:p14="http://schemas.microsoft.com/office/powerpoint/2010/main" val="7401852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5473" y="113045"/>
            <a:ext cx="8853054" cy="1409750"/>
          </a:xfrm>
          <a:prstGeom prst="rect">
            <a:avLst/>
          </a:prstGeom>
        </p:spPr>
        <p:txBody>
          <a:bodyPr anchor="ctr" anchorCtr="1"/>
          <a:lstStyle>
            <a:lvl1pPr>
              <a:defRPr sz="2900" b="1">
                <a:solidFill>
                  <a:schemeClr val="tx1"/>
                </a:solidFill>
              </a:defRPr>
            </a:lvl1pPr>
          </a:lstStyle>
          <a:p>
            <a:r>
              <a:rPr lang="en-US" dirty="0" smtClean="0"/>
              <a:t>Click to edit Master title style</a:t>
            </a:r>
            <a:endParaRPr lang="en-US" dirty="0"/>
          </a:p>
        </p:txBody>
      </p:sp>
      <p:sp>
        <p:nvSpPr>
          <p:cNvPr id="4" name="Text Placeholder 9"/>
          <p:cNvSpPr>
            <a:spLocks noGrp="1"/>
          </p:cNvSpPr>
          <p:nvPr>
            <p:ph type="body" sz="quarter" idx="10"/>
          </p:nvPr>
        </p:nvSpPr>
        <p:spPr>
          <a:xfrm>
            <a:off x="3031066" y="6375162"/>
            <a:ext cx="5677095" cy="440108"/>
          </a:xfrm>
          <a:prstGeom prst="rect">
            <a:avLst/>
          </a:prstGeom>
        </p:spPr>
        <p:txBody>
          <a:bodyPr anchor="ctr"/>
          <a:lstStyle>
            <a:lvl1pPr marL="0" indent="0">
              <a:buNone/>
              <a:defRPr sz="800" i="1">
                <a:solidFill>
                  <a:schemeClr val="bg1"/>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443506952"/>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6756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054199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81306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549972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58527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66673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308090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3712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01548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92308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7779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0730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9807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2012 Slide">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304800"/>
            <a:ext cx="9144000" cy="6248400"/>
          </a:xfrm>
          <a:prstGeom prst="rect">
            <a:avLst/>
          </a:prstGeom>
          <a:solidFill>
            <a:schemeClr val="bg1"/>
          </a:solidFill>
          <a:ln w="571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1"/>
          <p:cNvSpPr txBox="1">
            <a:spLocks noChangeArrowheads="1"/>
          </p:cNvSpPr>
          <p:nvPr userDrawn="1"/>
        </p:nvSpPr>
        <p:spPr bwMode="auto">
          <a:xfrm>
            <a:off x="8534400" y="65532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i="1">
                <a:solidFill>
                  <a:schemeClr val="tx1"/>
                </a:solidFill>
                <a:latin typeface="Futura XBlk BT" pitchFamily="34" charset="0"/>
              </a:defRPr>
            </a:lvl1pPr>
            <a:lvl2pPr marL="742950" indent="-285750" eaLnBrk="0" hangingPunct="0">
              <a:defRPr b="1" i="1">
                <a:solidFill>
                  <a:schemeClr val="tx1"/>
                </a:solidFill>
                <a:latin typeface="Futura XBlk BT" pitchFamily="34" charset="0"/>
              </a:defRPr>
            </a:lvl2pPr>
            <a:lvl3pPr marL="1143000" indent="-228600" eaLnBrk="0" hangingPunct="0">
              <a:defRPr b="1" i="1">
                <a:solidFill>
                  <a:schemeClr val="tx1"/>
                </a:solidFill>
                <a:latin typeface="Futura XBlk BT" pitchFamily="34" charset="0"/>
              </a:defRPr>
            </a:lvl3pPr>
            <a:lvl4pPr marL="1600200" indent="-228600" eaLnBrk="0" hangingPunct="0">
              <a:defRPr b="1" i="1">
                <a:solidFill>
                  <a:schemeClr val="tx1"/>
                </a:solidFill>
                <a:latin typeface="Futura XBlk BT" pitchFamily="34" charset="0"/>
              </a:defRPr>
            </a:lvl4pPr>
            <a:lvl5pPr marL="2057400" indent="-228600" eaLnBrk="0" hangingPunct="0">
              <a:defRPr b="1" i="1">
                <a:solidFill>
                  <a:schemeClr val="tx1"/>
                </a:solidFill>
                <a:latin typeface="Futura XBlk BT" pitchFamily="34" charset="0"/>
              </a:defRPr>
            </a:lvl5pPr>
            <a:lvl6pPr marL="2514600" indent="-228600" eaLnBrk="0" fontAlgn="base" hangingPunct="0">
              <a:spcBef>
                <a:spcPct val="0"/>
              </a:spcBef>
              <a:spcAft>
                <a:spcPct val="0"/>
              </a:spcAft>
              <a:defRPr b="1" i="1">
                <a:solidFill>
                  <a:schemeClr val="tx1"/>
                </a:solidFill>
                <a:latin typeface="Futura XBlk BT" pitchFamily="34" charset="0"/>
              </a:defRPr>
            </a:lvl6pPr>
            <a:lvl7pPr marL="2971800" indent="-228600" eaLnBrk="0" fontAlgn="base" hangingPunct="0">
              <a:spcBef>
                <a:spcPct val="0"/>
              </a:spcBef>
              <a:spcAft>
                <a:spcPct val="0"/>
              </a:spcAft>
              <a:defRPr b="1" i="1">
                <a:solidFill>
                  <a:schemeClr val="tx1"/>
                </a:solidFill>
                <a:latin typeface="Futura XBlk BT" pitchFamily="34" charset="0"/>
              </a:defRPr>
            </a:lvl7pPr>
            <a:lvl8pPr marL="3429000" indent="-228600" eaLnBrk="0" fontAlgn="base" hangingPunct="0">
              <a:spcBef>
                <a:spcPct val="0"/>
              </a:spcBef>
              <a:spcAft>
                <a:spcPct val="0"/>
              </a:spcAft>
              <a:defRPr b="1" i="1">
                <a:solidFill>
                  <a:schemeClr val="tx1"/>
                </a:solidFill>
                <a:latin typeface="Futura XBlk BT" pitchFamily="34" charset="0"/>
              </a:defRPr>
            </a:lvl8pPr>
            <a:lvl9pPr marL="3886200" indent="-228600" eaLnBrk="0" fontAlgn="base" hangingPunct="0">
              <a:spcBef>
                <a:spcPct val="0"/>
              </a:spcBef>
              <a:spcAft>
                <a:spcPct val="0"/>
              </a:spcAft>
              <a:defRPr b="1" i="1">
                <a:solidFill>
                  <a:schemeClr val="tx1"/>
                </a:solidFill>
                <a:latin typeface="Futura XBlk BT" pitchFamily="34" charset="0"/>
              </a:defRPr>
            </a:lvl9pPr>
          </a:lstStyle>
          <a:p>
            <a:pPr eaLnBrk="1" hangingPunct="1">
              <a:spcBef>
                <a:spcPct val="50000"/>
              </a:spcBef>
            </a:pPr>
            <a:fld id="{FCFFB6C5-8145-4B81-BED7-E502E93CF14D}" type="slidenum">
              <a:rPr lang="en-US" i="0">
                <a:solidFill>
                  <a:schemeClr val="bg1"/>
                </a:solidFill>
              </a:rPr>
              <a:pPr eaLnBrk="1" hangingPunct="1">
                <a:spcBef>
                  <a:spcPct val="50000"/>
                </a:spcBef>
              </a:pPr>
              <a:t>‹#›</a:t>
            </a:fld>
            <a:endParaRPr lang="en-US" i="0">
              <a:solidFill>
                <a:schemeClr val="bg1"/>
              </a:solidFill>
            </a:endParaRPr>
          </a:p>
        </p:txBody>
      </p:sp>
    </p:spTree>
    <p:extLst>
      <p:ext uri="{BB962C8B-B14F-4D97-AF65-F5344CB8AC3E}">
        <p14:creationId xmlns:p14="http://schemas.microsoft.com/office/powerpoint/2010/main" val="1986808448"/>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481732"/>
            <a:ext cx="9144000" cy="191620"/>
          </a:xfrm>
          <a:prstGeom prst="rect">
            <a:avLst/>
          </a:prstGeom>
          <a:solidFill>
            <a:schemeClr val="accent1"/>
          </a:solidFill>
          <a:ln w="63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0738"/>
            <a:endParaRPr lang="en-US" sz="2200" smtClean="0">
              <a:solidFill>
                <a:srgbClr val="000000"/>
              </a:solidFill>
            </a:endParaRPr>
          </a:p>
        </p:txBody>
      </p:sp>
      <p:sp>
        <p:nvSpPr>
          <p:cNvPr id="16" name="TextBox 15"/>
          <p:cNvSpPr txBox="1"/>
          <p:nvPr userDrawn="1"/>
        </p:nvSpPr>
        <p:spPr>
          <a:xfrm>
            <a:off x="889550" y="3995499"/>
            <a:ext cx="7364896" cy="769441"/>
          </a:xfrm>
          <a:prstGeom prst="rect">
            <a:avLst/>
          </a:prstGeom>
          <a:noFill/>
        </p:spPr>
        <p:txBody>
          <a:bodyPr wrap="square" rtlCol="0">
            <a:spAutoFit/>
          </a:bodyPr>
          <a:lstStyle/>
          <a:p>
            <a:pPr algn="ctr"/>
            <a:r>
              <a:rPr lang="en-US" sz="2200" b="1" i="1" dirty="0" smtClean="0">
                <a:solidFill>
                  <a:srgbClr val="000000"/>
                </a:solidFill>
              </a:rPr>
              <a:t>Key Findings from a Statewide Likely Voter Survey Conducted January 19-21, 2016</a:t>
            </a:r>
            <a:endParaRPr lang="en-US" sz="2200" i="1" dirty="0">
              <a:solidFill>
                <a:srgbClr val="000000"/>
              </a:solidFill>
            </a:endParaRPr>
          </a:p>
        </p:txBody>
      </p:sp>
      <p:sp>
        <p:nvSpPr>
          <p:cNvPr id="18" name="TextBox 17"/>
          <p:cNvSpPr txBox="1"/>
          <p:nvPr userDrawn="1"/>
        </p:nvSpPr>
        <p:spPr>
          <a:xfrm>
            <a:off x="1" y="1965960"/>
            <a:ext cx="9143999" cy="1938992"/>
          </a:xfrm>
          <a:prstGeom prst="rect">
            <a:avLst/>
          </a:prstGeom>
          <a:noFill/>
        </p:spPr>
        <p:txBody>
          <a:bodyPr wrap="square" rtlCol="0">
            <a:spAutoFit/>
          </a:bodyPr>
          <a:lstStyle/>
          <a:p>
            <a:pPr algn="ctr"/>
            <a:r>
              <a:rPr lang="en-US" sz="4000" b="1" dirty="0" smtClean="0">
                <a:ln w="10541" cmpd="sng">
                  <a:solidFill>
                    <a:srgbClr val="255423"/>
                  </a:solidFill>
                  <a:prstDash val="solid"/>
                </a:ln>
                <a:solidFill>
                  <a:srgbClr val="000000"/>
                </a:solidFill>
                <a:latin typeface="Tahoma"/>
              </a:rPr>
              <a:t>Missouri Voter Support </a:t>
            </a:r>
            <a:br>
              <a:rPr lang="en-US" sz="4000" b="1" dirty="0" smtClean="0">
                <a:ln w="10541" cmpd="sng">
                  <a:solidFill>
                    <a:srgbClr val="255423"/>
                  </a:solidFill>
                  <a:prstDash val="solid"/>
                </a:ln>
                <a:solidFill>
                  <a:srgbClr val="000000"/>
                </a:solidFill>
                <a:latin typeface="Tahoma"/>
              </a:rPr>
            </a:br>
            <a:r>
              <a:rPr lang="en-US" sz="4000" b="1" dirty="0" smtClean="0">
                <a:ln w="10541" cmpd="sng">
                  <a:solidFill>
                    <a:srgbClr val="255423"/>
                  </a:solidFill>
                  <a:prstDash val="solid"/>
                </a:ln>
                <a:solidFill>
                  <a:srgbClr val="000000"/>
                </a:solidFill>
                <a:latin typeface="Tahoma"/>
              </a:rPr>
              <a:t>for a Parks, Soils and Water </a:t>
            </a:r>
            <a:br>
              <a:rPr lang="en-US" sz="4000" b="1" dirty="0" smtClean="0">
                <a:ln w="10541" cmpd="sng">
                  <a:solidFill>
                    <a:srgbClr val="255423"/>
                  </a:solidFill>
                  <a:prstDash val="solid"/>
                </a:ln>
                <a:solidFill>
                  <a:srgbClr val="000000"/>
                </a:solidFill>
                <a:latin typeface="Tahoma"/>
              </a:rPr>
            </a:br>
            <a:r>
              <a:rPr lang="en-US" sz="4000" b="1" dirty="0" smtClean="0">
                <a:ln w="10541" cmpd="sng">
                  <a:solidFill>
                    <a:srgbClr val="255423"/>
                  </a:solidFill>
                  <a:prstDash val="solid"/>
                </a:ln>
                <a:solidFill>
                  <a:srgbClr val="000000"/>
                </a:solidFill>
                <a:latin typeface="Tahoma"/>
              </a:rPr>
              <a:t>Sales Tax Renewal</a:t>
            </a:r>
          </a:p>
        </p:txBody>
      </p:sp>
      <p:sp>
        <p:nvSpPr>
          <p:cNvPr id="21" name="TextBox 20"/>
          <p:cNvSpPr txBox="1"/>
          <p:nvPr userDrawn="1"/>
        </p:nvSpPr>
        <p:spPr>
          <a:xfrm>
            <a:off x="5961475" y="6453762"/>
            <a:ext cx="3086100" cy="307777"/>
          </a:xfrm>
          <a:prstGeom prst="rect">
            <a:avLst/>
          </a:prstGeom>
          <a:noFill/>
        </p:spPr>
        <p:txBody>
          <a:bodyPr wrap="square" rtlCol="0">
            <a:spAutoFit/>
          </a:bodyPr>
          <a:lstStyle/>
          <a:p>
            <a:pPr algn="r"/>
            <a:r>
              <a:rPr lang="en-US" sz="1400" b="1" dirty="0" smtClean="0">
                <a:solidFill>
                  <a:srgbClr val="000000"/>
                </a:solidFill>
                <a:latin typeface="Arial" pitchFamily="34" charset="0"/>
                <a:cs typeface="Arial" pitchFamily="34" charset="0"/>
              </a:rPr>
              <a:t>220-4315</a:t>
            </a:r>
            <a:endParaRPr lang="en-US" sz="1400" b="1" dirty="0">
              <a:solidFill>
                <a:srgbClr val="000000"/>
              </a:solidFill>
              <a:latin typeface="Arial" pitchFamily="34" charset="0"/>
              <a:cs typeface="Arial"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398" y="265508"/>
            <a:ext cx="1524000" cy="1143000"/>
          </a:xfrm>
          <a:prstGeom prst="rect">
            <a:avLst/>
          </a:prstGeom>
          <a:ln w="38100">
            <a:solidFill>
              <a:schemeClr val="accent4"/>
            </a:solidFill>
          </a:ln>
          <a:effectLst>
            <a:outerShdw blurRad="76200" dir="13500000" sy="23000" kx="1200000" algn="br" rotWithShape="0">
              <a:prstClr val="black">
                <a:alpha val="20000"/>
              </a:prstClr>
            </a:outerShdw>
          </a:effectLst>
          <a:scene3d>
            <a:camera prst="orthographicFront"/>
            <a:lightRig rig="threePt" dir="t"/>
          </a:scene3d>
          <a:sp3d>
            <a:bevelT/>
          </a:sp3d>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76713" y="263504"/>
            <a:ext cx="1838739" cy="1143000"/>
          </a:xfrm>
          <a:prstGeom prst="rect">
            <a:avLst/>
          </a:prstGeom>
          <a:ln w="38100">
            <a:solidFill>
              <a:schemeClr val="accent4"/>
            </a:solidFill>
          </a:ln>
          <a:effectLst>
            <a:outerShdw blurRad="76200" dir="13500000" sy="23000" kx="1200000" algn="br" rotWithShape="0">
              <a:prstClr val="black">
                <a:alpha val="20000"/>
              </a:prstClr>
            </a:outerShdw>
          </a:effectLst>
          <a:scene3d>
            <a:camera prst="orthographicFront"/>
            <a:lightRig rig="threePt" dir="t"/>
          </a:scene3d>
          <a:sp3d>
            <a:bevelT/>
          </a:sp3d>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15373" y="273518"/>
            <a:ext cx="2035535" cy="1143000"/>
          </a:xfrm>
          <a:prstGeom prst="rect">
            <a:avLst/>
          </a:prstGeom>
          <a:ln w="38100">
            <a:solidFill>
              <a:schemeClr val="accent4"/>
            </a:solidFill>
          </a:ln>
          <a:effectLst>
            <a:outerShdw blurRad="76200" dir="13500000" sy="23000" kx="1200000" algn="br" rotWithShape="0">
              <a:prstClr val="black">
                <a:alpha val="20000"/>
              </a:prstClr>
            </a:outerShdw>
          </a:effectLst>
          <a:scene3d>
            <a:camera prst="orthographicFront"/>
            <a:lightRig rig="threePt" dir="t"/>
          </a:scene3d>
          <a:sp3d>
            <a:bevelT/>
          </a:sp3d>
        </p:spPr>
      </p:pic>
      <p:sp>
        <p:nvSpPr>
          <p:cNvPr id="12" name="TextBox 11"/>
          <p:cNvSpPr txBox="1"/>
          <p:nvPr userDrawn="1"/>
        </p:nvSpPr>
        <p:spPr>
          <a:xfrm>
            <a:off x="1019754" y="4949229"/>
            <a:ext cx="7104489" cy="553998"/>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3000" b="1" dirty="0" smtClean="0">
                <a:ln w="19050">
                  <a:solidFill>
                    <a:srgbClr val="255423">
                      <a:lumMod val="50000"/>
                    </a:srgbClr>
                  </a:solidFill>
                  <a:prstDash val="solid"/>
                </a:ln>
                <a:solidFill>
                  <a:srgbClr val="255423">
                    <a:lumMod val="50000"/>
                  </a:srgbClr>
                </a:solidFill>
                <a:effectLst>
                  <a:outerShdw blurRad="50000" dist="50800" dir="7500000" algn="tl">
                    <a:srgbClr val="000000">
                      <a:shade val="5000"/>
                      <a:alpha val="35000"/>
                    </a:srgbClr>
                  </a:outerShdw>
                </a:effectLst>
              </a:rPr>
              <a:t>DAVE METZ  &amp;  LORI </a:t>
            </a:r>
            <a:r>
              <a:rPr lang="en-US" sz="3000" b="1" dirty="0" err="1" smtClean="0">
                <a:ln w="19050">
                  <a:solidFill>
                    <a:srgbClr val="255423">
                      <a:lumMod val="50000"/>
                    </a:srgbClr>
                  </a:solidFill>
                  <a:prstDash val="solid"/>
                </a:ln>
                <a:solidFill>
                  <a:srgbClr val="255423">
                    <a:lumMod val="50000"/>
                  </a:srgbClr>
                </a:solidFill>
                <a:effectLst>
                  <a:outerShdw blurRad="50000" dist="50800" dir="7500000" algn="tl">
                    <a:srgbClr val="000000">
                      <a:shade val="5000"/>
                      <a:alpha val="35000"/>
                    </a:srgbClr>
                  </a:outerShdw>
                </a:effectLst>
              </a:rPr>
              <a:t>WEIGEL</a:t>
            </a:r>
            <a:endParaRPr lang="en-US" sz="3000" b="1" dirty="0">
              <a:ln w="19050">
                <a:solidFill>
                  <a:srgbClr val="255423">
                    <a:lumMod val="50000"/>
                  </a:srgbClr>
                </a:solidFill>
                <a:prstDash val="solid"/>
              </a:ln>
              <a:solidFill>
                <a:srgbClr val="255423">
                  <a:lumMod val="50000"/>
                </a:srgbClr>
              </a:solidFill>
              <a:effectLst>
                <a:outerShdw blurRad="50000" dist="50800" dir="7500000" algn="tl">
                  <a:srgbClr val="000000">
                    <a:shade val="5000"/>
                    <a:alpha val="35000"/>
                  </a:srgbClr>
                </a:outerShdw>
              </a:effectLst>
            </a:endParaRPr>
          </a:p>
        </p:txBody>
      </p:sp>
      <p:pic>
        <p:nvPicPr>
          <p:cNvPr id="11" name="Picture 26" descr="pos_logo_stckd_colo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l="12926" t="22701" r="12544" b="25726"/>
          <a:stretch>
            <a:fillRect/>
          </a:stretch>
        </p:blipFill>
        <p:spPr bwMode="auto">
          <a:xfrm>
            <a:off x="4703894" y="5616838"/>
            <a:ext cx="3058495" cy="685800"/>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81612" y="5616838"/>
            <a:ext cx="3199382" cy="685800"/>
          </a:xfrm>
          <a:prstGeom prst="rect">
            <a:avLst/>
          </a:prstGeom>
          <a:effectLst/>
        </p:spPr>
      </p:pic>
      <p:pic>
        <p:nvPicPr>
          <p:cNvPr id="2" name="Picture 1"/>
          <p:cNvPicPr>
            <a:picLocks noChangeAspect="1"/>
          </p:cNvPicPr>
          <p:nvPr userDrawn="1"/>
        </p:nvPicPr>
        <p:blipFill>
          <a:blip r:embed="rId7"/>
          <a:stretch>
            <a:fillRect/>
          </a:stretch>
        </p:blipFill>
        <p:spPr>
          <a:xfrm>
            <a:off x="147867" y="234012"/>
            <a:ext cx="2828925" cy="1019175"/>
          </a:xfrm>
          <a:prstGeom prst="rect">
            <a:avLst/>
          </a:prstGeom>
        </p:spPr>
      </p:pic>
      <p:sp>
        <p:nvSpPr>
          <p:cNvPr id="15" name="Rectangle 14"/>
          <p:cNvSpPr/>
          <p:nvPr userDrawn="1"/>
        </p:nvSpPr>
        <p:spPr bwMode="auto">
          <a:xfrm>
            <a:off x="-2" y="0"/>
            <a:ext cx="9144000" cy="198290"/>
          </a:xfrm>
          <a:prstGeom prst="rect">
            <a:avLst/>
          </a:prstGeom>
          <a:solidFill>
            <a:schemeClr val="accent1"/>
          </a:solidFill>
          <a:ln w="63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0738"/>
            <a:endParaRPr lang="en-US" sz="2200" smtClean="0">
              <a:solidFill>
                <a:srgbClr val="000000"/>
              </a:solidFill>
            </a:endParaRPr>
          </a:p>
        </p:txBody>
      </p:sp>
    </p:spTree>
    <p:extLst>
      <p:ext uri="{BB962C8B-B14F-4D97-AF65-F5344CB8AC3E}">
        <p14:creationId xmlns:p14="http://schemas.microsoft.com/office/powerpoint/2010/main" val="858334554"/>
      </p:ext>
    </p:extLst>
  </p:cSld>
  <p:clrMapOvr>
    <a:masterClrMapping/>
  </p:clrMapOvr>
  <p:transition advClick="0"/>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349611" y="6355080"/>
            <a:ext cx="5392053" cy="476286"/>
          </a:xfrm>
          <a:prstGeom prst="rect">
            <a:avLst/>
          </a:prstGeom>
        </p:spPr>
        <p:txBody>
          <a:bodyPr anchor="ctr"/>
          <a:lstStyle>
            <a:lvl1pPr>
              <a:buNone/>
              <a:defRPr sz="800" i="1">
                <a:solidFill>
                  <a:schemeClr val="bg1"/>
                </a:solidFill>
              </a:defRPr>
            </a:lvl1pPr>
          </a:lstStyle>
          <a:p>
            <a:pPr lvl="0"/>
            <a:r>
              <a:rPr lang="en-US" dirty="0" smtClean="0"/>
              <a:t>Click to edit Master text styles</a:t>
            </a:r>
            <a:endParaRPr lang="en-US" dirty="0"/>
          </a:p>
        </p:txBody>
      </p:sp>
      <p:sp>
        <p:nvSpPr>
          <p:cNvPr id="5" name="Text Placeholder 4"/>
          <p:cNvSpPr>
            <a:spLocks noGrp="1"/>
          </p:cNvSpPr>
          <p:nvPr>
            <p:ph type="body" sz="quarter" idx="11"/>
          </p:nvPr>
        </p:nvSpPr>
        <p:spPr>
          <a:xfrm>
            <a:off x="135239" y="1077511"/>
            <a:ext cx="8902700" cy="5159375"/>
          </a:xfrm>
          <a:prstGeom prst="rect">
            <a:avLst/>
          </a:prstGeom>
        </p:spPr>
        <p:txBody>
          <a:bodyPr/>
          <a:lstStyle>
            <a:lvl1pPr marL="457200" indent="-457200">
              <a:buFont typeface="Wingdings" panose="05000000000000000000" pitchFamily="2" charset="2"/>
              <a:buChar char="Ø"/>
              <a:defRPr sz="2800"/>
            </a:lvl1pPr>
            <a:lvl2pPr marL="742950" indent="-28575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Courier New" panose="02070309020205020404" pitchFamily="49" charset="0"/>
              <a:buChar char="o"/>
              <a:defRPr sz="1800"/>
            </a:lvl4pPr>
            <a:lvl5pPr marL="2057400" indent="-228600">
              <a:buFont typeface="Courier New" panose="02070309020205020404" pitchFamily="49" charset="0"/>
              <a:buChar char="o"/>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217714" y="165600"/>
            <a:ext cx="8605652" cy="1086248"/>
          </a:xfrm>
          <a:prstGeom prst="rect">
            <a:avLst/>
          </a:prstGeom>
        </p:spPr>
        <p:txBody>
          <a:bodyPr lIns="91440" rIns="91440" anchor="t" anchorCtr="0"/>
          <a:lstStyle>
            <a:lvl1pPr marL="0" indent="0" algn="ctr">
              <a:defRPr sz="27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64955386"/>
      </p:ext>
    </p:extLst>
  </p:cSld>
  <p:clrMapOvr>
    <a:masterClrMapping/>
  </p:clrMapOvr>
  <p:transition advClick="0"/>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3328416" y="6355079"/>
            <a:ext cx="5445584" cy="502921"/>
          </a:xfrm>
          <a:prstGeom prst="rect">
            <a:avLst/>
          </a:prstGeom>
        </p:spPr>
        <p:txBody>
          <a:bodyPr anchor="ctr"/>
          <a:lstStyle>
            <a:lvl1pPr marL="0" indent="0">
              <a:buNone/>
              <a:defRPr sz="800" i="1">
                <a:solidFill>
                  <a:schemeClr val="bg1"/>
                </a:solidFill>
              </a:defRPr>
            </a:lvl1pPr>
          </a:lstStyle>
          <a:p>
            <a:pPr lvl="0"/>
            <a:r>
              <a:rPr lang="en-US" dirty="0" smtClean="0"/>
              <a:t>Click to edit Master text styles</a:t>
            </a:r>
          </a:p>
        </p:txBody>
      </p:sp>
      <p:sp>
        <p:nvSpPr>
          <p:cNvPr id="4" name="Title 1"/>
          <p:cNvSpPr>
            <a:spLocks noGrp="1"/>
          </p:cNvSpPr>
          <p:nvPr>
            <p:ph type="title"/>
          </p:nvPr>
        </p:nvSpPr>
        <p:spPr>
          <a:xfrm>
            <a:off x="98961" y="178129"/>
            <a:ext cx="8926286" cy="1067781"/>
          </a:xfrm>
          <a:prstGeom prst="rect">
            <a:avLst/>
          </a:prstGeom>
        </p:spPr>
        <p:txBody>
          <a:bodyPr lIns="91440" rIns="91440" anchor="t" anchorCtr="0"/>
          <a:lstStyle>
            <a:lvl1pPr marL="0" indent="0" algn="ctr">
              <a:defRPr sz="27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40523035"/>
      </p:ext>
    </p:extLst>
  </p:cSld>
  <p:clrMapOvr>
    <a:masterClrMapping/>
  </p:clrMapOvr>
  <p:transition advClick="0"/>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82880" y="1673352"/>
            <a:ext cx="8753302" cy="4523130"/>
          </a:xfrm>
          <a:prstGeom prst="rect">
            <a:avLst/>
          </a:prstGeom>
        </p:spPr>
        <p:txBody>
          <a:bodyPr anchor="ctr"/>
          <a:lstStyle>
            <a:lvl1pPr marL="0" indent="0" algn="ctr">
              <a:buNone/>
              <a:defRPr sz="5400" b="1" i="0">
                <a:ln>
                  <a:solidFill>
                    <a:schemeClr val="accent1"/>
                  </a:solidFill>
                </a:ln>
                <a:solidFill>
                  <a:schemeClr val="tx1"/>
                </a:solidFill>
                <a:latin typeface="+mj-lt"/>
              </a:defRPr>
            </a:lvl1pPr>
          </a:lstStyle>
          <a:p>
            <a:pPr lvl="0"/>
            <a:r>
              <a:rPr lang="en-US" dirty="0" smtClean="0"/>
              <a:t>Click to edit Master text styles</a:t>
            </a:r>
            <a:endParaRPr lang="en-US" dirty="0"/>
          </a:p>
        </p:txBody>
      </p:sp>
      <p:sp>
        <p:nvSpPr>
          <p:cNvPr id="11" name="Text Box 51"/>
          <p:cNvSpPr txBox="1">
            <a:spLocks noChangeArrowheads="1"/>
          </p:cNvSpPr>
          <p:nvPr userDrawn="1"/>
        </p:nvSpPr>
        <p:spPr bwMode="auto">
          <a:xfrm>
            <a:off x="8150225" y="6548791"/>
            <a:ext cx="955675" cy="276999"/>
          </a:xfrm>
          <a:prstGeom prst="rect">
            <a:avLst/>
          </a:prstGeom>
          <a:noFill/>
          <a:ln>
            <a:noFill/>
          </a:ln>
          <a:effectLst/>
          <a:extLst>
            <a:ext uri="{909E8E84-426E-40DD-AFC4-6F175D3DCCD1}">
              <a14:hiddenFill xmlns:a14="http://schemas.microsoft.com/office/drawing/2010/main">
                <a:solidFill>
                  <a:srgbClr val="1E2B6D"/>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lgn="l" defTabSz="820738">
              <a:defRPr sz="2400">
                <a:solidFill>
                  <a:schemeClr val="tx1"/>
                </a:solidFill>
                <a:latin typeface="Times New Roman" pitchFamily="18" charset="0"/>
              </a:defRPr>
            </a:lvl1pPr>
            <a:lvl2pPr algn="l" defTabSz="820738">
              <a:defRPr sz="2400">
                <a:solidFill>
                  <a:schemeClr val="tx1"/>
                </a:solidFill>
                <a:latin typeface="Times New Roman" pitchFamily="18" charset="0"/>
              </a:defRPr>
            </a:lvl2pPr>
            <a:lvl3pPr algn="l" defTabSz="820738">
              <a:defRPr sz="2400">
                <a:solidFill>
                  <a:schemeClr val="tx1"/>
                </a:solidFill>
                <a:latin typeface="Times New Roman" pitchFamily="18" charset="0"/>
              </a:defRPr>
            </a:lvl3pPr>
            <a:lvl4pPr algn="l" defTabSz="820738">
              <a:defRPr sz="2400">
                <a:solidFill>
                  <a:schemeClr val="tx1"/>
                </a:solidFill>
                <a:latin typeface="Times New Roman" pitchFamily="18" charset="0"/>
              </a:defRPr>
            </a:lvl4pPr>
            <a:lvl5pPr algn="l" defTabSz="820738">
              <a:defRPr sz="2400">
                <a:solidFill>
                  <a:schemeClr val="tx1"/>
                </a:solidFill>
                <a:latin typeface="Times New Roman" pitchFamily="18" charset="0"/>
              </a:defRPr>
            </a:lvl5pPr>
            <a:lvl6pPr defTabSz="820738" fontAlgn="base">
              <a:spcBef>
                <a:spcPct val="0"/>
              </a:spcBef>
              <a:spcAft>
                <a:spcPct val="0"/>
              </a:spcAft>
              <a:defRPr sz="2400">
                <a:solidFill>
                  <a:schemeClr val="tx1"/>
                </a:solidFill>
                <a:latin typeface="Times New Roman" pitchFamily="18" charset="0"/>
              </a:defRPr>
            </a:lvl6pPr>
            <a:lvl7pPr defTabSz="820738" fontAlgn="base">
              <a:spcBef>
                <a:spcPct val="0"/>
              </a:spcBef>
              <a:spcAft>
                <a:spcPct val="0"/>
              </a:spcAft>
              <a:defRPr sz="2400">
                <a:solidFill>
                  <a:schemeClr val="tx1"/>
                </a:solidFill>
                <a:latin typeface="Times New Roman" pitchFamily="18" charset="0"/>
              </a:defRPr>
            </a:lvl7pPr>
            <a:lvl8pPr defTabSz="820738" fontAlgn="base">
              <a:spcBef>
                <a:spcPct val="0"/>
              </a:spcBef>
              <a:spcAft>
                <a:spcPct val="0"/>
              </a:spcAft>
              <a:defRPr sz="2400">
                <a:solidFill>
                  <a:schemeClr val="tx1"/>
                </a:solidFill>
                <a:latin typeface="Times New Roman" pitchFamily="18" charset="0"/>
              </a:defRPr>
            </a:lvl8pPr>
            <a:lvl9pPr defTabSz="820738" fontAlgn="base">
              <a:spcBef>
                <a:spcPct val="0"/>
              </a:spcBef>
              <a:spcAft>
                <a:spcPct val="0"/>
              </a:spcAft>
              <a:defRPr sz="2400">
                <a:solidFill>
                  <a:schemeClr val="tx1"/>
                </a:solidFill>
                <a:latin typeface="Times New Roman" pitchFamily="18" charset="0"/>
              </a:defRPr>
            </a:lvl9pPr>
          </a:lstStyle>
          <a:p>
            <a:pPr algn="r">
              <a:spcBef>
                <a:spcPct val="50000"/>
              </a:spcBef>
            </a:pPr>
            <a:fld id="{1748490F-2088-4798-94E4-9235526F0353}" type="slidenum">
              <a:rPr lang="en-US" sz="1200">
                <a:solidFill>
                  <a:srgbClr val="000000"/>
                </a:solidFill>
                <a:latin typeface="Arial" charset="0"/>
              </a:rPr>
              <a:pPr algn="r">
                <a:spcBef>
                  <a:spcPct val="50000"/>
                </a:spcBef>
              </a:pPr>
              <a:t>‹#›</a:t>
            </a:fld>
            <a:endParaRPr lang="en-US" sz="1200" dirty="0">
              <a:solidFill>
                <a:srgbClr val="000000"/>
              </a:solidFill>
              <a:latin typeface="Arial" charset="0"/>
            </a:endParaRPr>
          </a:p>
        </p:txBody>
      </p:sp>
      <p:sp>
        <p:nvSpPr>
          <p:cNvPr id="12" name="Rectangle 11"/>
          <p:cNvSpPr/>
          <p:nvPr userDrawn="1"/>
        </p:nvSpPr>
        <p:spPr bwMode="auto">
          <a:xfrm>
            <a:off x="0" y="1481732"/>
            <a:ext cx="9144000" cy="191620"/>
          </a:xfrm>
          <a:prstGeom prst="rect">
            <a:avLst/>
          </a:prstGeom>
          <a:solidFill>
            <a:schemeClr val="accent1"/>
          </a:solidFill>
          <a:ln w="63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0738"/>
            <a:endParaRPr lang="en-US" sz="2200" smtClean="0">
              <a:solidFill>
                <a:srgbClr val="000000"/>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398" y="265508"/>
            <a:ext cx="1524000" cy="1143000"/>
          </a:xfrm>
          <a:prstGeom prst="rect">
            <a:avLst/>
          </a:prstGeom>
          <a:ln w="38100">
            <a:solidFill>
              <a:schemeClr val="accent4"/>
            </a:solidFill>
          </a:ln>
          <a:effectLst>
            <a:outerShdw blurRad="76200" dir="13500000" sy="23000" kx="1200000" algn="br" rotWithShape="0">
              <a:prstClr val="black">
                <a:alpha val="20000"/>
              </a:prstClr>
            </a:outerShdw>
          </a:effectLst>
          <a:scene3d>
            <a:camera prst="orthographicFront"/>
            <a:lightRig rig="threePt" dir="t"/>
          </a:scene3d>
          <a:sp3d>
            <a:bevelT/>
          </a:sp3d>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76713" y="263504"/>
            <a:ext cx="1838739" cy="1143000"/>
          </a:xfrm>
          <a:prstGeom prst="rect">
            <a:avLst/>
          </a:prstGeom>
          <a:ln w="38100">
            <a:solidFill>
              <a:schemeClr val="accent4"/>
            </a:solidFill>
          </a:ln>
          <a:effectLst>
            <a:outerShdw blurRad="76200" dir="13500000" sy="23000" kx="1200000" algn="br" rotWithShape="0">
              <a:prstClr val="black">
                <a:alpha val="20000"/>
              </a:prstClr>
            </a:outerShdw>
          </a:effectLst>
          <a:scene3d>
            <a:camera prst="orthographicFront"/>
            <a:lightRig rig="threePt" dir="t"/>
          </a:scene3d>
          <a:sp3d>
            <a:bevelT/>
          </a:sp3d>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15373" y="273518"/>
            <a:ext cx="2035535" cy="1143000"/>
          </a:xfrm>
          <a:prstGeom prst="rect">
            <a:avLst/>
          </a:prstGeom>
          <a:ln w="38100">
            <a:solidFill>
              <a:schemeClr val="accent4"/>
            </a:solidFill>
          </a:ln>
          <a:effectLst>
            <a:outerShdw blurRad="76200" dir="13500000" sy="23000" kx="1200000" algn="br" rotWithShape="0">
              <a:prstClr val="black">
                <a:alpha val="20000"/>
              </a:prstClr>
            </a:outerShdw>
          </a:effectLst>
          <a:scene3d>
            <a:camera prst="orthographicFront"/>
            <a:lightRig rig="threePt" dir="t"/>
          </a:scene3d>
          <a:sp3d>
            <a:bevelT/>
          </a:sp3d>
        </p:spPr>
      </p:pic>
      <p:pic>
        <p:nvPicPr>
          <p:cNvPr id="16" name="Picture 15"/>
          <p:cNvPicPr>
            <a:picLocks noChangeAspect="1"/>
          </p:cNvPicPr>
          <p:nvPr userDrawn="1"/>
        </p:nvPicPr>
        <p:blipFill>
          <a:blip r:embed="rId5"/>
          <a:stretch>
            <a:fillRect/>
          </a:stretch>
        </p:blipFill>
        <p:spPr>
          <a:xfrm>
            <a:off x="147867" y="234012"/>
            <a:ext cx="2828925" cy="1019175"/>
          </a:xfrm>
          <a:prstGeom prst="rect">
            <a:avLst/>
          </a:prstGeom>
        </p:spPr>
      </p:pic>
      <p:sp>
        <p:nvSpPr>
          <p:cNvPr id="17" name="Rectangle 16"/>
          <p:cNvSpPr/>
          <p:nvPr userDrawn="1"/>
        </p:nvSpPr>
        <p:spPr bwMode="auto">
          <a:xfrm>
            <a:off x="-2" y="0"/>
            <a:ext cx="9144000" cy="198290"/>
          </a:xfrm>
          <a:prstGeom prst="rect">
            <a:avLst/>
          </a:prstGeom>
          <a:solidFill>
            <a:schemeClr val="accent1"/>
          </a:solidFill>
          <a:ln w="63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820738"/>
            <a:endParaRPr lang="en-US" sz="2200" smtClean="0">
              <a:solidFill>
                <a:srgbClr val="000000"/>
              </a:solidFill>
            </a:endParaRPr>
          </a:p>
        </p:txBody>
      </p:sp>
    </p:spTree>
    <p:extLst>
      <p:ext uri="{BB962C8B-B14F-4D97-AF65-F5344CB8AC3E}">
        <p14:creationId xmlns:p14="http://schemas.microsoft.com/office/powerpoint/2010/main" val="2571995158"/>
      </p:ext>
    </p:extLst>
  </p:cSld>
  <p:clrMapOvr>
    <a:masterClrMapping/>
  </p:clrMapOvr>
  <p:transition advClick="0"/>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19" name="Rectangle 22"/>
          <p:cNvSpPr>
            <a:spLocks noChangeArrowheads="1"/>
          </p:cNvSpPr>
          <p:nvPr userDrawn="1"/>
        </p:nvSpPr>
        <p:spPr bwMode="auto">
          <a:xfrm>
            <a:off x="76913" y="56727"/>
            <a:ext cx="8990174" cy="6691206"/>
          </a:xfrm>
          <a:prstGeom prst="rect">
            <a:avLst/>
          </a:prstGeom>
          <a:solidFill>
            <a:srgbClr val="FFFFFF"/>
          </a:solidFill>
          <a:ln w="28575" cmpd="sng">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nchor="ctr"/>
          <a:lstStyle/>
          <a:p>
            <a:pPr algn="ctr" defTabSz="820738"/>
            <a:r>
              <a:rPr lang="en-US" sz="2200" b="1" u="sng" dirty="0">
                <a:solidFill>
                  <a:srgbClr val="0000FF"/>
                </a:solidFill>
                <a:cs typeface="Times New Roman" pitchFamily="18" charset="0"/>
              </a:rPr>
              <a:t/>
            </a:r>
            <a:br>
              <a:rPr lang="en-US" sz="2200" b="1" u="sng" dirty="0">
                <a:solidFill>
                  <a:srgbClr val="0000FF"/>
                </a:solidFill>
                <a:cs typeface="Times New Roman" pitchFamily="18" charset="0"/>
              </a:rPr>
            </a:br>
            <a:endParaRPr lang="en-US" sz="2200" b="1" u="sng" dirty="0">
              <a:solidFill>
                <a:srgbClr val="0000FF"/>
              </a:solidFill>
              <a:cs typeface="Times New Roman" pitchFamily="18" charset="0"/>
            </a:endParaRPr>
          </a:p>
        </p:txBody>
      </p:sp>
      <p:sp>
        <p:nvSpPr>
          <p:cNvPr id="9" name="TextBox 8"/>
          <p:cNvSpPr txBox="1"/>
          <p:nvPr userDrawn="1"/>
        </p:nvSpPr>
        <p:spPr>
          <a:xfrm>
            <a:off x="1031716" y="245645"/>
            <a:ext cx="7080568" cy="584775"/>
          </a:xfrm>
          <a:prstGeom prst="rect">
            <a:avLst/>
          </a:prstGeom>
          <a:noFill/>
        </p:spPr>
        <p:txBody>
          <a:bodyPr wrap="square" rtlCol="0">
            <a:spAutoFit/>
          </a:bodyPr>
          <a:lstStyle/>
          <a:p>
            <a:pPr algn="ctr"/>
            <a:r>
              <a:rPr lang="en-US" sz="3200" b="1" dirty="0" smtClean="0">
                <a:solidFill>
                  <a:srgbClr val="255423">
                    <a:lumMod val="50000"/>
                  </a:srgbClr>
                </a:solidFill>
                <a:latin typeface="Tahoma"/>
              </a:rPr>
              <a:t>For more information, contact:</a:t>
            </a:r>
            <a:endParaRPr lang="en-US" sz="3200" b="1" dirty="0">
              <a:solidFill>
                <a:srgbClr val="255423">
                  <a:lumMod val="50000"/>
                </a:srgbClr>
              </a:solidFill>
              <a:latin typeface="Tahoma"/>
            </a:endParaRPr>
          </a:p>
        </p:txBody>
      </p:sp>
      <p:sp>
        <p:nvSpPr>
          <p:cNvPr id="13" name="WordArt 10"/>
          <p:cNvSpPr>
            <a:spLocks noChangeArrowheads="1" noChangeShapeType="1" noTextEdit="1"/>
          </p:cNvSpPr>
          <p:nvPr userDrawn="1"/>
        </p:nvSpPr>
        <p:spPr bwMode="auto">
          <a:xfrm>
            <a:off x="4918869" y="5071879"/>
            <a:ext cx="3181350" cy="4254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255423"/>
                </a:solidFill>
                <a:latin typeface="Arial Black"/>
              </a:rPr>
              <a:t>LORI WEIGEL  </a:t>
            </a:r>
          </a:p>
        </p:txBody>
      </p:sp>
      <p:sp>
        <p:nvSpPr>
          <p:cNvPr id="14" name="Text Box 11"/>
          <p:cNvSpPr txBox="1">
            <a:spLocks noChangeArrowheads="1"/>
          </p:cNvSpPr>
          <p:nvPr userDrawn="1"/>
        </p:nvSpPr>
        <p:spPr bwMode="auto">
          <a:xfrm>
            <a:off x="4379913" y="5573529"/>
            <a:ext cx="42592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i="1" dirty="0" smtClean="0">
                <a:solidFill>
                  <a:srgbClr val="000000"/>
                </a:solidFill>
              </a:rPr>
              <a:t>Lori@pos.org</a:t>
            </a:r>
            <a:endParaRPr lang="en-US" sz="2000" i="1" dirty="0">
              <a:solidFill>
                <a:srgbClr val="000000"/>
              </a:solidFill>
            </a:endParaRPr>
          </a:p>
        </p:txBody>
      </p:sp>
      <p:sp>
        <p:nvSpPr>
          <p:cNvPr id="15" name="Text Box 12"/>
          <p:cNvSpPr txBox="1">
            <a:spLocks noChangeArrowheads="1"/>
          </p:cNvSpPr>
          <p:nvPr userDrawn="1"/>
        </p:nvSpPr>
        <p:spPr bwMode="auto">
          <a:xfrm>
            <a:off x="4528344" y="2698285"/>
            <a:ext cx="3962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i="1" dirty="0" smtClean="0">
                <a:solidFill>
                  <a:srgbClr val="000000"/>
                </a:solidFill>
              </a:rPr>
              <a:t>Dave@FM3research.com</a:t>
            </a:r>
            <a:endParaRPr lang="en-US" sz="2000" i="1" dirty="0">
              <a:solidFill>
                <a:srgbClr val="000000"/>
              </a:solidFill>
            </a:endParaRPr>
          </a:p>
        </p:txBody>
      </p:sp>
      <p:sp>
        <p:nvSpPr>
          <p:cNvPr id="16" name="WordArt 13"/>
          <p:cNvSpPr>
            <a:spLocks noChangeArrowheads="1" noChangeShapeType="1" noTextEdit="1"/>
          </p:cNvSpPr>
          <p:nvPr userDrawn="1"/>
        </p:nvSpPr>
        <p:spPr bwMode="auto">
          <a:xfrm>
            <a:off x="4785519" y="2166472"/>
            <a:ext cx="3448050" cy="4794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255423"/>
                </a:solidFill>
                <a:latin typeface="Arial Black"/>
              </a:rPr>
              <a:t> DAVID METZ </a:t>
            </a:r>
          </a:p>
        </p:txBody>
      </p:sp>
      <p:pic>
        <p:nvPicPr>
          <p:cNvPr id="18" name="Picture 26" descr="pos_logo_stckd_colo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12926" t="22701" r="12544" b="25726"/>
          <a:stretch>
            <a:fillRect/>
          </a:stretch>
        </p:blipFill>
        <p:spPr bwMode="auto">
          <a:xfrm>
            <a:off x="446765" y="5069448"/>
            <a:ext cx="3756025" cy="9064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76912" y="1003466"/>
            <a:ext cx="8990175" cy="1315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FFFFFF"/>
              </a:solidFill>
            </a:endParaRPr>
          </a:p>
        </p:txBody>
      </p:sp>
      <p:sp>
        <p:nvSpPr>
          <p:cNvPr id="11" name="Rectangle 10"/>
          <p:cNvSpPr/>
          <p:nvPr userDrawn="1"/>
        </p:nvSpPr>
        <p:spPr>
          <a:xfrm>
            <a:off x="76912" y="1135063"/>
            <a:ext cx="8990175" cy="100463"/>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FFFFFF"/>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765" y="2681189"/>
            <a:ext cx="3758184" cy="805582"/>
          </a:xfrm>
          <a:prstGeom prst="rect">
            <a:avLst/>
          </a:prstGeom>
          <a:effectLst/>
        </p:spPr>
      </p:pic>
      <p:sp>
        <p:nvSpPr>
          <p:cNvPr id="20" name="Text Box 12"/>
          <p:cNvSpPr txBox="1">
            <a:spLocks noChangeArrowheads="1"/>
          </p:cNvSpPr>
          <p:nvPr userDrawn="1"/>
        </p:nvSpPr>
        <p:spPr bwMode="auto">
          <a:xfrm>
            <a:off x="4528344" y="3848135"/>
            <a:ext cx="3962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i="1" dirty="0" smtClean="0">
                <a:solidFill>
                  <a:srgbClr val="000000"/>
                </a:solidFill>
              </a:rPr>
              <a:t>Miranda@FM3research.com</a:t>
            </a:r>
            <a:endParaRPr lang="en-US" sz="2000" i="1" dirty="0">
              <a:solidFill>
                <a:srgbClr val="000000"/>
              </a:solidFill>
            </a:endParaRPr>
          </a:p>
        </p:txBody>
      </p:sp>
      <p:sp>
        <p:nvSpPr>
          <p:cNvPr id="21" name="WordArt 13"/>
          <p:cNvSpPr>
            <a:spLocks noChangeArrowheads="1" noChangeShapeType="1" noTextEdit="1"/>
          </p:cNvSpPr>
          <p:nvPr userDrawn="1"/>
        </p:nvSpPr>
        <p:spPr bwMode="auto">
          <a:xfrm>
            <a:off x="4379913" y="3316322"/>
            <a:ext cx="4259262" cy="4794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255423"/>
                </a:solidFill>
                <a:latin typeface="Arial Black"/>
              </a:rPr>
              <a:t> </a:t>
            </a:r>
            <a:r>
              <a:rPr lang="en-US" sz="3600" kern="10" dirty="0" smtClean="0">
                <a:ln w="9525">
                  <a:solidFill>
                    <a:srgbClr val="000000"/>
                  </a:solidFill>
                  <a:round/>
                  <a:headEnd/>
                  <a:tailEnd/>
                </a:ln>
                <a:solidFill>
                  <a:srgbClr val="255423"/>
                </a:solidFill>
                <a:latin typeface="Arial Black"/>
              </a:rPr>
              <a:t>MIRANDA EVERITT</a:t>
            </a:r>
            <a:endParaRPr lang="en-US" sz="3600" kern="10" dirty="0">
              <a:ln w="9525">
                <a:solidFill>
                  <a:srgbClr val="000000"/>
                </a:solidFill>
                <a:round/>
                <a:headEnd/>
                <a:tailEnd/>
              </a:ln>
              <a:solidFill>
                <a:srgbClr val="255423"/>
              </a:solidFill>
              <a:latin typeface="Arial Black"/>
            </a:endParaRPr>
          </a:p>
        </p:txBody>
      </p:sp>
    </p:spTree>
    <p:extLst>
      <p:ext uri="{BB962C8B-B14F-4D97-AF65-F5344CB8AC3E}">
        <p14:creationId xmlns:p14="http://schemas.microsoft.com/office/powerpoint/2010/main" val="3966626949"/>
      </p:ext>
    </p:extLst>
  </p:cSld>
  <p:clrMapOvr>
    <a:masterClrMapping/>
  </p:clrMapOvr>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Title - Plain no logos">
    <p:spTree>
      <p:nvGrpSpPr>
        <p:cNvPr id="1" name=""/>
        <p:cNvGrpSpPr/>
        <p:nvPr/>
      </p:nvGrpSpPr>
      <p:grpSpPr>
        <a:xfrm>
          <a:off x="0" y="0"/>
          <a:ext cx="0" cy="0"/>
          <a:chOff x="0" y="0"/>
          <a:chExt cx="0" cy="0"/>
        </a:xfrm>
      </p:grpSpPr>
      <p:sp>
        <p:nvSpPr>
          <p:cNvPr id="4" name="Rectangle 22"/>
          <p:cNvSpPr>
            <a:spLocks noChangeArrowheads="1"/>
          </p:cNvSpPr>
          <p:nvPr userDrawn="1"/>
        </p:nvSpPr>
        <p:spPr bwMode="auto">
          <a:xfrm>
            <a:off x="51118" y="57067"/>
            <a:ext cx="9041763" cy="6743867"/>
          </a:xfrm>
          <a:prstGeom prst="rect">
            <a:avLst/>
          </a:prstGeom>
          <a:solidFill>
            <a:schemeClr val="bg1"/>
          </a:solidFill>
          <a:ln w="19050" cmpd="sng">
            <a:solidFill>
              <a:srgbClr val="BCB99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nchor="ctr"/>
          <a:lstStyle/>
          <a:p>
            <a:pPr algn="ctr" defTabSz="820738"/>
            <a:r>
              <a:rPr lang="en-US" sz="2200" b="1" u="sng" dirty="0">
                <a:solidFill>
                  <a:srgbClr val="0000FF"/>
                </a:solidFill>
                <a:cs typeface="Times New Roman" pitchFamily="18" charset="0"/>
              </a:rPr>
              <a:t/>
            </a:r>
            <a:br>
              <a:rPr lang="en-US" sz="2200" b="1" u="sng" dirty="0">
                <a:solidFill>
                  <a:srgbClr val="0000FF"/>
                </a:solidFill>
                <a:cs typeface="Times New Roman" pitchFamily="18" charset="0"/>
              </a:rPr>
            </a:br>
            <a:endParaRPr lang="en-US" sz="2200" b="1" u="sng" dirty="0">
              <a:solidFill>
                <a:srgbClr val="0000FF"/>
              </a:solidFill>
              <a:cs typeface="Times New Roman" pitchFamily="18" charset="0"/>
            </a:endParaRPr>
          </a:p>
        </p:txBody>
      </p:sp>
      <p:sp>
        <p:nvSpPr>
          <p:cNvPr id="2" name="Title 1"/>
          <p:cNvSpPr>
            <a:spLocks noGrp="1"/>
          </p:cNvSpPr>
          <p:nvPr>
            <p:ph type="title"/>
          </p:nvPr>
        </p:nvSpPr>
        <p:spPr>
          <a:xfrm>
            <a:off x="84667" y="84668"/>
            <a:ext cx="8983133" cy="966768"/>
          </a:xfrm>
          <a:prstGeom prst="rect">
            <a:avLst/>
          </a:prstGeom>
        </p:spPr>
        <p:txBody>
          <a:bodyPr anchor="t" anchorCtr="1">
            <a:noAutofit/>
          </a:bodyPr>
          <a:lstStyle>
            <a:lvl1pPr>
              <a:defRPr sz="2800" b="1">
                <a:solidFill>
                  <a:schemeClr val="tx1"/>
                </a:solidFill>
              </a:defRPr>
            </a:lvl1pPr>
          </a:lstStyle>
          <a:p>
            <a:r>
              <a:rPr lang="en-US" dirty="0" smtClean="0"/>
              <a:t>Click to edit Master title style</a:t>
            </a:r>
            <a:endParaRPr lang="en-US" dirty="0"/>
          </a:p>
        </p:txBody>
      </p:sp>
      <p:sp>
        <p:nvSpPr>
          <p:cNvPr id="6" name="Text Box 51"/>
          <p:cNvSpPr txBox="1">
            <a:spLocks noChangeArrowheads="1"/>
          </p:cNvSpPr>
          <p:nvPr userDrawn="1"/>
        </p:nvSpPr>
        <p:spPr bwMode="auto">
          <a:xfrm>
            <a:off x="8109717" y="6539913"/>
            <a:ext cx="955675" cy="244475"/>
          </a:xfrm>
          <a:prstGeom prst="rect">
            <a:avLst/>
          </a:prstGeom>
          <a:noFill/>
          <a:ln>
            <a:noFill/>
          </a:ln>
          <a:effectLst/>
          <a:extLst>
            <a:ext uri="{909E8E84-426E-40DD-AFC4-6F175D3DCCD1}">
              <a14:hiddenFill xmlns:a14="http://schemas.microsoft.com/office/drawing/2010/main">
                <a:solidFill>
                  <a:srgbClr val="1E2B6D"/>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lgn="l" defTabSz="820738">
              <a:defRPr sz="2400">
                <a:solidFill>
                  <a:schemeClr val="tx1"/>
                </a:solidFill>
                <a:latin typeface="Times New Roman" pitchFamily="18" charset="0"/>
              </a:defRPr>
            </a:lvl1pPr>
            <a:lvl2pPr algn="l" defTabSz="820738">
              <a:defRPr sz="2400">
                <a:solidFill>
                  <a:schemeClr val="tx1"/>
                </a:solidFill>
                <a:latin typeface="Times New Roman" pitchFamily="18" charset="0"/>
              </a:defRPr>
            </a:lvl2pPr>
            <a:lvl3pPr algn="l" defTabSz="820738">
              <a:defRPr sz="2400">
                <a:solidFill>
                  <a:schemeClr val="tx1"/>
                </a:solidFill>
                <a:latin typeface="Times New Roman" pitchFamily="18" charset="0"/>
              </a:defRPr>
            </a:lvl3pPr>
            <a:lvl4pPr algn="l" defTabSz="820738">
              <a:defRPr sz="2400">
                <a:solidFill>
                  <a:schemeClr val="tx1"/>
                </a:solidFill>
                <a:latin typeface="Times New Roman" pitchFamily="18" charset="0"/>
              </a:defRPr>
            </a:lvl4pPr>
            <a:lvl5pPr algn="l" defTabSz="820738">
              <a:defRPr sz="2400">
                <a:solidFill>
                  <a:schemeClr val="tx1"/>
                </a:solidFill>
                <a:latin typeface="Times New Roman" pitchFamily="18" charset="0"/>
              </a:defRPr>
            </a:lvl5pPr>
            <a:lvl6pPr defTabSz="820738" fontAlgn="base">
              <a:spcBef>
                <a:spcPct val="0"/>
              </a:spcBef>
              <a:spcAft>
                <a:spcPct val="0"/>
              </a:spcAft>
              <a:defRPr sz="2400">
                <a:solidFill>
                  <a:schemeClr val="tx1"/>
                </a:solidFill>
                <a:latin typeface="Times New Roman" pitchFamily="18" charset="0"/>
              </a:defRPr>
            </a:lvl6pPr>
            <a:lvl7pPr defTabSz="820738" fontAlgn="base">
              <a:spcBef>
                <a:spcPct val="0"/>
              </a:spcBef>
              <a:spcAft>
                <a:spcPct val="0"/>
              </a:spcAft>
              <a:defRPr sz="2400">
                <a:solidFill>
                  <a:schemeClr val="tx1"/>
                </a:solidFill>
                <a:latin typeface="Times New Roman" pitchFamily="18" charset="0"/>
              </a:defRPr>
            </a:lvl7pPr>
            <a:lvl8pPr defTabSz="820738" fontAlgn="base">
              <a:spcBef>
                <a:spcPct val="0"/>
              </a:spcBef>
              <a:spcAft>
                <a:spcPct val="0"/>
              </a:spcAft>
              <a:defRPr sz="2400">
                <a:solidFill>
                  <a:schemeClr val="tx1"/>
                </a:solidFill>
                <a:latin typeface="Times New Roman" pitchFamily="18" charset="0"/>
              </a:defRPr>
            </a:lvl8pPr>
            <a:lvl9pPr defTabSz="820738" fontAlgn="base">
              <a:spcBef>
                <a:spcPct val="0"/>
              </a:spcBef>
              <a:spcAft>
                <a:spcPct val="0"/>
              </a:spcAft>
              <a:defRPr sz="2400">
                <a:solidFill>
                  <a:schemeClr val="tx1"/>
                </a:solidFill>
                <a:latin typeface="Times New Roman" pitchFamily="18" charset="0"/>
              </a:defRPr>
            </a:lvl9pPr>
          </a:lstStyle>
          <a:p>
            <a:pPr algn="r">
              <a:spcBef>
                <a:spcPct val="50000"/>
              </a:spcBef>
            </a:pPr>
            <a:fld id="{1748490F-2088-4798-94E4-9235526F0353}" type="slidenum">
              <a:rPr lang="en-US" sz="1000" i="1">
                <a:solidFill>
                  <a:srgbClr val="000000"/>
                </a:solidFill>
                <a:latin typeface="Arial" charset="0"/>
              </a:rPr>
              <a:pPr algn="r">
                <a:spcBef>
                  <a:spcPct val="50000"/>
                </a:spcBef>
              </a:pPr>
              <a:t>‹#›</a:t>
            </a:fld>
            <a:endParaRPr lang="en-US" sz="1000" i="1" dirty="0">
              <a:solidFill>
                <a:srgbClr val="000000"/>
              </a:solidFill>
              <a:latin typeface="Arial" charset="0"/>
            </a:endParaRPr>
          </a:p>
        </p:txBody>
      </p:sp>
    </p:spTree>
    <p:extLst>
      <p:ext uri="{BB962C8B-B14F-4D97-AF65-F5344CB8AC3E}">
        <p14:creationId xmlns:p14="http://schemas.microsoft.com/office/powerpoint/2010/main" val="1300172631"/>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5.tif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6.tif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9.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6.tif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2.jpeg"/><Relationship Id="rId2" Type="http://schemas.openxmlformats.org/officeDocument/2006/relationships/slideLayout" Target="../slideLayouts/slideLayout51.xml"/><Relationship Id="rId16" Type="http://schemas.openxmlformats.org/officeDocument/2006/relationships/image" Target="../media/image1.jpe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0.jpe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image" Target="../media/image12.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image" Target="../media/image11.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6.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94.xml"/><Relationship Id="rId7"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50000"/>
          </a:schemeClr>
        </a:solidFill>
        <a:effectLst/>
      </p:bgPr>
    </p:bg>
    <p:spTree>
      <p:nvGrpSpPr>
        <p:cNvPr id="1" name=""/>
        <p:cNvGrpSpPr/>
        <p:nvPr/>
      </p:nvGrpSpPr>
      <p:grpSpPr>
        <a:xfrm>
          <a:off x="0" y="0"/>
          <a:ext cx="0" cy="0"/>
          <a:chOff x="0" y="0"/>
          <a:chExt cx="0" cy="0"/>
        </a:xfrm>
      </p:grpSpPr>
      <p:pic>
        <p:nvPicPr>
          <p:cNvPr id="1030" name="Picture 6" descr="http://www.ctaa.org/webmodules/webarticles/articlefiles/alabama_seal.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757101" y="1528210"/>
            <a:ext cx="3386899" cy="22732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encrypted-tbn3.gstatic.com/images?q=tbn:ANd9GcSNYhv-otdNHfBQiQOSgKM_FRj_wAH9rLbFFj418tWZe2ohSU-i"/>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1510583"/>
            <a:ext cx="3386899" cy="22806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alabamaforeverwild.com/images/logo.png"/>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l="15973" r="11676" b="14020"/>
          <a:stretch/>
        </p:blipFill>
        <p:spPr bwMode="auto">
          <a:xfrm>
            <a:off x="3386898" y="1510584"/>
            <a:ext cx="2370203" cy="22909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0"/>
            <a:ext cx="9144000" cy="15009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4590331"/>
            <a:ext cx="9144000" cy="2267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72" name="Text Box 36"/>
          <p:cNvSpPr txBox="1">
            <a:spLocks noChangeArrowheads="1"/>
          </p:cNvSpPr>
          <p:nvPr userDrawn="1"/>
        </p:nvSpPr>
        <p:spPr bwMode="auto">
          <a:xfrm>
            <a:off x="0" y="3820890"/>
            <a:ext cx="9144000" cy="769441"/>
          </a:xfrm>
          <a:prstGeom prst="rect">
            <a:avLst/>
          </a:prstGeom>
          <a:solidFill>
            <a:schemeClr val="bg1">
              <a:lumMod val="50000"/>
            </a:schemeClr>
          </a:solidFill>
          <a:ln>
            <a:noFill/>
          </a:ln>
          <a:effectLst/>
          <a:extLst/>
        </p:spPr>
        <p:txBody>
          <a:bodyPr>
            <a:spAutoFit/>
          </a:bodyPr>
          <a:lstStyle/>
          <a:p>
            <a:pPr algn="ctr">
              <a:spcBef>
                <a:spcPts val="0"/>
              </a:spcBef>
            </a:pPr>
            <a:r>
              <a:rPr lang="en-US" sz="2200" b="1" dirty="0">
                <a:solidFill>
                  <a:schemeClr val="bg1"/>
                </a:solidFill>
              </a:rPr>
              <a:t>Key findings from a </a:t>
            </a:r>
            <a:r>
              <a:rPr lang="en-US" sz="2200" b="1" dirty="0" smtClean="0">
                <a:solidFill>
                  <a:schemeClr val="bg1"/>
                </a:solidFill>
              </a:rPr>
              <a:t>statewide survey </a:t>
            </a:r>
            <a:r>
              <a:rPr lang="en-US" sz="2200" b="1" dirty="0">
                <a:solidFill>
                  <a:schemeClr val="bg1"/>
                </a:solidFill>
              </a:rPr>
              <a:t>of </a:t>
            </a:r>
            <a:r>
              <a:rPr lang="en-US" sz="2200" b="1" dirty="0" smtClean="0">
                <a:solidFill>
                  <a:schemeClr val="bg1"/>
                </a:solidFill>
              </a:rPr>
              <a:t>550 actual 2012 voters</a:t>
            </a:r>
          </a:p>
          <a:p>
            <a:pPr algn="ctr">
              <a:spcBef>
                <a:spcPts val="0"/>
              </a:spcBef>
            </a:pPr>
            <a:r>
              <a:rPr lang="en-US" sz="2200" b="1" dirty="0" smtClean="0">
                <a:solidFill>
                  <a:schemeClr val="bg1"/>
                </a:solidFill>
              </a:rPr>
              <a:t>in Alabama conducted November 7-8, 2012.</a:t>
            </a:r>
            <a:endParaRPr lang="en-US" sz="2200" b="1" dirty="0">
              <a:solidFill>
                <a:schemeClr val="bg1"/>
              </a:solidFill>
            </a:endParaRPr>
          </a:p>
        </p:txBody>
      </p:sp>
      <p:sp>
        <p:nvSpPr>
          <p:cNvPr id="39974" name="Text Box 38"/>
          <p:cNvSpPr txBox="1">
            <a:spLocks noChangeArrowheads="1"/>
          </p:cNvSpPr>
          <p:nvPr userDrawn="1"/>
        </p:nvSpPr>
        <p:spPr bwMode="white">
          <a:xfrm>
            <a:off x="1600200" y="5698483"/>
            <a:ext cx="5943600" cy="9461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sz="5600" b="1" i="1" dirty="0">
                <a:solidFill>
                  <a:srgbClr val="800000"/>
                </a:solidFill>
                <a:latin typeface="Arial Black" pitchFamily="34" charset="0"/>
              </a:rPr>
              <a:t>LORI WEIGEL</a:t>
            </a:r>
          </a:p>
        </p:txBody>
      </p:sp>
      <p:sp>
        <p:nvSpPr>
          <p:cNvPr id="39975" name="Text Box 39"/>
          <p:cNvSpPr txBox="1">
            <a:spLocks noChangeArrowheads="1"/>
          </p:cNvSpPr>
          <p:nvPr userDrawn="1"/>
        </p:nvSpPr>
        <p:spPr bwMode="white">
          <a:xfrm>
            <a:off x="1828800" y="6460483"/>
            <a:ext cx="548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1593903" algn="ctr" rotWithShape="0">
                    <a:srgbClr val="000066"/>
                  </a:outerShdw>
                </a:effectLst>
              </a14:hiddenEffects>
            </a:ext>
          </a:extLst>
        </p:spPr>
        <p:txBody>
          <a:bodyPr>
            <a:spAutoFit/>
          </a:bodyPr>
          <a:lstStyle/>
          <a:p>
            <a:pPr algn="ctr" eaLnBrk="0" hangingPunct="0">
              <a:spcBef>
                <a:spcPct val="50000"/>
              </a:spcBef>
            </a:pPr>
            <a:r>
              <a:rPr lang="en-US" i="1" dirty="0">
                <a:latin typeface="Arial Black" pitchFamily="34" charset="0"/>
              </a:rPr>
              <a:t>PARTNER </a:t>
            </a:r>
            <a:r>
              <a:rPr lang="en-US" dirty="0">
                <a:latin typeface="Arial Black" pitchFamily="34" charset="0"/>
              </a:rPr>
              <a:t>• </a:t>
            </a:r>
            <a:r>
              <a:rPr lang="en-US" i="1" dirty="0">
                <a:latin typeface="Arial Black" pitchFamily="34" charset="0"/>
              </a:rPr>
              <a:t>LORI@POS.ORG</a:t>
            </a:r>
            <a:r>
              <a:rPr lang="en-US" dirty="0">
                <a:latin typeface="Futura Md BT" pitchFamily="34" charset="0"/>
              </a:rPr>
              <a:t> </a:t>
            </a:r>
          </a:p>
        </p:txBody>
      </p:sp>
      <p:sp>
        <p:nvSpPr>
          <p:cNvPr id="39976" name="Text Box 40"/>
          <p:cNvSpPr txBox="1">
            <a:spLocks noChangeArrowheads="1"/>
          </p:cNvSpPr>
          <p:nvPr userDrawn="1"/>
        </p:nvSpPr>
        <p:spPr bwMode="auto">
          <a:xfrm>
            <a:off x="0" y="6553200"/>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dirty="0" smtClean="0"/>
              <a:t>122180</a:t>
            </a:r>
            <a:endParaRPr lang="en-US" sz="1400" b="1" dirty="0"/>
          </a:p>
        </p:txBody>
      </p:sp>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26585" y="4588830"/>
            <a:ext cx="7290831" cy="1588011"/>
          </a:xfrm>
          <a:prstGeom prst="rect">
            <a:avLst/>
          </a:prstGeom>
        </p:spPr>
      </p:pic>
      <p:cxnSp>
        <p:nvCxnSpPr>
          <p:cNvPr id="15" name="Straight Connector 14"/>
          <p:cNvCxnSpPr/>
          <p:nvPr userDrawn="1"/>
        </p:nvCxnSpPr>
        <p:spPr>
          <a:xfrm>
            <a:off x="-29028" y="3801491"/>
            <a:ext cx="9202057" cy="19399"/>
          </a:xfrm>
          <a:prstGeom prst="line">
            <a:avLst/>
          </a:prstGeom>
          <a:ln w="5715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9028" y="1500947"/>
            <a:ext cx="9202057" cy="19277"/>
          </a:xfrm>
          <a:prstGeom prst="line">
            <a:avLst/>
          </a:prstGeom>
          <a:ln w="57150">
            <a:solidFill>
              <a:srgbClr val="99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0" y="0"/>
            <a:ext cx="9144000" cy="6858000"/>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Rounded Rectangle 1"/>
          <p:cNvSpPr/>
          <p:nvPr userDrawn="1"/>
        </p:nvSpPr>
        <p:spPr>
          <a:xfrm>
            <a:off x="152400" y="152400"/>
            <a:ext cx="8839200" cy="6324600"/>
          </a:xfrm>
          <a:prstGeom prst="roundRect">
            <a:avLst>
              <a:gd name="adj" fmla="val 1440"/>
            </a:avLst>
          </a:prstGeom>
          <a:solidFill>
            <a:schemeClr val="bg1"/>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userDrawn="1"/>
        </p:nvGrpSpPr>
        <p:grpSpPr>
          <a:xfrm>
            <a:off x="152400" y="6527797"/>
            <a:ext cx="6781800" cy="301828"/>
            <a:chOff x="152400" y="3363811"/>
            <a:chExt cx="6781800" cy="301828"/>
          </a:xfrm>
        </p:grpSpPr>
        <p:sp>
          <p:nvSpPr>
            <p:cNvPr id="1032" name="WordArt 8"/>
            <p:cNvSpPr>
              <a:spLocks noChangeArrowheads="1" noChangeShapeType="1" noTextEdit="1"/>
            </p:cNvSpPr>
            <p:nvPr userDrawn="1"/>
          </p:nvSpPr>
          <p:spPr bwMode="auto">
            <a:xfrm>
              <a:off x="2209800" y="3363811"/>
              <a:ext cx="4724400" cy="30182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lstStyle/>
            <a:p>
              <a:pPr algn="ctr"/>
              <a:r>
                <a:rPr lang="en-US" sz="1400" b="1" kern="10" dirty="0" smtClean="0">
                  <a:ln>
                    <a:noFill/>
                  </a:ln>
                  <a:solidFill>
                    <a:schemeClr val="bg1"/>
                  </a:solidFill>
                  <a:latin typeface="Arial" pitchFamily="34" charset="0"/>
                  <a:cs typeface="Arial" pitchFamily="34" charset="0"/>
                </a:rPr>
                <a:t>NWF 2017</a:t>
              </a:r>
              <a:endParaRPr lang="en-US" sz="1400" b="1" kern="10" dirty="0">
                <a:ln>
                  <a:noFill/>
                </a:ln>
                <a:solidFill>
                  <a:schemeClr val="bg1"/>
                </a:solidFill>
                <a:latin typeface="Arial" pitchFamily="34" charset="0"/>
                <a:cs typeface="Arial" pitchFamily="34" charset="0"/>
              </a:endParaRPr>
            </a:p>
          </p:txBody>
        </p:sp>
        <p:pic>
          <p:nvPicPr>
            <p:cNvPr id="7" name="Picture 9" descr="F:\User\Shared\Logo\pos_logo_no_words.tif"/>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l="705" t="4469" r="713" b="5629"/>
            <a:stretch/>
          </p:blipFill>
          <p:spPr bwMode="auto">
            <a:xfrm>
              <a:off x="152400" y="3363849"/>
              <a:ext cx="640559" cy="301752"/>
            </a:xfrm>
            <a:prstGeom prst="roundRect">
              <a:avLst/>
            </a:prstGeom>
            <a:solidFill>
              <a:srgbClr val="4F6228">
                <a:alpha val="85098"/>
              </a:srgbClr>
            </a:solidFill>
            <a:ln>
              <a:noFill/>
            </a:ln>
            <a:effectLst/>
            <a:extLst/>
          </p:spPr>
        </p:pic>
        <p:pic>
          <p:nvPicPr>
            <p:cNvPr id="9" name="Picture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90416" y="3363849"/>
              <a:ext cx="1698562" cy="301752"/>
            </a:xfrm>
            <a:prstGeom prst="rect">
              <a:avLst/>
            </a:prstGeom>
            <a:effectLst/>
          </p:spPr>
        </p:pic>
      </p:grpSp>
      <p:sp>
        <p:nvSpPr>
          <p:cNvPr id="4" name="TextBox 3"/>
          <p:cNvSpPr txBox="1"/>
          <p:nvPr userDrawn="1"/>
        </p:nvSpPr>
        <p:spPr>
          <a:xfrm>
            <a:off x="7733654" y="6488668"/>
            <a:ext cx="1410346" cy="369332"/>
          </a:xfrm>
          <a:prstGeom prst="rect">
            <a:avLst/>
          </a:prstGeom>
          <a:noFill/>
        </p:spPr>
        <p:txBody>
          <a:bodyPr wrap="square" rtlCol="0">
            <a:spAutoFit/>
          </a:bodyPr>
          <a:lstStyle/>
          <a:p>
            <a:pPr algn="r"/>
            <a:fld id="{D1CD958F-D69A-40D6-A892-132A542D629D}" type="slidenum">
              <a:rPr lang="en-US" smtClean="0">
                <a:solidFill>
                  <a:schemeClr val="bg1"/>
                </a:solidFill>
              </a:rPr>
              <a:pPr algn="r"/>
              <a:t>‹#›</a:t>
            </a:fld>
            <a:endParaRPr 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735" r:id="rId12"/>
    <p:sldLayoutId id="2147483786" r:id="rId13"/>
    <p:sldLayoutId id="2147483787" r:id="rId14"/>
    <p:sldLayoutId id="2147483788" r:id="rId15"/>
    <p:sldLayoutId id="2147483801" r:id="rId1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50000"/>
          </a:schemeClr>
        </a:solidFill>
        <a:effectLst/>
      </p:bgPr>
    </p:bg>
    <p:spTree>
      <p:nvGrpSpPr>
        <p:cNvPr id="1" name=""/>
        <p:cNvGrpSpPr/>
        <p:nvPr/>
      </p:nvGrpSpPr>
      <p:grpSpPr>
        <a:xfrm>
          <a:off x="0" y="0"/>
          <a:ext cx="0" cy="0"/>
          <a:chOff x="0" y="0"/>
          <a:chExt cx="0" cy="0"/>
        </a:xfrm>
      </p:grpSpPr>
      <p:pic>
        <p:nvPicPr>
          <p:cNvPr id="6" name="Picture 4" descr="http://www.alabamaforeverwild.com/images/logo.png"/>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15973" r="11676" b="14020"/>
          <a:stretch/>
        </p:blipFill>
        <p:spPr bwMode="auto">
          <a:xfrm>
            <a:off x="7402521" y="41097"/>
            <a:ext cx="1684963" cy="1101904"/>
          </a:xfrm>
          <a:prstGeom prst="rect">
            <a:avLst/>
          </a:prstGeom>
          <a:noFill/>
          <a:ln w="57150">
            <a:solidFill>
              <a:srgbClr val="800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41995" name="Line 11"/>
          <p:cNvSpPr>
            <a:spLocks noChangeShapeType="1"/>
          </p:cNvSpPr>
          <p:nvPr userDrawn="1"/>
        </p:nvSpPr>
        <p:spPr bwMode="auto">
          <a:xfrm>
            <a:off x="0" y="1173822"/>
            <a:ext cx="9144000" cy="0"/>
          </a:xfrm>
          <a:prstGeom prst="line">
            <a:avLst/>
          </a:prstGeom>
          <a:noFill/>
          <a:ln w="571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n w="76200">
                <a:solidFill>
                  <a:schemeClr val="tx1"/>
                </a:solidFill>
              </a:ln>
            </a:endParaRPr>
          </a:p>
        </p:txBody>
      </p:sp>
      <p:sp>
        <p:nvSpPr>
          <p:cNvPr id="12" name="Rounded Rectangle 11"/>
          <p:cNvSpPr/>
          <p:nvPr userDrawn="1"/>
        </p:nvSpPr>
        <p:spPr>
          <a:xfrm>
            <a:off x="152400" y="1364343"/>
            <a:ext cx="8839200" cy="5312228"/>
          </a:xfrm>
          <a:prstGeom prst="roundRect">
            <a:avLst>
              <a:gd name="adj" fmla="val 1440"/>
            </a:avLst>
          </a:prstGeom>
          <a:solidFill>
            <a:schemeClr val="bg1"/>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https://encrypted-tbn3.gstatic.com/images?q=tbn:ANd9GcSNYhv-otdNHfBQiQOSgKM_FRj_wAH9rLbFFj418tWZe2ohSU-i"/>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1370" y="41096"/>
            <a:ext cx="1684963" cy="1101904"/>
          </a:xfrm>
          <a:prstGeom prst="rect">
            <a:avLst/>
          </a:prstGeom>
          <a:noFill/>
          <a:ln w="57150">
            <a:solidFill>
              <a:srgbClr val="800000"/>
            </a:solidFill>
            <a:miter lim="800000"/>
            <a:headEnd/>
            <a:tailEnd/>
          </a:ln>
          <a:effectLst/>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9" name="Rectangle 8"/>
          <p:cNvSpPr/>
          <p:nvPr userDrawn="1"/>
        </p:nvSpPr>
        <p:spPr>
          <a:xfrm>
            <a:off x="0" y="0"/>
            <a:ext cx="9144000" cy="6858000"/>
          </a:xfrm>
          <a:prstGeom prst="rect">
            <a:avLst/>
          </a:prstGeom>
          <a:solidFill>
            <a:schemeClr val="bg1">
              <a:lumMod val="50000"/>
            </a:schemeClr>
          </a:solidFill>
          <a:ln w="254000">
            <a:solidFill>
              <a:srgbClr val="800000"/>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2" name="Text Placeholder 1"/>
          <p:cNvSpPr txBox="1">
            <a:spLocks/>
          </p:cNvSpPr>
          <p:nvPr userDrawn="1"/>
        </p:nvSpPr>
        <p:spPr>
          <a:xfrm>
            <a:off x="268103" y="3079617"/>
            <a:ext cx="4236962" cy="984885"/>
          </a:xfrm>
          <a:prstGeom prst="rect">
            <a:avLst/>
          </a:prstGeom>
          <a:solidFill>
            <a:schemeClr val="bg1"/>
          </a:solidFill>
          <a:ln w="28575">
            <a:solidFill>
              <a:schemeClr val="accent2">
                <a:lumMod val="50000"/>
              </a:schemeClr>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b="1" dirty="0" smtClean="0">
                <a:latin typeface="Arial" panose="020B0604020202020204" pitchFamily="34" charset="0"/>
                <a:cs typeface="Arial" panose="020B0604020202020204" pitchFamily="34" charset="0"/>
              </a:rPr>
              <a:t>Lori Weigel</a:t>
            </a:r>
          </a:p>
          <a:p>
            <a:pPr marL="0" indent="0" algn="ctr" fontAlgn="auto">
              <a:spcAft>
                <a:spcPts val="0"/>
              </a:spcAft>
              <a:buFont typeface="Arial" pitchFamily="34" charset="0"/>
              <a:buNone/>
            </a:pPr>
            <a:r>
              <a:rPr lang="en-US" sz="1600" b="1" dirty="0" smtClean="0">
                <a:latin typeface="Arial" panose="020B0604020202020204" pitchFamily="34" charset="0"/>
                <a:cs typeface="Arial" panose="020B0604020202020204" pitchFamily="34" charset="0"/>
              </a:rPr>
              <a:t>lori@pos.org | (303) 324 7655</a:t>
            </a:r>
            <a:endParaRPr lang="en-US" sz="1600" b="1" dirty="0">
              <a:latin typeface="Arial" panose="020B0604020202020204" pitchFamily="34" charset="0"/>
              <a:cs typeface="Arial" panose="020B0604020202020204" pitchFamily="34" charset="0"/>
            </a:endParaRPr>
          </a:p>
        </p:txBody>
      </p:sp>
      <p:grpSp>
        <p:nvGrpSpPr>
          <p:cNvPr id="13" name="Group 12"/>
          <p:cNvGrpSpPr/>
          <p:nvPr userDrawn="1"/>
        </p:nvGrpSpPr>
        <p:grpSpPr>
          <a:xfrm>
            <a:off x="511193" y="2343150"/>
            <a:ext cx="3750784" cy="653112"/>
            <a:chOff x="4909159" y="2209800"/>
            <a:chExt cx="3882442" cy="676037"/>
          </a:xfrm>
        </p:grpSpPr>
        <p:sp>
          <p:nvSpPr>
            <p:cNvPr id="15" name="Rectangle 14"/>
            <p:cNvSpPr/>
            <p:nvPr/>
          </p:nvSpPr>
          <p:spPr>
            <a:xfrm>
              <a:off x="5029200" y="2362200"/>
              <a:ext cx="1066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968" t="31534" r="12968" b="31534"/>
            <a:stretch/>
          </p:blipFill>
          <p:spPr bwMode="auto">
            <a:xfrm>
              <a:off x="4909159" y="2209800"/>
              <a:ext cx="3882442" cy="676037"/>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Text Placeholder 1"/>
          <p:cNvSpPr txBox="1">
            <a:spLocks/>
          </p:cNvSpPr>
          <p:nvPr userDrawn="1"/>
        </p:nvSpPr>
        <p:spPr>
          <a:xfrm>
            <a:off x="4638935" y="3079617"/>
            <a:ext cx="4236962" cy="984885"/>
          </a:xfrm>
          <a:prstGeom prst="rect">
            <a:avLst/>
          </a:prstGeom>
          <a:solidFill>
            <a:schemeClr val="bg1"/>
          </a:solidFill>
          <a:ln w="28575">
            <a:solidFill>
              <a:schemeClr val="accent2">
                <a:lumMod val="50000"/>
              </a:schemeClr>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b="1" dirty="0" smtClean="0">
                <a:latin typeface="Arial" panose="020B0604020202020204" pitchFamily="34" charset="0"/>
                <a:cs typeface="Arial" panose="020B0604020202020204" pitchFamily="34" charset="0"/>
              </a:rPr>
              <a:t>Dave Metz</a:t>
            </a:r>
          </a:p>
          <a:p>
            <a:pPr marL="0" indent="0" algn="ctr" fontAlgn="auto">
              <a:spcAft>
                <a:spcPts val="0"/>
              </a:spcAft>
              <a:buFont typeface="Arial" pitchFamily="34" charset="0"/>
              <a:buNone/>
            </a:pPr>
            <a:r>
              <a:rPr lang="en-US" sz="1600" b="1" dirty="0" smtClean="0">
                <a:latin typeface="Arial" panose="020B0604020202020204" pitchFamily="34" charset="0"/>
                <a:cs typeface="Arial" panose="020B0604020202020204" pitchFamily="34" charset="0"/>
              </a:rPr>
              <a:t>dave@fm3research.com | (510) 451 9521</a:t>
            </a:r>
            <a:endParaRPr lang="en-US" sz="1600" b="1" dirty="0">
              <a:latin typeface="Arial" panose="020B0604020202020204" pitchFamily="34" charset="0"/>
              <a:cs typeface="Arial" panose="020B0604020202020204" pitchFamily="34" charset="0"/>
            </a:endParaRPr>
          </a:p>
        </p:txBody>
      </p:sp>
      <p:pic>
        <p:nvPicPr>
          <p:cNvPr id="18" name="Picture 1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47070" y="2348095"/>
            <a:ext cx="3620693" cy="643220"/>
          </a:xfrm>
          <a:prstGeom prst="rect">
            <a:avLst/>
          </a:prstGeom>
          <a:effectLst/>
        </p:spPr>
      </p:pic>
    </p:spTree>
    <p:extLst>
      <p:ext uri="{BB962C8B-B14F-4D97-AF65-F5344CB8AC3E}">
        <p14:creationId xmlns:p14="http://schemas.microsoft.com/office/powerpoint/2010/main" val="8870301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50000"/>
          </a:schemeClr>
        </a:solidFill>
        <a:effectLst/>
      </p:bgPr>
    </p:bg>
    <p:spTree>
      <p:nvGrpSpPr>
        <p:cNvPr id="1" name=""/>
        <p:cNvGrpSpPr/>
        <p:nvPr/>
      </p:nvGrpSpPr>
      <p:grpSpPr>
        <a:xfrm>
          <a:off x="0" y="0"/>
          <a:ext cx="0" cy="0"/>
          <a:chOff x="0" y="0"/>
          <a:chExt cx="0" cy="0"/>
        </a:xfrm>
      </p:grpSpPr>
      <p:sp>
        <p:nvSpPr>
          <p:cNvPr id="81962" name="Rectangle 42"/>
          <p:cNvSpPr>
            <a:spLocks noChangeArrowheads="1"/>
          </p:cNvSpPr>
          <p:nvPr/>
        </p:nvSpPr>
        <p:spPr bwMode="auto">
          <a:xfrm>
            <a:off x="228600" y="377370"/>
            <a:ext cx="2133600" cy="6172200"/>
          </a:xfrm>
          <a:prstGeom prst="rect">
            <a:avLst/>
          </a:prstGeom>
          <a:solidFill>
            <a:srgbClr val="800000"/>
          </a:solidFill>
          <a:ln w="9525">
            <a:solidFill>
              <a:srgbClr val="800000"/>
            </a:solidFill>
            <a:miter lim="800000"/>
            <a:headEnd/>
            <a:tailEnd/>
          </a:ln>
          <a:effectLst/>
        </p:spPr>
        <p:txBody>
          <a:bodyPr wrap="none" anchor="ctr"/>
          <a:lstStyle/>
          <a:p>
            <a:endParaRPr lang="en-US" dirty="0">
              <a:solidFill>
                <a:srgbClr val="000000"/>
              </a:solidFill>
              <a:latin typeface="Arial"/>
            </a:endParaRPr>
          </a:p>
        </p:txBody>
      </p:sp>
      <p:pic>
        <p:nvPicPr>
          <p:cNvPr id="10" name="Picture 4" descr="http://www.alabamaforeverwild.com/images/logo.png"/>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15973" r="11676" b="14020"/>
          <a:stretch/>
        </p:blipFill>
        <p:spPr bwMode="auto">
          <a:xfrm>
            <a:off x="388259" y="2606382"/>
            <a:ext cx="1814281" cy="1720271"/>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81928" name="Rectangle 8"/>
          <p:cNvSpPr>
            <a:spLocks noChangeArrowheads="1"/>
          </p:cNvSpPr>
          <p:nvPr/>
        </p:nvSpPr>
        <p:spPr bwMode="auto">
          <a:xfrm>
            <a:off x="0" y="529770"/>
            <a:ext cx="9144000" cy="152400"/>
          </a:xfrm>
          <a:prstGeom prst="rect">
            <a:avLst/>
          </a:prstGeom>
          <a:solidFill>
            <a:srgbClr val="800000"/>
          </a:solidFill>
          <a:ln w="9525">
            <a:solidFill>
              <a:srgbClr val="800000"/>
            </a:solidFill>
            <a:miter lim="800000"/>
            <a:headEnd/>
            <a:tailEnd/>
          </a:ln>
          <a:effectLst/>
        </p:spPr>
        <p:txBody>
          <a:bodyPr wrap="none" anchor="ctr"/>
          <a:lstStyle/>
          <a:p>
            <a:endParaRPr lang="en-US" dirty="0">
              <a:solidFill>
                <a:srgbClr val="000000"/>
              </a:solidFill>
              <a:latin typeface="Arial"/>
            </a:endParaRPr>
          </a:p>
        </p:txBody>
      </p:sp>
      <p:sp>
        <p:nvSpPr>
          <p:cNvPr id="81929" name="Rectangle 9"/>
          <p:cNvSpPr>
            <a:spLocks noChangeArrowheads="1"/>
          </p:cNvSpPr>
          <p:nvPr/>
        </p:nvSpPr>
        <p:spPr bwMode="auto">
          <a:xfrm>
            <a:off x="0" y="6244770"/>
            <a:ext cx="9144000" cy="152400"/>
          </a:xfrm>
          <a:prstGeom prst="rect">
            <a:avLst/>
          </a:prstGeom>
          <a:solidFill>
            <a:srgbClr val="800000"/>
          </a:solidFill>
          <a:ln w="9525">
            <a:solidFill>
              <a:srgbClr val="800000"/>
            </a:solidFill>
            <a:miter lim="800000"/>
            <a:headEnd/>
            <a:tailEnd/>
          </a:ln>
          <a:effectLst/>
        </p:spPr>
        <p:txBody>
          <a:bodyPr wrap="none" anchor="ctr"/>
          <a:lstStyle/>
          <a:p>
            <a:endParaRPr lang="en-US" dirty="0">
              <a:solidFill>
                <a:srgbClr val="000000"/>
              </a:solidFill>
              <a:latin typeface="Arial"/>
            </a:endParaRPr>
          </a:p>
        </p:txBody>
      </p:sp>
      <p:sp>
        <p:nvSpPr>
          <p:cNvPr id="3" name="Rectangle 2"/>
          <p:cNvSpPr/>
          <p:nvPr userDrawn="1"/>
        </p:nvSpPr>
        <p:spPr>
          <a:xfrm>
            <a:off x="3933372" y="224970"/>
            <a:ext cx="3701143" cy="723900"/>
          </a:xfrm>
          <a:prstGeom prst="rect">
            <a:avLst/>
          </a:prstGeom>
          <a:solidFill>
            <a:srgbClr val="8000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pic>
        <p:nvPicPr>
          <p:cNvPr id="22" name="Picture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51301" y="287170"/>
            <a:ext cx="3421743" cy="599500"/>
          </a:xfrm>
          <a:prstGeom prst="rect">
            <a:avLst/>
          </a:prstGeom>
        </p:spPr>
      </p:pic>
      <p:pic>
        <p:nvPicPr>
          <p:cNvPr id="11" name="Picture 6" descr="http://www.ctaa.org/webmodules/webarticles/articlefiles/alabama_seal.jp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88259" y="4682995"/>
            <a:ext cx="1814282" cy="172808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2" name="Picture 2" descr="https://encrypted-tbn3.gstatic.com/images?q=tbn:ANd9GcSNYhv-otdNHfBQiQOSgKM_FRj_wAH9rLbFFj418tWZe2ohSU-i"/>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49321" y="529769"/>
            <a:ext cx="1880172" cy="1720271"/>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38857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50000"/>
          </a:schemeClr>
        </a:solidFill>
        <a:effectLst/>
      </p:bgPr>
    </p:bg>
    <p:spTree>
      <p:nvGrpSpPr>
        <p:cNvPr id="1" name=""/>
        <p:cNvGrpSpPr/>
        <p:nvPr/>
      </p:nvGrpSpPr>
      <p:grpSpPr>
        <a:xfrm>
          <a:off x="0" y="0"/>
          <a:ext cx="0" cy="0"/>
          <a:chOff x="0" y="0"/>
          <a:chExt cx="0" cy="0"/>
        </a:xfrm>
      </p:grpSpPr>
      <p:sp>
        <p:nvSpPr>
          <p:cNvPr id="7" name="Rectangle 6"/>
          <p:cNvSpPr/>
          <p:nvPr/>
        </p:nvSpPr>
        <p:spPr>
          <a:xfrm>
            <a:off x="0" y="1"/>
            <a:ext cx="9144000" cy="6569936"/>
          </a:xfrm>
          <a:prstGeom prst="rect">
            <a:avLst/>
          </a:prstGeom>
          <a:solidFill>
            <a:schemeClr val="accent3"/>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TextBox 7"/>
          <p:cNvSpPr txBox="1"/>
          <p:nvPr userDrawn="1"/>
        </p:nvSpPr>
        <p:spPr bwMode="white">
          <a:xfrm>
            <a:off x="8317149" y="6569936"/>
            <a:ext cx="826851" cy="307777"/>
          </a:xfrm>
          <a:prstGeom prst="rect">
            <a:avLst/>
          </a:prstGeom>
          <a:noFill/>
        </p:spPr>
        <p:txBody>
          <a:bodyPr wrap="square" rtlCol="0">
            <a:spAutoFit/>
          </a:bodyPr>
          <a:lstStyle/>
          <a:p>
            <a:pPr algn="r"/>
            <a:r>
              <a:rPr lang="en-US" sz="1400" b="1" dirty="0" smtClean="0">
                <a:solidFill>
                  <a:srgbClr val="FFFFFF"/>
                </a:solidFill>
                <a:latin typeface="Tahoma" pitchFamily="34" charset="0"/>
                <a:ea typeface="Tahoma" pitchFamily="34" charset="0"/>
                <a:cs typeface="Tahoma" pitchFamily="34" charset="0"/>
              </a:rPr>
              <a:t> </a:t>
            </a:r>
            <a:fld id="{C0CE7094-1CA9-4BAD-8D1E-1CF327E8A891}" type="slidenum">
              <a:rPr lang="en-US" sz="1400" b="1" smtClean="0">
                <a:solidFill>
                  <a:srgbClr val="FFFFFF"/>
                </a:solidFill>
                <a:latin typeface="Tahoma" pitchFamily="34" charset="0"/>
                <a:ea typeface="Tahoma" pitchFamily="34" charset="0"/>
                <a:cs typeface="Tahoma" pitchFamily="34" charset="0"/>
              </a:rPr>
              <a:pPr algn="r"/>
              <a:t>‹#›</a:t>
            </a:fld>
            <a:endParaRPr lang="en-US" sz="1400" b="1" dirty="0">
              <a:solidFill>
                <a:srgbClr val="FFFFFF"/>
              </a:solidFill>
              <a:latin typeface="Tahoma" pitchFamily="34" charset="0"/>
              <a:ea typeface="Tahoma" pitchFamily="34" charset="0"/>
              <a:cs typeface="Tahoma" pitchFamily="34" charset="0"/>
            </a:endParaRPr>
          </a:p>
        </p:txBody>
      </p:sp>
      <p:grpSp>
        <p:nvGrpSpPr>
          <p:cNvPr id="2" name="Group 1"/>
          <p:cNvGrpSpPr/>
          <p:nvPr userDrawn="1"/>
        </p:nvGrpSpPr>
        <p:grpSpPr>
          <a:xfrm>
            <a:off x="0" y="6414036"/>
            <a:ext cx="2653439" cy="436413"/>
            <a:chOff x="0" y="6390128"/>
            <a:chExt cx="2798811" cy="460322"/>
          </a:xfrm>
        </p:grpSpPr>
        <p:pic>
          <p:nvPicPr>
            <p:cNvPr id="4" name="Picture 15" descr="FM3-Logo 2"/>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0" y="6398654"/>
              <a:ext cx="1936601" cy="4517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7" descr="pos_logo_stckd_colo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l="15575" t="33932" r="63454" b="34061"/>
            <a:stretch>
              <a:fillRect/>
            </a:stretch>
          </p:blipFill>
          <p:spPr bwMode="auto">
            <a:xfrm>
              <a:off x="1935947" y="6390128"/>
              <a:ext cx="862864" cy="4603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242649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003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66148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389947"/>
            <a:ext cx="9144000" cy="468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FFFFF"/>
              </a:solidFill>
            </a:endParaRPr>
          </a:p>
        </p:txBody>
      </p:sp>
      <p:sp>
        <p:nvSpPr>
          <p:cNvPr id="10" name="Rectangle 9"/>
          <p:cNvSpPr/>
          <p:nvPr userDrawn="1"/>
        </p:nvSpPr>
        <p:spPr>
          <a:xfrm>
            <a:off x="0" y="0"/>
            <a:ext cx="9144000" cy="164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FFFFF"/>
              </a:solidFill>
            </a:endParaRPr>
          </a:p>
        </p:txBody>
      </p:sp>
      <p:sp>
        <p:nvSpPr>
          <p:cNvPr id="11" name="Text Placeholder 2"/>
          <p:cNvSpPr txBox="1">
            <a:spLocks/>
          </p:cNvSpPr>
          <p:nvPr userDrawn="1"/>
        </p:nvSpPr>
        <p:spPr>
          <a:xfrm>
            <a:off x="8239125" y="6462713"/>
            <a:ext cx="904875" cy="395287"/>
          </a:xfrm>
          <a:prstGeom prst="rect">
            <a:avLst/>
          </a:prstGeom>
        </p:spPr>
        <p:txBody>
          <a:bodyPr anchor="b"/>
          <a:lstStyle>
            <a:lvl1pPr marL="0" indent="0" algn="r" defTabSz="914400" rtl="0" eaLnBrk="1" latinLnBrk="0" hangingPunct="1">
              <a:spcBef>
                <a:spcPct val="20000"/>
              </a:spcBef>
              <a:buFont typeface="Arial" pitchFamily="34" charset="0"/>
              <a:buNone/>
              <a:defRPr sz="1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F54A0CD3-EBDE-40D0-9318-D158662459D2}" type="slidenum">
              <a:rPr lang="en-US" smtClean="0">
                <a:solidFill>
                  <a:srgbClr val="FFFFFF"/>
                </a:solidFill>
              </a:rPr>
              <a:pPr/>
              <a:t>‹#›</a:t>
            </a:fld>
            <a:endParaRPr lang="en-US" dirty="0">
              <a:solidFill>
                <a:srgbClr val="FFFFFF"/>
              </a:solidFill>
            </a:endParaRPr>
          </a:p>
        </p:txBody>
      </p:sp>
      <p:sp>
        <p:nvSpPr>
          <p:cNvPr id="12" name="Rectangle 11"/>
          <p:cNvSpPr/>
          <p:nvPr userDrawn="1"/>
        </p:nvSpPr>
        <p:spPr>
          <a:xfrm>
            <a:off x="0" y="111042"/>
            <a:ext cx="9144000" cy="610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rgbClr val="FFFFFF"/>
              </a:solidFill>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6389948"/>
            <a:ext cx="2509541" cy="460322"/>
          </a:xfrm>
          <a:prstGeom prst="rect">
            <a:avLst/>
          </a:prstGeom>
        </p:spPr>
      </p:pic>
      <p:pic>
        <p:nvPicPr>
          <p:cNvPr id="13" name="Picture 47" descr="pos_logo_stckd_colo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l="15575" t="33932" r="63454" b="34061"/>
          <a:stretch>
            <a:fillRect/>
          </a:stretch>
        </p:blipFill>
        <p:spPr bwMode="auto">
          <a:xfrm>
            <a:off x="2509541" y="6389948"/>
            <a:ext cx="862864" cy="46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01240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Lst>
  <p:transition advClick="0"/>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0.xml"/><Relationship Id="rId6" Type="http://schemas.openxmlformats.org/officeDocument/2006/relationships/image" Target="../media/image32.tiff"/><Relationship Id="rId5" Type="http://schemas.openxmlformats.org/officeDocument/2006/relationships/image" Target="../media/image31.png"/><Relationship Id="rId4" Type="http://schemas.openxmlformats.org/officeDocument/2006/relationships/image" Target="../media/image30.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97.xml"/><Relationship Id="rId5" Type="http://schemas.microsoft.com/office/2007/relationships/hdphoto" Target="../media/hdphoto4.wdp"/><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png"/><Relationship Id="rId1" Type="http://schemas.openxmlformats.org/officeDocument/2006/relationships/slideLayout" Target="../slideLayouts/slideLayout97.xml"/><Relationship Id="rId5" Type="http://schemas.openxmlformats.org/officeDocument/2006/relationships/image" Target="../media/image26.tiff"/><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diagramColors" Target="../diagrams/colors2.xml"/><Relationship Id="rId11" Type="http://schemas.openxmlformats.org/officeDocument/2006/relationships/image" Target="../media/image62.jpeg"/><Relationship Id="rId5" Type="http://schemas.openxmlformats.org/officeDocument/2006/relationships/diagramQuickStyle" Target="../diagrams/quickStyle2.xml"/><Relationship Id="rId10" Type="http://schemas.openxmlformats.org/officeDocument/2006/relationships/image" Target="../media/image61.jpeg"/><Relationship Id="rId4" Type="http://schemas.openxmlformats.org/officeDocument/2006/relationships/diagramLayout" Target="../diagrams/layout2.xml"/><Relationship Id="rId9"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7.xml"/><Relationship Id="rId1" Type="http://schemas.openxmlformats.org/officeDocument/2006/relationships/vmlDrawing" Target="../drawings/vmlDrawing1.vml"/><Relationship Id="rId4" Type="http://schemas.openxmlformats.org/officeDocument/2006/relationships/image" Target="../media/image66.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122" name="Rectangle 13"/>
          <p:cNvSpPr>
            <a:spLocks noChangeArrowheads="1"/>
          </p:cNvSpPr>
          <p:nvPr/>
        </p:nvSpPr>
        <p:spPr bwMode="auto">
          <a:xfrm>
            <a:off x="0" y="5181600"/>
            <a:ext cx="9144000" cy="167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latin typeface="Arial"/>
            </a:endParaRPr>
          </a:p>
        </p:txBody>
      </p:sp>
      <p:sp>
        <p:nvSpPr>
          <p:cNvPr id="5124" name="Text Box 16"/>
          <p:cNvSpPr txBox="1">
            <a:spLocks noChangeArrowheads="1"/>
          </p:cNvSpPr>
          <p:nvPr/>
        </p:nvSpPr>
        <p:spPr bwMode="auto">
          <a:xfrm>
            <a:off x="228600" y="2895600"/>
            <a:ext cx="8686800" cy="1200329"/>
          </a:xfrm>
          <a:prstGeom prst="rect">
            <a:avLst/>
          </a:prstGeom>
          <a:noFill/>
          <a:ln w="57150" cmpd="thickThin">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pPr>
            <a:r>
              <a:rPr lang="en-US" sz="3600" b="1" i="1" dirty="0">
                <a:solidFill>
                  <a:srgbClr val="FFFFFF"/>
                </a:solidFill>
                <a:latin typeface="Tahoma" pitchFamily="34" charset="0"/>
                <a:ea typeface="Tahoma" pitchFamily="34" charset="0"/>
                <a:cs typeface="Tahoma" pitchFamily="34" charset="0"/>
              </a:rPr>
              <a:t>American Attitudes and Messaging on Wildlife &amp;</a:t>
            </a:r>
            <a:r>
              <a:rPr lang="en-US" sz="3600" b="1" i="1" dirty="0" smtClean="0">
                <a:solidFill>
                  <a:srgbClr val="FFFFFF"/>
                </a:solidFill>
                <a:latin typeface="Tahoma" pitchFamily="34" charset="0"/>
                <a:ea typeface="Tahoma" pitchFamily="34" charset="0"/>
                <a:cs typeface="Tahoma" pitchFamily="34" charset="0"/>
              </a:rPr>
              <a:t> Conservation</a:t>
            </a:r>
            <a:endParaRPr lang="en-US" sz="2400" b="1" i="1" dirty="0">
              <a:solidFill>
                <a:srgbClr val="FFFFFF"/>
              </a:solidFill>
              <a:latin typeface="Tahoma" pitchFamily="34" charset="0"/>
              <a:ea typeface="Tahoma" pitchFamily="34" charset="0"/>
              <a:cs typeface="Tahoma" pitchFamily="34" charset="0"/>
            </a:endParaRPr>
          </a:p>
        </p:txBody>
      </p:sp>
      <p:pic>
        <p:nvPicPr>
          <p:cNvPr id="8" name="Picture 2" descr="http://support.nature.org/images/Wallpaper/aaa_appalachians_1280x102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276" b="10004"/>
          <a:stretch/>
        </p:blipFill>
        <p:spPr bwMode="auto">
          <a:xfrm>
            <a:off x="3174538" y="228600"/>
            <a:ext cx="2794924" cy="2285115"/>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11" name="Picture 7" descr="http://discounthotels.com/travel-blog/wp-content/uploads/2009/10/ar-poi-buffalo-national-river-af.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28600"/>
            <a:ext cx="2712720" cy="2286000"/>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12" name="Picture 2" descr="http://3.bp.blogspot.com/_imKEhSrsyDQ/TQRboO3Lt0I/AAAAAAAAAG0/7lNFh6jmzRA/s1600/Alpine_Scenic%252C_Mount_Washington%252C_Washingt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 y="240475"/>
            <a:ext cx="2712720" cy="2274125"/>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23359" y="5197339"/>
            <a:ext cx="4236962" cy="1565411"/>
            <a:chOff x="268103" y="5223241"/>
            <a:chExt cx="4236962" cy="1565411"/>
          </a:xfrm>
        </p:grpSpPr>
        <p:pic>
          <p:nvPicPr>
            <p:cNvPr id="4098" name="Picture 2" descr="J:\Shared\Logo\Stacked Logo\pos_logo_stckd_color.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40" t="27173" r="12540" b="27173"/>
            <a:stretch/>
          </p:blipFill>
          <p:spPr bwMode="auto">
            <a:xfrm>
              <a:off x="1106516" y="5223241"/>
              <a:ext cx="2560136" cy="5445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
            <p:cNvSpPr txBox="1">
              <a:spLocks/>
            </p:cNvSpPr>
            <p:nvPr/>
          </p:nvSpPr>
          <p:spPr>
            <a:xfrm>
              <a:off x="268103" y="5803767"/>
              <a:ext cx="4236962" cy="984885"/>
            </a:xfrm>
            <a:prstGeom prst="rect">
              <a:avLst/>
            </a:prstGeom>
            <a:solidFill>
              <a:schemeClr val="bg1"/>
            </a:solidFill>
            <a:ln w="28575">
              <a:solidFill>
                <a:schemeClr val="accent2">
                  <a:lumMod val="50000"/>
                </a:schemeClr>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b="1" dirty="0" smtClean="0">
                  <a:latin typeface="Arial" panose="020B0604020202020204" pitchFamily="34" charset="0"/>
                  <a:cs typeface="Arial" panose="020B0604020202020204" pitchFamily="34" charset="0"/>
                </a:rPr>
                <a:t>Lori Weigel</a:t>
              </a:r>
            </a:p>
            <a:p>
              <a:pPr marL="0" indent="0" algn="ctr" fontAlgn="auto">
                <a:spcAft>
                  <a:spcPts val="0"/>
                </a:spcAft>
                <a:buFont typeface="Arial" pitchFamily="34" charset="0"/>
                <a:buNone/>
              </a:pPr>
              <a:r>
                <a:rPr lang="en-US" sz="1600" b="1" dirty="0" smtClean="0">
                  <a:latin typeface="Arial" panose="020B0604020202020204" pitchFamily="34" charset="0"/>
                  <a:cs typeface="Arial" panose="020B0604020202020204" pitchFamily="34" charset="0"/>
                </a:rPr>
                <a:t>lori@pos.org | (303) 324 7655</a:t>
              </a:r>
              <a:endParaRPr lang="en-US" sz="1600" b="1" dirty="0">
                <a:latin typeface="Arial" panose="020B0604020202020204" pitchFamily="34" charset="0"/>
                <a:cs typeface="Arial" panose="020B0604020202020204" pitchFamily="34" charset="0"/>
              </a:endParaRPr>
            </a:p>
          </p:txBody>
        </p:sp>
      </p:grpSp>
      <p:grpSp>
        <p:nvGrpSpPr>
          <p:cNvPr id="13" name="Group 12"/>
          <p:cNvGrpSpPr/>
          <p:nvPr/>
        </p:nvGrpSpPr>
        <p:grpSpPr>
          <a:xfrm>
            <a:off x="4683680" y="5254005"/>
            <a:ext cx="4236962" cy="1508745"/>
            <a:chOff x="4638935" y="5279907"/>
            <a:chExt cx="4236962" cy="1508745"/>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3847" y="5279907"/>
              <a:ext cx="2427139" cy="431185"/>
            </a:xfrm>
            <a:prstGeom prst="rect">
              <a:avLst/>
            </a:prstGeom>
            <a:effectLst/>
          </p:spPr>
        </p:pic>
        <p:sp>
          <p:nvSpPr>
            <p:cNvPr id="18" name="Text Placeholder 1"/>
            <p:cNvSpPr txBox="1">
              <a:spLocks/>
            </p:cNvSpPr>
            <p:nvPr/>
          </p:nvSpPr>
          <p:spPr>
            <a:xfrm>
              <a:off x="4638935" y="5803767"/>
              <a:ext cx="4236962" cy="984885"/>
            </a:xfrm>
            <a:prstGeom prst="rect">
              <a:avLst/>
            </a:prstGeom>
            <a:solidFill>
              <a:schemeClr val="bg1"/>
            </a:solidFill>
            <a:ln w="28575">
              <a:solidFill>
                <a:schemeClr val="accent2">
                  <a:lumMod val="50000"/>
                </a:schemeClr>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b="1" dirty="0" smtClean="0">
                  <a:latin typeface="Arial" panose="020B0604020202020204" pitchFamily="34" charset="0"/>
                  <a:cs typeface="Arial" panose="020B0604020202020204" pitchFamily="34" charset="0"/>
                </a:rPr>
                <a:t>Dave Metz</a:t>
              </a:r>
            </a:p>
            <a:p>
              <a:pPr marL="0" indent="0" algn="ctr" fontAlgn="auto">
                <a:spcAft>
                  <a:spcPts val="0"/>
                </a:spcAft>
                <a:buFont typeface="Arial" pitchFamily="34" charset="0"/>
                <a:buNone/>
              </a:pPr>
              <a:r>
                <a:rPr lang="en-US" sz="1600" b="1" dirty="0" smtClean="0">
                  <a:latin typeface="Arial" panose="020B0604020202020204" pitchFamily="34" charset="0"/>
                  <a:cs typeface="Arial" panose="020B0604020202020204" pitchFamily="34" charset="0"/>
                </a:rPr>
                <a:t>dave@fm3research.com | (510) 451 9521</a:t>
              </a:r>
              <a:endParaRPr lang="en-US"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90713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33"/>
          <p:cNvSpPr>
            <a:spLocks noChangeArrowheads="1"/>
          </p:cNvSpPr>
          <p:nvPr/>
        </p:nvSpPr>
        <p:spPr bwMode="auto">
          <a:xfrm>
            <a:off x="1967120" y="6051550"/>
            <a:ext cx="520976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300" dirty="0">
                <a:solidFill>
                  <a:srgbClr val="000000"/>
                </a:solidFill>
                <a:latin typeface="Arial" charset="0"/>
              </a:rPr>
              <a:t>Now I would like to read you a few statements about wildlife. For each </a:t>
            </a:r>
            <a:endParaRPr lang="en-US" dirty="0"/>
          </a:p>
        </p:txBody>
      </p:sp>
      <p:sp>
        <p:nvSpPr>
          <p:cNvPr id="16387" name="Rectangle 334"/>
          <p:cNvSpPr>
            <a:spLocks noChangeArrowheads="1"/>
          </p:cNvSpPr>
          <p:nvPr/>
        </p:nvSpPr>
        <p:spPr bwMode="auto">
          <a:xfrm>
            <a:off x="2151466" y="6242050"/>
            <a:ext cx="484106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300" dirty="0">
                <a:solidFill>
                  <a:srgbClr val="000000"/>
                </a:solidFill>
                <a:latin typeface="Arial" charset="0"/>
              </a:rPr>
              <a:t>one, please tell me if you agree or disagree with that statement... </a:t>
            </a:r>
            <a:endParaRPr lang="en-US" dirty="0"/>
          </a:p>
        </p:txBody>
      </p:sp>
      <p:sp>
        <p:nvSpPr>
          <p:cNvPr id="16388" name="Line 335"/>
          <p:cNvSpPr>
            <a:spLocks noChangeShapeType="1"/>
          </p:cNvSpPr>
          <p:nvPr/>
        </p:nvSpPr>
        <p:spPr bwMode="auto">
          <a:xfrm flipH="1">
            <a:off x="392113" y="5999163"/>
            <a:ext cx="83423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9" name="Rectangle 336"/>
          <p:cNvSpPr>
            <a:spLocks noChangeArrowheads="1"/>
          </p:cNvSpPr>
          <p:nvPr/>
        </p:nvSpPr>
        <p:spPr bwMode="auto">
          <a:xfrm>
            <a:off x="1048733" y="252413"/>
            <a:ext cx="72227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Two factors are more important than ANY other </a:t>
            </a:r>
          </a:p>
        </p:txBody>
      </p:sp>
      <p:sp>
        <p:nvSpPr>
          <p:cNvPr id="16390" name="Rectangle 337"/>
          <p:cNvSpPr>
            <a:spLocks noChangeArrowheads="1"/>
          </p:cNvSpPr>
          <p:nvPr/>
        </p:nvSpPr>
        <p:spPr bwMode="auto">
          <a:xfrm>
            <a:off x="1137932" y="636588"/>
            <a:ext cx="695068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in determining a voters' connection to wildlife.</a:t>
            </a:r>
          </a:p>
        </p:txBody>
      </p:sp>
      <p:sp>
        <p:nvSpPr>
          <p:cNvPr id="16391" name="Rectangle 338"/>
          <p:cNvSpPr>
            <a:spLocks noChangeArrowheads="1"/>
          </p:cNvSpPr>
          <p:nvPr/>
        </p:nvSpPr>
        <p:spPr bwMode="auto">
          <a:xfrm>
            <a:off x="3541713" y="2235200"/>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28%</a:t>
            </a:r>
            <a:endParaRPr lang="en-US"/>
          </a:p>
        </p:txBody>
      </p:sp>
      <p:sp>
        <p:nvSpPr>
          <p:cNvPr id="16392" name="Rectangle 339"/>
          <p:cNvSpPr>
            <a:spLocks noChangeArrowheads="1"/>
          </p:cNvSpPr>
          <p:nvPr/>
        </p:nvSpPr>
        <p:spPr bwMode="auto">
          <a:xfrm>
            <a:off x="4948238" y="2284413"/>
            <a:ext cx="433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25%</a:t>
            </a:r>
            <a:endParaRPr lang="en-US"/>
          </a:p>
        </p:txBody>
      </p:sp>
      <p:sp>
        <p:nvSpPr>
          <p:cNvPr id="16393" name="Rectangle 340"/>
          <p:cNvSpPr>
            <a:spLocks noChangeArrowheads="1"/>
          </p:cNvSpPr>
          <p:nvPr/>
        </p:nvSpPr>
        <p:spPr bwMode="auto">
          <a:xfrm>
            <a:off x="6354763" y="2136775"/>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34%</a:t>
            </a:r>
            <a:endParaRPr lang="en-US"/>
          </a:p>
        </p:txBody>
      </p:sp>
      <p:sp>
        <p:nvSpPr>
          <p:cNvPr id="16394" name="Rectangle 341"/>
          <p:cNvSpPr>
            <a:spLocks noChangeArrowheads="1"/>
          </p:cNvSpPr>
          <p:nvPr/>
        </p:nvSpPr>
        <p:spPr bwMode="auto">
          <a:xfrm>
            <a:off x="7761288" y="1939925"/>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46%</a:t>
            </a:r>
            <a:endParaRPr lang="en-US"/>
          </a:p>
        </p:txBody>
      </p:sp>
      <p:sp>
        <p:nvSpPr>
          <p:cNvPr id="16395" name="Freeform 342"/>
          <p:cNvSpPr>
            <a:spLocks/>
          </p:cNvSpPr>
          <p:nvPr/>
        </p:nvSpPr>
        <p:spPr bwMode="auto">
          <a:xfrm>
            <a:off x="4333875" y="2519363"/>
            <a:ext cx="14288" cy="476250"/>
          </a:xfrm>
          <a:custGeom>
            <a:avLst/>
            <a:gdLst>
              <a:gd name="T0" fmla="*/ 0 w 28"/>
              <a:gd name="T1" fmla="*/ 14850 h 898"/>
              <a:gd name="T2" fmla="*/ 0 w 28"/>
              <a:gd name="T3" fmla="*/ 476250 h 898"/>
              <a:gd name="T4" fmla="*/ 14288 w 28"/>
              <a:gd name="T5" fmla="*/ 461400 h 898"/>
              <a:gd name="T6" fmla="*/ 14288 w 28"/>
              <a:gd name="T7" fmla="*/ 0 h 898"/>
              <a:gd name="T8" fmla="*/ 0 w 28"/>
              <a:gd name="T9" fmla="*/ 14850 h 8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898">
                <a:moveTo>
                  <a:pt x="0" y="28"/>
                </a:moveTo>
                <a:lnTo>
                  <a:pt x="0" y="898"/>
                </a:lnTo>
                <a:lnTo>
                  <a:pt x="28" y="870"/>
                </a:lnTo>
                <a:lnTo>
                  <a:pt x="28" y="0"/>
                </a:lnTo>
                <a:lnTo>
                  <a:pt x="0" y="28"/>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343"/>
          <p:cNvSpPr>
            <a:spLocks/>
          </p:cNvSpPr>
          <p:nvPr/>
        </p:nvSpPr>
        <p:spPr bwMode="auto">
          <a:xfrm>
            <a:off x="4333875" y="2519363"/>
            <a:ext cx="14288" cy="476250"/>
          </a:xfrm>
          <a:custGeom>
            <a:avLst/>
            <a:gdLst>
              <a:gd name="T0" fmla="*/ 0 w 28"/>
              <a:gd name="T1" fmla="*/ 14850 h 898"/>
              <a:gd name="T2" fmla="*/ 0 w 28"/>
              <a:gd name="T3" fmla="*/ 476250 h 898"/>
              <a:gd name="T4" fmla="*/ 14288 w 28"/>
              <a:gd name="T5" fmla="*/ 461400 h 898"/>
              <a:gd name="T6" fmla="*/ 14288 w 28"/>
              <a:gd name="T7" fmla="*/ 0 h 898"/>
              <a:gd name="T8" fmla="*/ 0 w 28"/>
              <a:gd name="T9" fmla="*/ 14850 h 8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898">
                <a:moveTo>
                  <a:pt x="0" y="28"/>
                </a:moveTo>
                <a:lnTo>
                  <a:pt x="0" y="898"/>
                </a:lnTo>
                <a:lnTo>
                  <a:pt x="28" y="870"/>
                </a:lnTo>
                <a:lnTo>
                  <a:pt x="28" y="0"/>
                </a:lnTo>
                <a:lnTo>
                  <a:pt x="0" y="28"/>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7" name="Freeform 344"/>
          <p:cNvSpPr>
            <a:spLocks/>
          </p:cNvSpPr>
          <p:nvPr/>
        </p:nvSpPr>
        <p:spPr bwMode="auto">
          <a:xfrm>
            <a:off x="3136900" y="2519363"/>
            <a:ext cx="1211263" cy="15875"/>
          </a:xfrm>
          <a:custGeom>
            <a:avLst/>
            <a:gdLst>
              <a:gd name="T0" fmla="*/ 0 w 2288"/>
              <a:gd name="T1" fmla="*/ 15875 h 28"/>
              <a:gd name="T2" fmla="*/ 1196440 w 2288"/>
              <a:gd name="T3" fmla="*/ 15875 h 28"/>
              <a:gd name="T4" fmla="*/ 1211263 w 2288"/>
              <a:gd name="T5" fmla="*/ 0 h 28"/>
              <a:gd name="T6" fmla="*/ 14823 w 2288"/>
              <a:gd name="T7" fmla="*/ 0 h 28"/>
              <a:gd name="T8" fmla="*/ 0 w 2288"/>
              <a:gd name="T9" fmla="*/ 15875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8" h="28">
                <a:moveTo>
                  <a:pt x="0" y="28"/>
                </a:moveTo>
                <a:lnTo>
                  <a:pt x="2260" y="28"/>
                </a:lnTo>
                <a:lnTo>
                  <a:pt x="2288" y="0"/>
                </a:lnTo>
                <a:lnTo>
                  <a:pt x="28" y="0"/>
                </a:lnTo>
                <a:lnTo>
                  <a:pt x="0" y="28"/>
                </a:lnTo>
                <a:close/>
              </a:path>
            </a:pathLst>
          </a:custGeom>
          <a:solidFill>
            <a:srgbClr val="0030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345"/>
          <p:cNvSpPr>
            <a:spLocks/>
          </p:cNvSpPr>
          <p:nvPr/>
        </p:nvSpPr>
        <p:spPr bwMode="auto">
          <a:xfrm>
            <a:off x="3136900" y="2519363"/>
            <a:ext cx="1211263" cy="15875"/>
          </a:xfrm>
          <a:custGeom>
            <a:avLst/>
            <a:gdLst>
              <a:gd name="T0" fmla="*/ 0 w 2288"/>
              <a:gd name="T1" fmla="*/ 15875 h 28"/>
              <a:gd name="T2" fmla="*/ 1196440 w 2288"/>
              <a:gd name="T3" fmla="*/ 15875 h 28"/>
              <a:gd name="T4" fmla="*/ 1211263 w 2288"/>
              <a:gd name="T5" fmla="*/ 0 h 28"/>
              <a:gd name="T6" fmla="*/ 14823 w 2288"/>
              <a:gd name="T7" fmla="*/ 0 h 28"/>
              <a:gd name="T8" fmla="*/ 0 w 2288"/>
              <a:gd name="T9" fmla="*/ 15875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8" h="28">
                <a:moveTo>
                  <a:pt x="0" y="28"/>
                </a:moveTo>
                <a:lnTo>
                  <a:pt x="2260" y="28"/>
                </a:lnTo>
                <a:lnTo>
                  <a:pt x="2288" y="0"/>
                </a:lnTo>
                <a:lnTo>
                  <a:pt x="28" y="0"/>
                </a:lnTo>
                <a:lnTo>
                  <a:pt x="0" y="28"/>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9" name="Rectangle 346"/>
          <p:cNvSpPr>
            <a:spLocks noChangeArrowheads="1"/>
          </p:cNvSpPr>
          <p:nvPr/>
        </p:nvSpPr>
        <p:spPr bwMode="auto">
          <a:xfrm>
            <a:off x="3136900" y="2535238"/>
            <a:ext cx="1196975" cy="46037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400" name="Rectangle 347"/>
          <p:cNvSpPr>
            <a:spLocks noChangeArrowheads="1"/>
          </p:cNvSpPr>
          <p:nvPr/>
        </p:nvSpPr>
        <p:spPr bwMode="auto">
          <a:xfrm>
            <a:off x="3141663" y="2540000"/>
            <a:ext cx="1187450" cy="450850"/>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1" name="Freeform 348"/>
          <p:cNvSpPr>
            <a:spLocks/>
          </p:cNvSpPr>
          <p:nvPr/>
        </p:nvSpPr>
        <p:spPr bwMode="auto">
          <a:xfrm>
            <a:off x="5740400" y="2568575"/>
            <a:ext cx="14288" cy="427038"/>
          </a:xfrm>
          <a:custGeom>
            <a:avLst/>
            <a:gdLst>
              <a:gd name="T0" fmla="*/ 0 w 27"/>
              <a:gd name="T1" fmla="*/ 14853 h 805"/>
              <a:gd name="T2" fmla="*/ 0 w 27"/>
              <a:gd name="T3" fmla="*/ 427038 h 805"/>
              <a:gd name="T4" fmla="*/ 14288 w 27"/>
              <a:gd name="T5" fmla="*/ 412185 h 805"/>
              <a:gd name="T6" fmla="*/ 14288 w 27"/>
              <a:gd name="T7" fmla="*/ 0 h 805"/>
              <a:gd name="T8" fmla="*/ 0 w 27"/>
              <a:gd name="T9" fmla="*/ 14853 h 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805">
                <a:moveTo>
                  <a:pt x="0" y="28"/>
                </a:moveTo>
                <a:lnTo>
                  <a:pt x="0" y="805"/>
                </a:lnTo>
                <a:lnTo>
                  <a:pt x="27" y="777"/>
                </a:lnTo>
                <a:lnTo>
                  <a:pt x="27" y="0"/>
                </a:lnTo>
                <a:lnTo>
                  <a:pt x="0" y="28"/>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2" name="Freeform 349"/>
          <p:cNvSpPr>
            <a:spLocks/>
          </p:cNvSpPr>
          <p:nvPr/>
        </p:nvSpPr>
        <p:spPr bwMode="auto">
          <a:xfrm>
            <a:off x="5740400" y="2568575"/>
            <a:ext cx="14288" cy="427038"/>
          </a:xfrm>
          <a:custGeom>
            <a:avLst/>
            <a:gdLst>
              <a:gd name="T0" fmla="*/ 0 w 27"/>
              <a:gd name="T1" fmla="*/ 14853 h 805"/>
              <a:gd name="T2" fmla="*/ 0 w 27"/>
              <a:gd name="T3" fmla="*/ 427038 h 805"/>
              <a:gd name="T4" fmla="*/ 14288 w 27"/>
              <a:gd name="T5" fmla="*/ 412185 h 805"/>
              <a:gd name="T6" fmla="*/ 14288 w 27"/>
              <a:gd name="T7" fmla="*/ 0 h 805"/>
              <a:gd name="T8" fmla="*/ 0 w 27"/>
              <a:gd name="T9" fmla="*/ 14853 h 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805">
                <a:moveTo>
                  <a:pt x="0" y="28"/>
                </a:moveTo>
                <a:lnTo>
                  <a:pt x="0" y="805"/>
                </a:lnTo>
                <a:lnTo>
                  <a:pt x="27" y="777"/>
                </a:lnTo>
                <a:lnTo>
                  <a:pt x="27" y="0"/>
                </a:lnTo>
                <a:lnTo>
                  <a:pt x="0" y="28"/>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3" name="Freeform 350"/>
          <p:cNvSpPr>
            <a:spLocks/>
          </p:cNvSpPr>
          <p:nvPr/>
        </p:nvSpPr>
        <p:spPr bwMode="auto">
          <a:xfrm>
            <a:off x="4543425" y="2568575"/>
            <a:ext cx="1211263" cy="15875"/>
          </a:xfrm>
          <a:custGeom>
            <a:avLst/>
            <a:gdLst>
              <a:gd name="T0" fmla="*/ 0 w 2287"/>
              <a:gd name="T1" fmla="*/ 15875 h 28"/>
              <a:gd name="T2" fmla="*/ 1196963 w 2287"/>
              <a:gd name="T3" fmla="*/ 15875 h 28"/>
              <a:gd name="T4" fmla="*/ 1211263 w 2287"/>
              <a:gd name="T5" fmla="*/ 0 h 28"/>
              <a:gd name="T6" fmla="*/ 14830 w 2287"/>
              <a:gd name="T7" fmla="*/ 0 h 28"/>
              <a:gd name="T8" fmla="*/ 0 w 2287"/>
              <a:gd name="T9" fmla="*/ 15875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7" h="28">
                <a:moveTo>
                  <a:pt x="0" y="28"/>
                </a:moveTo>
                <a:lnTo>
                  <a:pt x="2260" y="28"/>
                </a:lnTo>
                <a:lnTo>
                  <a:pt x="2287" y="0"/>
                </a:lnTo>
                <a:lnTo>
                  <a:pt x="28" y="0"/>
                </a:lnTo>
                <a:lnTo>
                  <a:pt x="0" y="28"/>
                </a:lnTo>
                <a:close/>
              </a:path>
            </a:pathLst>
          </a:custGeom>
          <a:solidFill>
            <a:srgbClr val="0030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351"/>
          <p:cNvSpPr>
            <a:spLocks/>
          </p:cNvSpPr>
          <p:nvPr/>
        </p:nvSpPr>
        <p:spPr bwMode="auto">
          <a:xfrm>
            <a:off x="4543425" y="2568575"/>
            <a:ext cx="1211263" cy="15875"/>
          </a:xfrm>
          <a:custGeom>
            <a:avLst/>
            <a:gdLst>
              <a:gd name="T0" fmla="*/ 0 w 2287"/>
              <a:gd name="T1" fmla="*/ 15875 h 28"/>
              <a:gd name="T2" fmla="*/ 1196963 w 2287"/>
              <a:gd name="T3" fmla="*/ 15875 h 28"/>
              <a:gd name="T4" fmla="*/ 1211263 w 2287"/>
              <a:gd name="T5" fmla="*/ 0 h 28"/>
              <a:gd name="T6" fmla="*/ 14830 w 2287"/>
              <a:gd name="T7" fmla="*/ 0 h 28"/>
              <a:gd name="T8" fmla="*/ 0 w 2287"/>
              <a:gd name="T9" fmla="*/ 15875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7" h="28">
                <a:moveTo>
                  <a:pt x="0" y="28"/>
                </a:moveTo>
                <a:lnTo>
                  <a:pt x="2260" y="28"/>
                </a:lnTo>
                <a:lnTo>
                  <a:pt x="2287" y="0"/>
                </a:lnTo>
                <a:lnTo>
                  <a:pt x="28" y="0"/>
                </a:lnTo>
                <a:lnTo>
                  <a:pt x="0" y="28"/>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5" name="Rectangle 352"/>
          <p:cNvSpPr>
            <a:spLocks noChangeArrowheads="1"/>
          </p:cNvSpPr>
          <p:nvPr/>
        </p:nvSpPr>
        <p:spPr bwMode="auto">
          <a:xfrm>
            <a:off x="4543425" y="2584450"/>
            <a:ext cx="1196975" cy="411163"/>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406" name="Rectangle 353"/>
          <p:cNvSpPr>
            <a:spLocks noChangeArrowheads="1"/>
          </p:cNvSpPr>
          <p:nvPr/>
        </p:nvSpPr>
        <p:spPr bwMode="auto">
          <a:xfrm>
            <a:off x="4548188" y="2589213"/>
            <a:ext cx="1187450" cy="401637"/>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7" name="Freeform 354"/>
          <p:cNvSpPr>
            <a:spLocks/>
          </p:cNvSpPr>
          <p:nvPr/>
        </p:nvSpPr>
        <p:spPr bwMode="auto">
          <a:xfrm>
            <a:off x="7146925" y="2420938"/>
            <a:ext cx="14288" cy="574675"/>
          </a:xfrm>
          <a:custGeom>
            <a:avLst/>
            <a:gdLst>
              <a:gd name="T0" fmla="*/ 0 w 27"/>
              <a:gd name="T1" fmla="*/ 14314 h 1084"/>
              <a:gd name="T2" fmla="*/ 0 w 27"/>
              <a:gd name="T3" fmla="*/ 574675 h 1084"/>
              <a:gd name="T4" fmla="*/ 14288 w 27"/>
              <a:gd name="T5" fmla="*/ 559831 h 1084"/>
              <a:gd name="T6" fmla="*/ 14288 w 27"/>
              <a:gd name="T7" fmla="*/ 0 h 1084"/>
              <a:gd name="T8" fmla="*/ 0 w 27"/>
              <a:gd name="T9" fmla="*/ 14314 h 10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084">
                <a:moveTo>
                  <a:pt x="0" y="27"/>
                </a:moveTo>
                <a:lnTo>
                  <a:pt x="0" y="1084"/>
                </a:lnTo>
                <a:lnTo>
                  <a:pt x="27" y="1056"/>
                </a:lnTo>
                <a:lnTo>
                  <a:pt x="27" y="0"/>
                </a:lnTo>
                <a:lnTo>
                  <a:pt x="0" y="27"/>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8" name="Freeform 355"/>
          <p:cNvSpPr>
            <a:spLocks/>
          </p:cNvSpPr>
          <p:nvPr/>
        </p:nvSpPr>
        <p:spPr bwMode="auto">
          <a:xfrm>
            <a:off x="7146925" y="2420938"/>
            <a:ext cx="14288" cy="574675"/>
          </a:xfrm>
          <a:custGeom>
            <a:avLst/>
            <a:gdLst>
              <a:gd name="T0" fmla="*/ 0 w 27"/>
              <a:gd name="T1" fmla="*/ 14314 h 1084"/>
              <a:gd name="T2" fmla="*/ 0 w 27"/>
              <a:gd name="T3" fmla="*/ 574675 h 1084"/>
              <a:gd name="T4" fmla="*/ 14288 w 27"/>
              <a:gd name="T5" fmla="*/ 559831 h 1084"/>
              <a:gd name="T6" fmla="*/ 14288 w 27"/>
              <a:gd name="T7" fmla="*/ 0 h 1084"/>
              <a:gd name="T8" fmla="*/ 0 w 27"/>
              <a:gd name="T9" fmla="*/ 14314 h 10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084">
                <a:moveTo>
                  <a:pt x="0" y="27"/>
                </a:moveTo>
                <a:lnTo>
                  <a:pt x="0" y="1084"/>
                </a:lnTo>
                <a:lnTo>
                  <a:pt x="27" y="1056"/>
                </a:lnTo>
                <a:lnTo>
                  <a:pt x="27" y="0"/>
                </a:lnTo>
                <a:lnTo>
                  <a:pt x="0" y="27"/>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9" name="Freeform 356"/>
          <p:cNvSpPr>
            <a:spLocks/>
          </p:cNvSpPr>
          <p:nvPr/>
        </p:nvSpPr>
        <p:spPr bwMode="auto">
          <a:xfrm>
            <a:off x="5949950" y="2420938"/>
            <a:ext cx="1211263" cy="14287"/>
          </a:xfrm>
          <a:custGeom>
            <a:avLst/>
            <a:gdLst>
              <a:gd name="T0" fmla="*/ 0 w 2287"/>
              <a:gd name="T1" fmla="*/ 14287 h 27"/>
              <a:gd name="T2" fmla="*/ 1196963 w 2287"/>
              <a:gd name="T3" fmla="*/ 14287 h 27"/>
              <a:gd name="T4" fmla="*/ 1211263 w 2287"/>
              <a:gd name="T5" fmla="*/ 0 h 27"/>
              <a:gd name="T6" fmla="*/ 15359 w 2287"/>
              <a:gd name="T7" fmla="*/ 0 h 27"/>
              <a:gd name="T8" fmla="*/ 0 w 2287"/>
              <a:gd name="T9" fmla="*/ 1428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7" h="27">
                <a:moveTo>
                  <a:pt x="0" y="27"/>
                </a:moveTo>
                <a:lnTo>
                  <a:pt x="2260" y="27"/>
                </a:lnTo>
                <a:lnTo>
                  <a:pt x="2287" y="0"/>
                </a:lnTo>
                <a:lnTo>
                  <a:pt x="29" y="0"/>
                </a:lnTo>
                <a:lnTo>
                  <a:pt x="0" y="27"/>
                </a:lnTo>
                <a:close/>
              </a:path>
            </a:pathLst>
          </a:custGeom>
          <a:solidFill>
            <a:srgbClr val="0030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357"/>
          <p:cNvSpPr>
            <a:spLocks/>
          </p:cNvSpPr>
          <p:nvPr/>
        </p:nvSpPr>
        <p:spPr bwMode="auto">
          <a:xfrm>
            <a:off x="5949950" y="2420938"/>
            <a:ext cx="1211263" cy="14287"/>
          </a:xfrm>
          <a:custGeom>
            <a:avLst/>
            <a:gdLst>
              <a:gd name="T0" fmla="*/ 0 w 2287"/>
              <a:gd name="T1" fmla="*/ 14287 h 27"/>
              <a:gd name="T2" fmla="*/ 1196963 w 2287"/>
              <a:gd name="T3" fmla="*/ 14287 h 27"/>
              <a:gd name="T4" fmla="*/ 1211263 w 2287"/>
              <a:gd name="T5" fmla="*/ 0 h 27"/>
              <a:gd name="T6" fmla="*/ 15359 w 2287"/>
              <a:gd name="T7" fmla="*/ 0 h 27"/>
              <a:gd name="T8" fmla="*/ 0 w 2287"/>
              <a:gd name="T9" fmla="*/ 1428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7" h="27">
                <a:moveTo>
                  <a:pt x="0" y="27"/>
                </a:moveTo>
                <a:lnTo>
                  <a:pt x="2260" y="27"/>
                </a:lnTo>
                <a:lnTo>
                  <a:pt x="2287" y="0"/>
                </a:lnTo>
                <a:lnTo>
                  <a:pt x="29" y="0"/>
                </a:lnTo>
                <a:lnTo>
                  <a:pt x="0" y="27"/>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1" name="Rectangle 358"/>
          <p:cNvSpPr>
            <a:spLocks noChangeArrowheads="1"/>
          </p:cNvSpPr>
          <p:nvPr/>
        </p:nvSpPr>
        <p:spPr bwMode="auto">
          <a:xfrm>
            <a:off x="5949950" y="2435225"/>
            <a:ext cx="1196975" cy="560388"/>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412" name="Rectangle 359"/>
          <p:cNvSpPr>
            <a:spLocks noChangeArrowheads="1"/>
          </p:cNvSpPr>
          <p:nvPr/>
        </p:nvSpPr>
        <p:spPr bwMode="auto">
          <a:xfrm>
            <a:off x="5954713" y="2439988"/>
            <a:ext cx="1187450" cy="550862"/>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3" name="Freeform 360"/>
          <p:cNvSpPr>
            <a:spLocks/>
          </p:cNvSpPr>
          <p:nvPr/>
        </p:nvSpPr>
        <p:spPr bwMode="auto">
          <a:xfrm>
            <a:off x="8553450" y="2224088"/>
            <a:ext cx="14288" cy="771525"/>
          </a:xfrm>
          <a:custGeom>
            <a:avLst/>
            <a:gdLst>
              <a:gd name="T0" fmla="*/ 0 w 27"/>
              <a:gd name="T1" fmla="*/ 14297 h 1457"/>
              <a:gd name="T2" fmla="*/ 0 w 27"/>
              <a:gd name="T3" fmla="*/ 771525 h 1457"/>
              <a:gd name="T4" fmla="*/ 14288 w 27"/>
              <a:gd name="T5" fmla="*/ 756698 h 1457"/>
              <a:gd name="T6" fmla="*/ 14288 w 27"/>
              <a:gd name="T7" fmla="*/ 0 h 1457"/>
              <a:gd name="T8" fmla="*/ 0 w 27"/>
              <a:gd name="T9" fmla="*/ 14297 h 14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457">
                <a:moveTo>
                  <a:pt x="0" y="27"/>
                </a:moveTo>
                <a:lnTo>
                  <a:pt x="0" y="1457"/>
                </a:lnTo>
                <a:lnTo>
                  <a:pt x="27" y="1429"/>
                </a:lnTo>
                <a:lnTo>
                  <a:pt x="27" y="0"/>
                </a:lnTo>
                <a:lnTo>
                  <a:pt x="0" y="27"/>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4" name="Freeform 361"/>
          <p:cNvSpPr>
            <a:spLocks/>
          </p:cNvSpPr>
          <p:nvPr/>
        </p:nvSpPr>
        <p:spPr bwMode="auto">
          <a:xfrm>
            <a:off x="8553450" y="2224088"/>
            <a:ext cx="14288" cy="771525"/>
          </a:xfrm>
          <a:custGeom>
            <a:avLst/>
            <a:gdLst>
              <a:gd name="T0" fmla="*/ 0 w 27"/>
              <a:gd name="T1" fmla="*/ 14297 h 1457"/>
              <a:gd name="T2" fmla="*/ 0 w 27"/>
              <a:gd name="T3" fmla="*/ 771525 h 1457"/>
              <a:gd name="T4" fmla="*/ 14288 w 27"/>
              <a:gd name="T5" fmla="*/ 756698 h 1457"/>
              <a:gd name="T6" fmla="*/ 14288 w 27"/>
              <a:gd name="T7" fmla="*/ 0 h 1457"/>
              <a:gd name="T8" fmla="*/ 0 w 27"/>
              <a:gd name="T9" fmla="*/ 14297 h 14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457">
                <a:moveTo>
                  <a:pt x="0" y="27"/>
                </a:moveTo>
                <a:lnTo>
                  <a:pt x="0" y="1457"/>
                </a:lnTo>
                <a:lnTo>
                  <a:pt x="27" y="1429"/>
                </a:lnTo>
                <a:lnTo>
                  <a:pt x="27" y="0"/>
                </a:lnTo>
                <a:lnTo>
                  <a:pt x="0" y="27"/>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5" name="Freeform 362"/>
          <p:cNvSpPr>
            <a:spLocks/>
          </p:cNvSpPr>
          <p:nvPr/>
        </p:nvSpPr>
        <p:spPr bwMode="auto">
          <a:xfrm>
            <a:off x="7358063" y="2224088"/>
            <a:ext cx="1209675" cy="14287"/>
          </a:xfrm>
          <a:custGeom>
            <a:avLst/>
            <a:gdLst>
              <a:gd name="T0" fmla="*/ 0 w 2287"/>
              <a:gd name="T1" fmla="*/ 14287 h 27"/>
              <a:gd name="T2" fmla="*/ 1195394 w 2287"/>
              <a:gd name="T3" fmla="*/ 14287 h 27"/>
              <a:gd name="T4" fmla="*/ 1209675 w 2287"/>
              <a:gd name="T5" fmla="*/ 0 h 27"/>
              <a:gd name="T6" fmla="*/ 14810 w 2287"/>
              <a:gd name="T7" fmla="*/ 0 h 27"/>
              <a:gd name="T8" fmla="*/ 0 w 2287"/>
              <a:gd name="T9" fmla="*/ 1428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7" h="27">
                <a:moveTo>
                  <a:pt x="0" y="27"/>
                </a:moveTo>
                <a:lnTo>
                  <a:pt x="2260" y="27"/>
                </a:lnTo>
                <a:lnTo>
                  <a:pt x="2287" y="0"/>
                </a:lnTo>
                <a:lnTo>
                  <a:pt x="28" y="0"/>
                </a:lnTo>
                <a:lnTo>
                  <a:pt x="0" y="27"/>
                </a:lnTo>
                <a:close/>
              </a:path>
            </a:pathLst>
          </a:custGeom>
          <a:solidFill>
            <a:srgbClr val="0030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6" name="Freeform 363"/>
          <p:cNvSpPr>
            <a:spLocks/>
          </p:cNvSpPr>
          <p:nvPr/>
        </p:nvSpPr>
        <p:spPr bwMode="auto">
          <a:xfrm>
            <a:off x="7358063" y="2224088"/>
            <a:ext cx="1209675" cy="14287"/>
          </a:xfrm>
          <a:custGeom>
            <a:avLst/>
            <a:gdLst>
              <a:gd name="T0" fmla="*/ 0 w 2287"/>
              <a:gd name="T1" fmla="*/ 14287 h 27"/>
              <a:gd name="T2" fmla="*/ 1195394 w 2287"/>
              <a:gd name="T3" fmla="*/ 14287 h 27"/>
              <a:gd name="T4" fmla="*/ 1209675 w 2287"/>
              <a:gd name="T5" fmla="*/ 0 h 27"/>
              <a:gd name="T6" fmla="*/ 14810 w 2287"/>
              <a:gd name="T7" fmla="*/ 0 h 27"/>
              <a:gd name="T8" fmla="*/ 0 w 2287"/>
              <a:gd name="T9" fmla="*/ 1428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7" h="27">
                <a:moveTo>
                  <a:pt x="0" y="27"/>
                </a:moveTo>
                <a:lnTo>
                  <a:pt x="2260" y="27"/>
                </a:lnTo>
                <a:lnTo>
                  <a:pt x="2287" y="0"/>
                </a:lnTo>
                <a:lnTo>
                  <a:pt x="28" y="0"/>
                </a:lnTo>
                <a:lnTo>
                  <a:pt x="0" y="27"/>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7" name="Rectangle 364"/>
          <p:cNvSpPr>
            <a:spLocks noChangeArrowheads="1"/>
          </p:cNvSpPr>
          <p:nvPr/>
        </p:nvSpPr>
        <p:spPr bwMode="auto">
          <a:xfrm>
            <a:off x="7358063" y="2238375"/>
            <a:ext cx="1195387" cy="757238"/>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418" name="Rectangle 365"/>
          <p:cNvSpPr>
            <a:spLocks noChangeArrowheads="1"/>
          </p:cNvSpPr>
          <p:nvPr/>
        </p:nvSpPr>
        <p:spPr bwMode="auto">
          <a:xfrm>
            <a:off x="7362825" y="2243138"/>
            <a:ext cx="1185863" cy="747712"/>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9" name="Rectangle 366"/>
          <p:cNvSpPr>
            <a:spLocks noChangeArrowheads="1"/>
          </p:cNvSpPr>
          <p:nvPr/>
        </p:nvSpPr>
        <p:spPr bwMode="auto">
          <a:xfrm>
            <a:off x="3543300" y="3127375"/>
            <a:ext cx="3063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Big</a:t>
            </a:r>
            <a:endParaRPr lang="en-US"/>
          </a:p>
        </p:txBody>
      </p:sp>
      <p:sp>
        <p:nvSpPr>
          <p:cNvPr id="16420" name="Rectangle 367"/>
          <p:cNvSpPr>
            <a:spLocks noChangeArrowheads="1"/>
          </p:cNvSpPr>
          <p:nvPr/>
        </p:nvSpPr>
        <p:spPr bwMode="auto">
          <a:xfrm>
            <a:off x="3241675" y="3349625"/>
            <a:ext cx="9223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City (15%)</a:t>
            </a:r>
            <a:endParaRPr lang="en-US"/>
          </a:p>
        </p:txBody>
      </p:sp>
      <p:sp>
        <p:nvSpPr>
          <p:cNvPr id="16421" name="Rectangle 368"/>
          <p:cNvSpPr>
            <a:spLocks noChangeArrowheads="1"/>
          </p:cNvSpPr>
          <p:nvPr/>
        </p:nvSpPr>
        <p:spPr bwMode="auto">
          <a:xfrm>
            <a:off x="4664075" y="3127375"/>
            <a:ext cx="8874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Suburban</a:t>
            </a:r>
            <a:endParaRPr lang="en-US"/>
          </a:p>
        </p:txBody>
      </p:sp>
      <p:sp>
        <p:nvSpPr>
          <p:cNvPr id="16422" name="Rectangle 369"/>
          <p:cNvSpPr>
            <a:spLocks noChangeArrowheads="1"/>
          </p:cNvSpPr>
          <p:nvPr/>
        </p:nvSpPr>
        <p:spPr bwMode="auto">
          <a:xfrm>
            <a:off x="4616450" y="3349625"/>
            <a:ext cx="9874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Area (31%)</a:t>
            </a:r>
            <a:endParaRPr lang="en-US"/>
          </a:p>
        </p:txBody>
      </p:sp>
      <p:sp>
        <p:nvSpPr>
          <p:cNvPr id="16423" name="Rectangle 370"/>
          <p:cNvSpPr>
            <a:spLocks noChangeArrowheads="1"/>
          </p:cNvSpPr>
          <p:nvPr/>
        </p:nvSpPr>
        <p:spPr bwMode="auto">
          <a:xfrm>
            <a:off x="6257925" y="3127375"/>
            <a:ext cx="508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Small</a:t>
            </a:r>
            <a:endParaRPr lang="en-US"/>
          </a:p>
        </p:txBody>
      </p:sp>
      <p:sp>
        <p:nvSpPr>
          <p:cNvPr id="16424" name="Rectangle 371"/>
          <p:cNvSpPr>
            <a:spLocks noChangeArrowheads="1"/>
          </p:cNvSpPr>
          <p:nvPr/>
        </p:nvSpPr>
        <p:spPr bwMode="auto">
          <a:xfrm>
            <a:off x="5986463" y="3349625"/>
            <a:ext cx="10572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Town (29%)</a:t>
            </a:r>
            <a:endParaRPr lang="en-US"/>
          </a:p>
        </p:txBody>
      </p:sp>
      <p:sp>
        <p:nvSpPr>
          <p:cNvPr id="16425" name="Rectangle 372"/>
          <p:cNvSpPr>
            <a:spLocks noChangeArrowheads="1"/>
          </p:cNvSpPr>
          <p:nvPr/>
        </p:nvSpPr>
        <p:spPr bwMode="auto">
          <a:xfrm>
            <a:off x="7673975" y="3127375"/>
            <a:ext cx="487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Rural</a:t>
            </a:r>
            <a:endParaRPr lang="en-US"/>
          </a:p>
        </p:txBody>
      </p:sp>
      <p:sp>
        <p:nvSpPr>
          <p:cNvPr id="16426" name="Rectangle 373"/>
          <p:cNvSpPr>
            <a:spLocks noChangeArrowheads="1"/>
          </p:cNvSpPr>
          <p:nvPr/>
        </p:nvSpPr>
        <p:spPr bwMode="auto">
          <a:xfrm>
            <a:off x="7662863" y="3349625"/>
            <a:ext cx="509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(25%)</a:t>
            </a:r>
            <a:endParaRPr lang="en-US"/>
          </a:p>
        </p:txBody>
      </p:sp>
      <p:sp>
        <p:nvSpPr>
          <p:cNvPr id="16427" name="Rectangle 374"/>
          <p:cNvSpPr>
            <a:spLocks noChangeArrowheads="1"/>
          </p:cNvSpPr>
          <p:nvPr/>
        </p:nvSpPr>
        <p:spPr bwMode="auto">
          <a:xfrm>
            <a:off x="987425" y="2716213"/>
            <a:ext cx="457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i="0">
                <a:solidFill>
                  <a:srgbClr val="000000"/>
                </a:solidFill>
                <a:latin typeface="Arial" charset="0"/>
              </a:rPr>
              <a:t>56%</a:t>
            </a:r>
            <a:endParaRPr lang="en-US"/>
          </a:p>
        </p:txBody>
      </p:sp>
      <p:sp>
        <p:nvSpPr>
          <p:cNvPr id="16428" name="Rectangle 375"/>
          <p:cNvSpPr>
            <a:spLocks noChangeArrowheads="1"/>
          </p:cNvSpPr>
          <p:nvPr/>
        </p:nvSpPr>
        <p:spPr bwMode="auto">
          <a:xfrm>
            <a:off x="2036763" y="3325813"/>
            <a:ext cx="433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43%</a:t>
            </a:r>
            <a:endParaRPr lang="en-US"/>
          </a:p>
        </p:txBody>
      </p:sp>
      <p:sp>
        <p:nvSpPr>
          <p:cNvPr id="16429" name="Freeform 376"/>
          <p:cNvSpPr>
            <a:spLocks/>
          </p:cNvSpPr>
          <p:nvPr/>
        </p:nvSpPr>
        <p:spPr bwMode="auto">
          <a:xfrm>
            <a:off x="1684338" y="4044950"/>
            <a:ext cx="47625" cy="1535113"/>
          </a:xfrm>
          <a:custGeom>
            <a:avLst/>
            <a:gdLst>
              <a:gd name="T0" fmla="*/ 0 w 90"/>
              <a:gd name="T1" fmla="*/ 47096 h 2901"/>
              <a:gd name="T2" fmla="*/ 0 w 90"/>
              <a:gd name="T3" fmla="*/ 1535113 h 2901"/>
              <a:gd name="T4" fmla="*/ 47625 w 90"/>
              <a:gd name="T5" fmla="*/ 1488017 h 2901"/>
              <a:gd name="T6" fmla="*/ 47625 w 90"/>
              <a:gd name="T7" fmla="*/ 0 h 2901"/>
              <a:gd name="T8" fmla="*/ 0 w 90"/>
              <a:gd name="T9" fmla="*/ 47096 h 29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2901">
                <a:moveTo>
                  <a:pt x="0" y="89"/>
                </a:moveTo>
                <a:lnTo>
                  <a:pt x="0" y="2901"/>
                </a:lnTo>
                <a:lnTo>
                  <a:pt x="90" y="2812"/>
                </a:lnTo>
                <a:lnTo>
                  <a:pt x="90" y="0"/>
                </a:lnTo>
                <a:lnTo>
                  <a:pt x="0" y="89"/>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30" name="Freeform 377"/>
          <p:cNvSpPr>
            <a:spLocks/>
          </p:cNvSpPr>
          <p:nvPr/>
        </p:nvSpPr>
        <p:spPr bwMode="auto">
          <a:xfrm>
            <a:off x="1684338" y="4044950"/>
            <a:ext cx="47625" cy="1535113"/>
          </a:xfrm>
          <a:custGeom>
            <a:avLst/>
            <a:gdLst>
              <a:gd name="T0" fmla="*/ 0 w 90"/>
              <a:gd name="T1" fmla="*/ 47096 h 2901"/>
              <a:gd name="T2" fmla="*/ 0 w 90"/>
              <a:gd name="T3" fmla="*/ 1535113 h 2901"/>
              <a:gd name="T4" fmla="*/ 47625 w 90"/>
              <a:gd name="T5" fmla="*/ 1488017 h 2901"/>
              <a:gd name="T6" fmla="*/ 47625 w 90"/>
              <a:gd name="T7" fmla="*/ 0 h 2901"/>
              <a:gd name="T8" fmla="*/ 0 w 90"/>
              <a:gd name="T9" fmla="*/ 47096 h 29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2901">
                <a:moveTo>
                  <a:pt x="0" y="89"/>
                </a:moveTo>
                <a:lnTo>
                  <a:pt x="0" y="2901"/>
                </a:lnTo>
                <a:lnTo>
                  <a:pt x="90" y="2812"/>
                </a:lnTo>
                <a:lnTo>
                  <a:pt x="90" y="0"/>
                </a:lnTo>
                <a:lnTo>
                  <a:pt x="0" y="89"/>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1" name="Freeform 378"/>
          <p:cNvSpPr>
            <a:spLocks/>
          </p:cNvSpPr>
          <p:nvPr/>
        </p:nvSpPr>
        <p:spPr bwMode="auto">
          <a:xfrm>
            <a:off x="658813" y="4044950"/>
            <a:ext cx="1073150" cy="47625"/>
          </a:xfrm>
          <a:custGeom>
            <a:avLst/>
            <a:gdLst>
              <a:gd name="T0" fmla="*/ 0 w 2027"/>
              <a:gd name="T1" fmla="*/ 47625 h 89"/>
              <a:gd name="T2" fmla="*/ 1025502 w 2027"/>
              <a:gd name="T3" fmla="*/ 47625 h 89"/>
              <a:gd name="T4" fmla="*/ 1073150 w 2027"/>
              <a:gd name="T5" fmla="*/ 0 h 89"/>
              <a:gd name="T6" fmla="*/ 47119 w 2027"/>
              <a:gd name="T7" fmla="*/ 0 h 89"/>
              <a:gd name="T8" fmla="*/ 0 w 2027"/>
              <a:gd name="T9" fmla="*/ 47625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7" h="89">
                <a:moveTo>
                  <a:pt x="0" y="89"/>
                </a:moveTo>
                <a:lnTo>
                  <a:pt x="1937" y="89"/>
                </a:lnTo>
                <a:lnTo>
                  <a:pt x="2027" y="0"/>
                </a:lnTo>
                <a:lnTo>
                  <a:pt x="89" y="0"/>
                </a:lnTo>
                <a:lnTo>
                  <a:pt x="0" y="89"/>
                </a:lnTo>
                <a:close/>
              </a:path>
            </a:pathLst>
          </a:custGeom>
          <a:solidFill>
            <a:srgbClr val="0030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32" name="Freeform 379"/>
          <p:cNvSpPr>
            <a:spLocks/>
          </p:cNvSpPr>
          <p:nvPr/>
        </p:nvSpPr>
        <p:spPr bwMode="auto">
          <a:xfrm>
            <a:off x="658813" y="4044950"/>
            <a:ext cx="1073150" cy="47625"/>
          </a:xfrm>
          <a:custGeom>
            <a:avLst/>
            <a:gdLst>
              <a:gd name="T0" fmla="*/ 0 w 2027"/>
              <a:gd name="T1" fmla="*/ 47625 h 89"/>
              <a:gd name="T2" fmla="*/ 1025502 w 2027"/>
              <a:gd name="T3" fmla="*/ 47625 h 89"/>
              <a:gd name="T4" fmla="*/ 1073150 w 2027"/>
              <a:gd name="T5" fmla="*/ 0 h 89"/>
              <a:gd name="T6" fmla="*/ 47119 w 2027"/>
              <a:gd name="T7" fmla="*/ 0 h 89"/>
              <a:gd name="T8" fmla="*/ 0 w 2027"/>
              <a:gd name="T9" fmla="*/ 47625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7" h="89">
                <a:moveTo>
                  <a:pt x="0" y="89"/>
                </a:moveTo>
                <a:lnTo>
                  <a:pt x="1937" y="89"/>
                </a:lnTo>
                <a:lnTo>
                  <a:pt x="2027" y="0"/>
                </a:lnTo>
                <a:lnTo>
                  <a:pt x="89" y="0"/>
                </a:lnTo>
                <a:lnTo>
                  <a:pt x="0" y="89"/>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3" name="Rectangle 380"/>
          <p:cNvSpPr>
            <a:spLocks noChangeArrowheads="1"/>
          </p:cNvSpPr>
          <p:nvPr/>
        </p:nvSpPr>
        <p:spPr bwMode="auto">
          <a:xfrm>
            <a:off x="658813" y="4092575"/>
            <a:ext cx="1025525" cy="1487488"/>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434" name="Rectangle 381"/>
          <p:cNvSpPr>
            <a:spLocks noChangeArrowheads="1"/>
          </p:cNvSpPr>
          <p:nvPr/>
        </p:nvSpPr>
        <p:spPr bwMode="auto">
          <a:xfrm>
            <a:off x="663575" y="4097338"/>
            <a:ext cx="1016000" cy="1477962"/>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9" name="Rectangle 386"/>
          <p:cNvSpPr>
            <a:spLocks noChangeArrowheads="1"/>
          </p:cNvSpPr>
          <p:nvPr/>
        </p:nvSpPr>
        <p:spPr bwMode="auto">
          <a:xfrm>
            <a:off x="658813" y="3054350"/>
            <a:ext cx="1025525" cy="1038225"/>
          </a:xfrm>
          <a:prstGeom prst="rect">
            <a:avLst/>
          </a:prstGeom>
          <a:solidFill>
            <a:srgbClr val="8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440" name="Rectangle 387"/>
          <p:cNvSpPr>
            <a:spLocks noChangeArrowheads="1"/>
          </p:cNvSpPr>
          <p:nvPr/>
        </p:nvSpPr>
        <p:spPr bwMode="auto">
          <a:xfrm>
            <a:off x="663575" y="3059113"/>
            <a:ext cx="1016000" cy="1028700"/>
          </a:xfrm>
          <a:prstGeom prst="rect">
            <a:avLst/>
          </a:prstGeom>
          <a:noFill/>
          <a:ln w="11113">
            <a:solidFill>
              <a:srgbClr val="808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45" name="Rectangle 392"/>
          <p:cNvSpPr>
            <a:spLocks noChangeArrowheads="1"/>
          </p:cNvSpPr>
          <p:nvPr/>
        </p:nvSpPr>
        <p:spPr bwMode="auto">
          <a:xfrm>
            <a:off x="1684338" y="4903788"/>
            <a:ext cx="1023937" cy="676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446" name="Rectangle 393"/>
          <p:cNvSpPr>
            <a:spLocks noChangeArrowheads="1"/>
          </p:cNvSpPr>
          <p:nvPr/>
        </p:nvSpPr>
        <p:spPr bwMode="auto">
          <a:xfrm>
            <a:off x="1689100" y="4908550"/>
            <a:ext cx="1014413" cy="666750"/>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51" name="Rectangle 398"/>
          <p:cNvSpPr>
            <a:spLocks noChangeArrowheads="1"/>
          </p:cNvSpPr>
          <p:nvPr/>
        </p:nvSpPr>
        <p:spPr bwMode="auto">
          <a:xfrm>
            <a:off x="1684338" y="3640138"/>
            <a:ext cx="1023937" cy="1263650"/>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452" name="Rectangle 399"/>
          <p:cNvSpPr>
            <a:spLocks noChangeArrowheads="1"/>
          </p:cNvSpPr>
          <p:nvPr/>
        </p:nvSpPr>
        <p:spPr bwMode="auto">
          <a:xfrm>
            <a:off x="1689100" y="3644900"/>
            <a:ext cx="1014413" cy="1254125"/>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53" name="Line 400"/>
          <p:cNvSpPr>
            <a:spLocks noChangeShapeType="1"/>
          </p:cNvSpPr>
          <p:nvPr/>
        </p:nvSpPr>
        <p:spPr bwMode="auto">
          <a:xfrm>
            <a:off x="2922588" y="1458913"/>
            <a:ext cx="1587" cy="45434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4" name="Line 401"/>
          <p:cNvSpPr>
            <a:spLocks noChangeShapeType="1"/>
          </p:cNvSpPr>
          <p:nvPr/>
        </p:nvSpPr>
        <p:spPr bwMode="auto">
          <a:xfrm>
            <a:off x="2925763" y="3702050"/>
            <a:ext cx="5815012"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5" name="Rectangle 402"/>
          <p:cNvSpPr>
            <a:spLocks noChangeArrowheads="1"/>
          </p:cNvSpPr>
          <p:nvPr/>
        </p:nvSpPr>
        <p:spPr bwMode="auto">
          <a:xfrm>
            <a:off x="3757613" y="4171950"/>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59%</a:t>
            </a:r>
            <a:endParaRPr lang="en-US"/>
          </a:p>
        </p:txBody>
      </p:sp>
      <p:sp>
        <p:nvSpPr>
          <p:cNvPr id="16456" name="Rectangle 403"/>
          <p:cNvSpPr>
            <a:spLocks noChangeArrowheads="1"/>
          </p:cNvSpPr>
          <p:nvPr/>
        </p:nvSpPr>
        <p:spPr bwMode="auto">
          <a:xfrm>
            <a:off x="5629275" y="4354513"/>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47%</a:t>
            </a:r>
            <a:endParaRPr lang="en-US"/>
          </a:p>
        </p:txBody>
      </p:sp>
      <p:sp>
        <p:nvSpPr>
          <p:cNvPr id="16457" name="Rectangle 404"/>
          <p:cNvSpPr>
            <a:spLocks noChangeArrowheads="1"/>
          </p:cNvSpPr>
          <p:nvPr/>
        </p:nvSpPr>
        <p:spPr bwMode="auto">
          <a:xfrm>
            <a:off x="7500938" y="4645025"/>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28%</a:t>
            </a:r>
            <a:endParaRPr lang="en-US"/>
          </a:p>
        </p:txBody>
      </p:sp>
      <p:sp>
        <p:nvSpPr>
          <p:cNvPr id="16458" name="Freeform 405"/>
          <p:cNvSpPr>
            <a:spLocks/>
          </p:cNvSpPr>
          <p:nvPr/>
        </p:nvSpPr>
        <p:spPr bwMode="auto">
          <a:xfrm>
            <a:off x="4745038" y="4456113"/>
            <a:ext cx="15875" cy="917575"/>
          </a:xfrm>
          <a:custGeom>
            <a:avLst/>
            <a:gdLst>
              <a:gd name="T0" fmla="*/ 0 w 30"/>
              <a:gd name="T1" fmla="*/ 15866 h 1735"/>
              <a:gd name="T2" fmla="*/ 0 w 30"/>
              <a:gd name="T3" fmla="*/ 917575 h 1735"/>
              <a:gd name="T4" fmla="*/ 15875 w 30"/>
              <a:gd name="T5" fmla="*/ 901709 h 1735"/>
              <a:gd name="T6" fmla="*/ 15875 w 30"/>
              <a:gd name="T7" fmla="*/ 0 h 1735"/>
              <a:gd name="T8" fmla="*/ 0 w 30"/>
              <a:gd name="T9" fmla="*/ 15866 h 17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735">
                <a:moveTo>
                  <a:pt x="0" y="30"/>
                </a:moveTo>
                <a:lnTo>
                  <a:pt x="0" y="1735"/>
                </a:lnTo>
                <a:lnTo>
                  <a:pt x="30" y="1705"/>
                </a:lnTo>
                <a:lnTo>
                  <a:pt x="30" y="0"/>
                </a:lnTo>
                <a:lnTo>
                  <a:pt x="0" y="30"/>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59" name="Freeform 406"/>
          <p:cNvSpPr>
            <a:spLocks/>
          </p:cNvSpPr>
          <p:nvPr/>
        </p:nvSpPr>
        <p:spPr bwMode="auto">
          <a:xfrm>
            <a:off x="4745038" y="4456113"/>
            <a:ext cx="15875" cy="917575"/>
          </a:xfrm>
          <a:custGeom>
            <a:avLst/>
            <a:gdLst>
              <a:gd name="T0" fmla="*/ 0 w 30"/>
              <a:gd name="T1" fmla="*/ 15866 h 1735"/>
              <a:gd name="T2" fmla="*/ 0 w 30"/>
              <a:gd name="T3" fmla="*/ 917575 h 1735"/>
              <a:gd name="T4" fmla="*/ 15875 w 30"/>
              <a:gd name="T5" fmla="*/ 901709 h 1735"/>
              <a:gd name="T6" fmla="*/ 15875 w 30"/>
              <a:gd name="T7" fmla="*/ 0 h 1735"/>
              <a:gd name="T8" fmla="*/ 0 w 30"/>
              <a:gd name="T9" fmla="*/ 15866 h 17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735">
                <a:moveTo>
                  <a:pt x="0" y="30"/>
                </a:moveTo>
                <a:lnTo>
                  <a:pt x="0" y="1735"/>
                </a:lnTo>
                <a:lnTo>
                  <a:pt x="30" y="1705"/>
                </a:lnTo>
                <a:lnTo>
                  <a:pt x="30" y="0"/>
                </a:lnTo>
                <a:lnTo>
                  <a:pt x="0" y="30"/>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60" name="Freeform 407"/>
          <p:cNvSpPr>
            <a:spLocks/>
          </p:cNvSpPr>
          <p:nvPr/>
        </p:nvSpPr>
        <p:spPr bwMode="auto">
          <a:xfrm>
            <a:off x="3154363" y="4456113"/>
            <a:ext cx="1606550" cy="15875"/>
          </a:xfrm>
          <a:custGeom>
            <a:avLst/>
            <a:gdLst>
              <a:gd name="T0" fmla="*/ 0 w 3036"/>
              <a:gd name="T1" fmla="*/ 15875 h 30"/>
              <a:gd name="T2" fmla="*/ 1590675 w 3036"/>
              <a:gd name="T3" fmla="*/ 15875 h 30"/>
              <a:gd name="T4" fmla="*/ 1606550 w 3036"/>
              <a:gd name="T5" fmla="*/ 0 h 30"/>
              <a:gd name="T6" fmla="*/ 15875 w 3036"/>
              <a:gd name="T7" fmla="*/ 0 h 30"/>
              <a:gd name="T8" fmla="*/ 0 w 3036"/>
              <a:gd name="T9" fmla="*/ 15875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6" h="30">
                <a:moveTo>
                  <a:pt x="0" y="30"/>
                </a:moveTo>
                <a:lnTo>
                  <a:pt x="3006" y="30"/>
                </a:lnTo>
                <a:lnTo>
                  <a:pt x="3036" y="0"/>
                </a:lnTo>
                <a:lnTo>
                  <a:pt x="30" y="0"/>
                </a:lnTo>
                <a:lnTo>
                  <a:pt x="0" y="30"/>
                </a:lnTo>
                <a:close/>
              </a:path>
            </a:pathLst>
          </a:custGeom>
          <a:solidFill>
            <a:srgbClr val="0030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61" name="Freeform 408"/>
          <p:cNvSpPr>
            <a:spLocks/>
          </p:cNvSpPr>
          <p:nvPr/>
        </p:nvSpPr>
        <p:spPr bwMode="auto">
          <a:xfrm>
            <a:off x="3154363" y="4456113"/>
            <a:ext cx="1606550" cy="15875"/>
          </a:xfrm>
          <a:custGeom>
            <a:avLst/>
            <a:gdLst>
              <a:gd name="T0" fmla="*/ 0 w 3036"/>
              <a:gd name="T1" fmla="*/ 15875 h 30"/>
              <a:gd name="T2" fmla="*/ 1590675 w 3036"/>
              <a:gd name="T3" fmla="*/ 15875 h 30"/>
              <a:gd name="T4" fmla="*/ 1606550 w 3036"/>
              <a:gd name="T5" fmla="*/ 0 h 30"/>
              <a:gd name="T6" fmla="*/ 15875 w 3036"/>
              <a:gd name="T7" fmla="*/ 0 h 30"/>
              <a:gd name="T8" fmla="*/ 0 w 3036"/>
              <a:gd name="T9" fmla="*/ 15875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6" h="30">
                <a:moveTo>
                  <a:pt x="0" y="30"/>
                </a:moveTo>
                <a:lnTo>
                  <a:pt x="3006" y="30"/>
                </a:lnTo>
                <a:lnTo>
                  <a:pt x="3036" y="0"/>
                </a:lnTo>
                <a:lnTo>
                  <a:pt x="30" y="0"/>
                </a:lnTo>
                <a:lnTo>
                  <a:pt x="0" y="30"/>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62" name="Rectangle 409"/>
          <p:cNvSpPr>
            <a:spLocks noChangeArrowheads="1"/>
          </p:cNvSpPr>
          <p:nvPr/>
        </p:nvSpPr>
        <p:spPr bwMode="auto">
          <a:xfrm>
            <a:off x="3154363" y="4471988"/>
            <a:ext cx="1590675" cy="901700"/>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463" name="Rectangle 410"/>
          <p:cNvSpPr>
            <a:spLocks noChangeArrowheads="1"/>
          </p:cNvSpPr>
          <p:nvPr/>
        </p:nvSpPr>
        <p:spPr bwMode="auto">
          <a:xfrm>
            <a:off x="3159125" y="4476750"/>
            <a:ext cx="1581150" cy="892175"/>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64" name="Freeform 411"/>
          <p:cNvSpPr>
            <a:spLocks/>
          </p:cNvSpPr>
          <p:nvPr/>
        </p:nvSpPr>
        <p:spPr bwMode="auto">
          <a:xfrm>
            <a:off x="6616700" y="4638675"/>
            <a:ext cx="17463" cy="735013"/>
          </a:xfrm>
          <a:custGeom>
            <a:avLst/>
            <a:gdLst>
              <a:gd name="T0" fmla="*/ 0 w 31"/>
              <a:gd name="T1" fmla="*/ 15886 h 1388"/>
              <a:gd name="T2" fmla="*/ 0 w 31"/>
              <a:gd name="T3" fmla="*/ 735013 h 1388"/>
              <a:gd name="T4" fmla="*/ 17463 w 31"/>
              <a:gd name="T5" fmla="*/ 719127 h 1388"/>
              <a:gd name="T6" fmla="*/ 17463 w 31"/>
              <a:gd name="T7" fmla="*/ 0 h 1388"/>
              <a:gd name="T8" fmla="*/ 0 w 31"/>
              <a:gd name="T9" fmla="*/ 15886 h 13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388">
                <a:moveTo>
                  <a:pt x="0" y="30"/>
                </a:moveTo>
                <a:lnTo>
                  <a:pt x="0" y="1388"/>
                </a:lnTo>
                <a:lnTo>
                  <a:pt x="31" y="1358"/>
                </a:lnTo>
                <a:lnTo>
                  <a:pt x="31" y="0"/>
                </a:lnTo>
                <a:lnTo>
                  <a:pt x="0" y="30"/>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65" name="Freeform 412"/>
          <p:cNvSpPr>
            <a:spLocks/>
          </p:cNvSpPr>
          <p:nvPr/>
        </p:nvSpPr>
        <p:spPr bwMode="auto">
          <a:xfrm>
            <a:off x="6616700" y="4638675"/>
            <a:ext cx="17463" cy="735013"/>
          </a:xfrm>
          <a:custGeom>
            <a:avLst/>
            <a:gdLst>
              <a:gd name="T0" fmla="*/ 0 w 31"/>
              <a:gd name="T1" fmla="*/ 15886 h 1388"/>
              <a:gd name="T2" fmla="*/ 0 w 31"/>
              <a:gd name="T3" fmla="*/ 735013 h 1388"/>
              <a:gd name="T4" fmla="*/ 17463 w 31"/>
              <a:gd name="T5" fmla="*/ 719127 h 1388"/>
              <a:gd name="T6" fmla="*/ 17463 w 31"/>
              <a:gd name="T7" fmla="*/ 0 h 1388"/>
              <a:gd name="T8" fmla="*/ 0 w 31"/>
              <a:gd name="T9" fmla="*/ 15886 h 13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388">
                <a:moveTo>
                  <a:pt x="0" y="30"/>
                </a:moveTo>
                <a:lnTo>
                  <a:pt x="0" y="1388"/>
                </a:lnTo>
                <a:lnTo>
                  <a:pt x="31" y="1358"/>
                </a:lnTo>
                <a:lnTo>
                  <a:pt x="31" y="0"/>
                </a:lnTo>
                <a:lnTo>
                  <a:pt x="0" y="30"/>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66" name="Freeform 413"/>
          <p:cNvSpPr>
            <a:spLocks/>
          </p:cNvSpPr>
          <p:nvPr/>
        </p:nvSpPr>
        <p:spPr bwMode="auto">
          <a:xfrm>
            <a:off x="5026025" y="4638675"/>
            <a:ext cx="1608138" cy="15875"/>
          </a:xfrm>
          <a:custGeom>
            <a:avLst/>
            <a:gdLst>
              <a:gd name="T0" fmla="*/ 0 w 3037"/>
              <a:gd name="T1" fmla="*/ 15875 h 30"/>
              <a:gd name="T2" fmla="*/ 1591723 w 3037"/>
              <a:gd name="T3" fmla="*/ 15875 h 30"/>
              <a:gd name="T4" fmla="*/ 1608138 w 3037"/>
              <a:gd name="T5" fmla="*/ 0 h 30"/>
              <a:gd name="T6" fmla="*/ 15885 w 3037"/>
              <a:gd name="T7" fmla="*/ 0 h 30"/>
              <a:gd name="T8" fmla="*/ 0 w 3037"/>
              <a:gd name="T9" fmla="*/ 15875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7" h="30">
                <a:moveTo>
                  <a:pt x="0" y="30"/>
                </a:moveTo>
                <a:lnTo>
                  <a:pt x="3006" y="30"/>
                </a:lnTo>
                <a:lnTo>
                  <a:pt x="3037" y="0"/>
                </a:lnTo>
                <a:lnTo>
                  <a:pt x="30" y="0"/>
                </a:lnTo>
                <a:lnTo>
                  <a:pt x="0" y="30"/>
                </a:lnTo>
                <a:close/>
              </a:path>
            </a:pathLst>
          </a:custGeom>
          <a:solidFill>
            <a:srgbClr val="0030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67" name="Freeform 414"/>
          <p:cNvSpPr>
            <a:spLocks/>
          </p:cNvSpPr>
          <p:nvPr/>
        </p:nvSpPr>
        <p:spPr bwMode="auto">
          <a:xfrm>
            <a:off x="5026025" y="4638675"/>
            <a:ext cx="1608138" cy="15875"/>
          </a:xfrm>
          <a:custGeom>
            <a:avLst/>
            <a:gdLst>
              <a:gd name="T0" fmla="*/ 0 w 3037"/>
              <a:gd name="T1" fmla="*/ 15875 h 30"/>
              <a:gd name="T2" fmla="*/ 1591723 w 3037"/>
              <a:gd name="T3" fmla="*/ 15875 h 30"/>
              <a:gd name="T4" fmla="*/ 1608138 w 3037"/>
              <a:gd name="T5" fmla="*/ 0 h 30"/>
              <a:gd name="T6" fmla="*/ 15885 w 3037"/>
              <a:gd name="T7" fmla="*/ 0 h 30"/>
              <a:gd name="T8" fmla="*/ 0 w 3037"/>
              <a:gd name="T9" fmla="*/ 15875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7" h="30">
                <a:moveTo>
                  <a:pt x="0" y="30"/>
                </a:moveTo>
                <a:lnTo>
                  <a:pt x="3006" y="30"/>
                </a:lnTo>
                <a:lnTo>
                  <a:pt x="3037" y="0"/>
                </a:lnTo>
                <a:lnTo>
                  <a:pt x="30" y="0"/>
                </a:lnTo>
                <a:lnTo>
                  <a:pt x="0" y="30"/>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68" name="Rectangle 415"/>
          <p:cNvSpPr>
            <a:spLocks noChangeArrowheads="1"/>
          </p:cNvSpPr>
          <p:nvPr/>
        </p:nvSpPr>
        <p:spPr bwMode="auto">
          <a:xfrm>
            <a:off x="5026025" y="4654550"/>
            <a:ext cx="1590675" cy="719138"/>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469" name="Rectangle 416"/>
          <p:cNvSpPr>
            <a:spLocks noChangeArrowheads="1"/>
          </p:cNvSpPr>
          <p:nvPr/>
        </p:nvSpPr>
        <p:spPr bwMode="auto">
          <a:xfrm>
            <a:off x="5030788" y="4659313"/>
            <a:ext cx="1581150" cy="709612"/>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70" name="Freeform 417"/>
          <p:cNvSpPr>
            <a:spLocks/>
          </p:cNvSpPr>
          <p:nvPr/>
        </p:nvSpPr>
        <p:spPr bwMode="auto">
          <a:xfrm>
            <a:off x="8488363" y="4929188"/>
            <a:ext cx="15875" cy="444500"/>
          </a:xfrm>
          <a:custGeom>
            <a:avLst/>
            <a:gdLst>
              <a:gd name="T0" fmla="*/ 0 w 30"/>
              <a:gd name="T1" fmla="*/ 15894 h 839"/>
              <a:gd name="T2" fmla="*/ 0 w 30"/>
              <a:gd name="T3" fmla="*/ 444500 h 839"/>
              <a:gd name="T4" fmla="*/ 15875 w 30"/>
              <a:gd name="T5" fmla="*/ 428606 h 839"/>
              <a:gd name="T6" fmla="*/ 15875 w 30"/>
              <a:gd name="T7" fmla="*/ 0 h 839"/>
              <a:gd name="T8" fmla="*/ 0 w 30"/>
              <a:gd name="T9" fmla="*/ 15894 h 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839">
                <a:moveTo>
                  <a:pt x="0" y="30"/>
                </a:moveTo>
                <a:lnTo>
                  <a:pt x="0" y="839"/>
                </a:lnTo>
                <a:lnTo>
                  <a:pt x="30" y="809"/>
                </a:lnTo>
                <a:lnTo>
                  <a:pt x="30" y="0"/>
                </a:lnTo>
                <a:lnTo>
                  <a:pt x="0" y="30"/>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71" name="Freeform 418"/>
          <p:cNvSpPr>
            <a:spLocks/>
          </p:cNvSpPr>
          <p:nvPr/>
        </p:nvSpPr>
        <p:spPr bwMode="auto">
          <a:xfrm>
            <a:off x="8488363" y="4929188"/>
            <a:ext cx="15875" cy="444500"/>
          </a:xfrm>
          <a:custGeom>
            <a:avLst/>
            <a:gdLst>
              <a:gd name="T0" fmla="*/ 0 w 30"/>
              <a:gd name="T1" fmla="*/ 15894 h 839"/>
              <a:gd name="T2" fmla="*/ 0 w 30"/>
              <a:gd name="T3" fmla="*/ 444500 h 839"/>
              <a:gd name="T4" fmla="*/ 15875 w 30"/>
              <a:gd name="T5" fmla="*/ 428606 h 839"/>
              <a:gd name="T6" fmla="*/ 15875 w 30"/>
              <a:gd name="T7" fmla="*/ 0 h 839"/>
              <a:gd name="T8" fmla="*/ 0 w 30"/>
              <a:gd name="T9" fmla="*/ 15894 h 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839">
                <a:moveTo>
                  <a:pt x="0" y="30"/>
                </a:moveTo>
                <a:lnTo>
                  <a:pt x="0" y="839"/>
                </a:lnTo>
                <a:lnTo>
                  <a:pt x="30" y="809"/>
                </a:lnTo>
                <a:lnTo>
                  <a:pt x="30" y="0"/>
                </a:lnTo>
                <a:lnTo>
                  <a:pt x="0" y="30"/>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72" name="Freeform 419"/>
          <p:cNvSpPr>
            <a:spLocks/>
          </p:cNvSpPr>
          <p:nvPr/>
        </p:nvSpPr>
        <p:spPr bwMode="auto">
          <a:xfrm>
            <a:off x="6897688" y="4929188"/>
            <a:ext cx="1606550" cy="15875"/>
          </a:xfrm>
          <a:custGeom>
            <a:avLst/>
            <a:gdLst>
              <a:gd name="T0" fmla="*/ 0 w 3036"/>
              <a:gd name="T1" fmla="*/ 15875 h 30"/>
              <a:gd name="T2" fmla="*/ 1590675 w 3036"/>
              <a:gd name="T3" fmla="*/ 15875 h 30"/>
              <a:gd name="T4" fmla="*/ 1606550 w 3036"/>
              <a:gd name="T5" fmla="*/ 0 h 30"/>
              <a:gd name="T6" fmla="*/ 15875 w 3036"/>
              <a:gd name="T7" fmla="*/ 0 h 30"/>
              <a:gd name="T8" fmla="*/ 0 w 3036"/>
              <a:gd name="T9" fmla="*/ 15875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6" h="30">
                <a:moveTo>
                  <a:pt x="0" y="30"/>
                </a:moveTo>
                <a:lnTo>
                  <a:pt x="3006" y="30"/>
                </a:lnTo>
                <a:lnTo>
                  <a:pt x="3036" y="0"/>
                </a:lnTo>
                <a:lnTo>
                  <a:pt x="30" y="0"/>
                </a:lnTo>
                <a:lnTo>
                  <a:pt x="0" y="30"/>
                </a:lnTo>
                <a:close/>
              </a:path>
            </a:pathLst>
          </a:custGeom>
          <a:solidFill>
            <a:srgbClr val="0030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73" name="Freeform 420"/>
          <p:cNvSpPr>
            <a:spLocks/>
          </p:cNvSpPr>
          <p:nvPr/>
        </p:nvSpPr>
        <p:spPr bwMode="auto">
          <a:xfrm>
            <a:off x="6897688" y="4929188"/>
            <a:ext cx="1606550" cy="15875"/>
          </a:xfrm>
          <a:custGeom>
            <a:avLst/>
            <a:gdLst>
              <a:gd name="T0" fmla="*/ 0 w 3036"/>
              <a:gd name="T1" fmla="*/ 15875 h 30"/>
              <a:gd name="T2" fmla="*/ 1590675 w 3036"/>
              <a:gd name="T3" fmla="*/ 15875 h 30"/>
              <a:gd name="T4" fmla="*/ 1606550 w 3036"/>
              <a:gd name="T5" fmla="*/ 0 h 30"/>
              <a:gd name="T6" fmla="*/ 15875 w 3036"/>
              <a:gd name="T7" fmla="*/ 0 h 30"/>
              <a:gd name="T8" fmla="*/ 0 w 3036"/>
              <a:gd name="T9" fmla="*/ 15875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6" h="30">
                <a:moveTo>
                  <a:pt x="0" y="30"/>
                </a:moveTo>
                <a:lnTo>
                  <a:pt x="3006" y="30"/>
                </a:lnTo>
                <a:lnTo>
                  <a:pt x="3036" y="0"/>
                </a:lnTo>
                <a:lnTo>
                  <a:pt x="30" y="0"/>
                </a:lnTo>
                <a:lnTo>
                  <a:pt x="0" y="30"/>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74" name="Rectangle 421"/>
          <p:cNvSpPr>
            <a:spLocks noChangeArrowheads="1"/>
          </p:cNvSpPr>
          <p:nvPr/>
        </p:nvSpPr>
        <p:spPr bwMode="auto">
          <a:xfrm>
            <a:off x="6897688" y="4945063"/>
            <a:ext cx="1590675" cy="42862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475" name="Rectangle 422"/>
          <p:cNvSpPr>
            <a:spLocks noChangeArrowheads="1"/>
          </p:cNvSpPr>
          <p:nvPr/>
        </p:nvSpPr>
        <p:spPr bwMode="auto">
          <a:xfrm>
            <a:off x="6902450" y="4949825"/>
            <a:ext cx="1581150" cy="419100"/>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76" name="Rectangle 423"/>
          <p:cNvSpPr>
            <a:spLocks noChangeArrowheads="1"/>
          </p:cNvSpPr>
          <p:nvPr/>
        </p:nvSpPr>
        <p:spPr bwMode="auto">
          <a:xfrm>
            <a:off x="3265488" y="5510213"/>
            <a:ext cx="1301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Both Licenses</a:t>
            </a:r>
            <a:endParaRPr lang="en-US"/>
          </a:p>
        </p:txBody>
      </p:sp>
      <p:sp>
        <p:nvSpPr>
          <p:cNvPr id="16477" name="Rectangle 424"/>
          <p:cNvSpPr>
            <a:spLocks noChangeArrowheads="1"/>
          </p:cNvSpPr>
          <p:nvPr/>
        </p:nvSpPr>
        <p:spPr bwMode="auto">
          <a:xfrm>
            <a:off x="3654425" y="5732463"/>
            <a:ext cx="509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(12%)</a:t>
            </a:r>
            <a:endParaRPr lang="en-US"/>
          </a:p>
        </p:txBody>
      </p:sp>
      <p:sp>
        <p:nvSpPr>
          <p:cNvPr id="16478" name="Rectangle 425"/>
          <p:cNvSpPr>
            <a:spLocks noChangeArrowheads="1"/>
          </p:cNvSpPr>
          <p:nvPr/>
        </p:nvSpPr>
        <p:spPr bwMode="auto">
          <a:xfrm>
            <a:off x="5219700" y="5510213"/>
            <a:ext cx="11318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One License</a:t>
            </a:r>
            <a:endParaRPr lang="en-US"/>
          </a:p>
        </p:txBody>
      </p:sp>
      <p:sp>
        <p:nvSpPr>
          <p:cNvPr id="16479" name="Rectangle 426"/>
          <p:cNvSpPr>
            <a:spLocks noChangeArrowheads="1"/>
          </p:cNvSpPr>
          <p:nvPr/>
        </p:nvSpPr>
        <p:spPr bwMode="auto">
          <a:xfrm>
            <a:off x="5526088" y="5732463"/>
            <a:ext cx="509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(16%)</a:t>
            </a:r>
            <a:endParaRPr lang="en-US"/>
          </a:p>
        </p:txBody>
      </p:sp>
      <p:sp>
        <p:nvSpPr>
          <p:cNvPr id="16480" name="Rectangle 427"/>
          <p:cNvSpPr>
            <a:spLocks noChangeArrowheads="1"/>
          </p:cNvSpPr>
          <p:nvPr/>
        </p:nvSpPr>
        <p:spPr bwMode="auto">
          <a:xfrm>
            <a:off x="6946900" y="5510213"/>
            <a:ext cx="1428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Non-Sportsmen</a:t>
            </a:r>
            <a:endParaRPr lang="en-US"/>
          </a:p>
        </p:txBody>
      </p:sp>
      <p:sp>
        <p:nvSpPr>
          <p:cNvPr id="16481" name="Rectangle 428"/>
          <p:cNvSpPr>
            <a:spLocks noChangeArrowheads="1"/>
          </p:cNvSpPr>
          <p:nvPr/>
        </p:nvSpPr>
        <p:spPr bwMode="auto">
          <a:xfrm>
            <a:off x="7397750" y="5732463"/>
            <a:ext cx="509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(72%)</a:t>
            </a:r>
            <a:endParaRPr lang="en-US"/>
          </a:p>
        </p:txBody>
      </p:sp>
      <p:sp>
        <p:nvSpPr>
          <p:cNvPr id="16482" name="Rectangle 429"/>
          <p:cNvSpPr>
            <a:spLocks noChangeArrowheads="1"/>
          </p:cNvSpPr>
          <p:nvPr/>
        </p:nvSpPr>
        <p:spPr bwMode="auto">
          <a:xfrm>
            <a:off x="801688" y="5335588"/>
            <a:ext cx="6127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Agree</a:t>
            </a:r>
            <a:endParaRPr lang="en-US"/>
          </a:p>
        </p:txBody>
      </p:sp>
      <p:sp>
        <p:nvSpPr>
          <p:cNvPr id="16483" name="Rectangle 430"/>
          <p:cNvSpPr>
            <a:spLocks noChangeArrowheads="1"/>
          </p:cNvSpPr>
          <p:nvPr/>
        </p:nvSpPr>
        <p:spPr bwMode="auto">
          <a:xfrm>
            <a:off x="1793875" y="5335588"/>
            <a:ext cx="9144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Disagree</a:t>
            </a:r>
            <a:endParaRPr lang="en-US"/>
          </a:p>
        </p:txBody>
      </p:sp>
      <p:sp>
        <p:nvSpPr>
          <p:cNvPr id="16484" name="Rectangle 431"/>
          <p:cNvSpPr>
            <a:spLocks noChangeArrowheads="1"/>
          </p:cNvSpPr>
          <p:nvPr/>
        </p:nvSpPr>
        <p:spPr bwMode="auto">
          <a:xfrm>
            <a:off x="1030288" y="4114800"/>
            <a:ext cx="4349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FFFFFF"/>
                </a:solidFill>
                <a:latin typeface="Arial" charset="0"/>
              </a:rPr>
              <a:t>33% </a:t>
            </a:r>
            <a:endParaRPr lang="en-US"/>
          </a:p>
        </p:txBody>
      </p:sp>
      <p:sp>
        <p:nvSpPr>
          <p:cNvPr id="16485" name="Rectangle 432"/>
          <p:cNvSpPr>
            <a:spLocks noChangeArrowheads="1"/>
          </p:cNvSpPr>
          <p:nvPr/>
        </p:nvSpPr>
        <p:spPr bwMode="auto">
          <a:xfrm>
            <a:off x="838200" y="4333875"/>
            <a:ext cx="7715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FFFFFF"/>
                </a:solidFill>
                <a:latin typeface="Arial" charset="0"/>
              </a:rPr>
              <a:t>Strongly</a:t>
            </a:r>
            <a:endParaRPr lang="en-US"/>
          </a:p>
        </p:txBody>
      </p:sp>
      <p:sp>
        <p:nvSpPr>
          <p:cNvPr id="16486" name="Rectangle 433"/>
          <p:cNvSpPr>
            <a:spLocks noChangeArrowheads="1"/>
          </p:cNvSpPr>
          <p:nvPr/>
        </p:nvSpPr>
        <p:spPr bwMode="auto">
          <a:xfrm>
            <a:off x="2025650" y="4910138"/>
            <a:ext cx="4349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FFFFFF"/>
                </a:solidFill>
                <a:latin typeface="Arial" charset="0"/>
              </a:rPr>
              <a:t>15% </a:t>
            </a:r>
            <a:endParaRPr lang="en-US"/>
          </a:p>
        </p:txBody>
      </p:sp>
      <p:sp>
        <p:nvSpPr>
          <p:cNvPr id="16487" name="Rectangle 434"/>
          <p:cNvSpPr>
            <a:spLocks noChangeArrowheads="1"/>
          </p:cNvSpPr>
          <p:nvPr/>
        </p:nvSpPr>
        <p:spPr bwMode="auto">
          <a:xfrm>
            <a:off x="1833563" y="5127625"/>
            <a:ext cx="7715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FFFFFF"/>
                </a:solidFill>
                <a:latin typeface="Arial" charset="0"/>
              </a:rPr>
              <a:t>Strongly</a:t>
            </a:r>
            <a:endParaRPr lang="en-US"/>
          </a:p>
        </p:txBody>
      </p:sp>
      <p:sp>
        <p:nvSpPr>
          <p:cNvPr id="16488" name="Rectangle 435"/>
          <p:cNvSpPr>
            <a:spLocks noChangeArrowheads="1"/>
          </p:cNvSpPr>
          <p:nvPr/>
        </p:nvSpPr>
        <p:spPr bwMode="auto">
          <a:xfrm>
            <a:off x="2252663" y="1143000"/>
            <a:ext cx="48180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"Wildlife are an important part of my daily life."</a:t>
            </a:r>
            <a:endParaRPr lang="en-US"/>
          </a:p>
        </p:txBody>
      </p:sp>
      <p:sp>
        <p:nvSpPr>
          <p:cNvPr id="16489" name="Rectangle 436"/>
          <p:cNvSpPr>
            <a:spLocks noChangeArrowheads="1"/>
          </p:cNvSpPr>
          <p:nvPr/>
        </p:nvSpPr>
        <p:spPr bwMode="auto">
          <a:xfrm>
            <a:off x="1381125" y="1530350"/>
            <a:ext cx="73501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Overall</a:t>
            </a:r>
            <a:endParaRPr lang="en-US"/>
          </a:p>
        </p:txBody>
      </p:sp>
      <p:sp>
        <p:nvSpPr>
          <p:cNvPr id="16490" name="Rectangle 437"/>
          <p:cNvSpPr>
            <a:spLocks noChangeArrowheads="1"/>
          </p:cNvSpPr>
          <p:nvPr/>
        </p:nvSpPr>
        <p:spPr bwMode="auto">
          <a:xfrm>
            <a:off x="4114800" y="1530350"/>
            <a:ext cx="34004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 % Strongly Agree By Geography</a:t>
            </a:r>
            <a:endParaRPr lang="en-US"/>
          </a:p>
        </p:txBody>
      </p:sp>
      <p:sp>
        <p:nvSpPr>
          <p:cNvPr id="16491" name="Rectangle 438"/>
          <p:cNvSpPr>
            <a:spLocks noChangeArrowheads="1"/>
          </p:cNvSpPr>
          <p:nvPr/>
        </p:nvSpPr>
        <p:spPr bwMode="auto">
          <a:xfrm>
            <a:off x="2973388" y="3757613"/>
            <a:ext cx="5918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 Strongly Agree Among Sportsmen and Non-Sportsmen</a:t>
            </a:r>
            <a:endParaRPr lang="en-US"/>
          </a:p>
        </p:txBody>
      </p:sp>
    </p:spTree>
    <p:extLst>
      <p:ext uri="{BB962C8B-B14F-4D97-AF65-F5344CB8AC3E}">
        <p14:creationId xmlns:p14="http://schemas.microsoft.com/office/powerpoint/2010/main" val="18350011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50"/>
          <p:cNvSpPr>
            <a:spLocks noChangeArrowheads="1"/>
          </p:cNvSpPr>
          <p:nvPr/>
        </p:nvSpPr>
        <p:spPr bwMode="auto">
          <a:xfrm>
            <a:off x="1967120" y="6048375"/>
            <a:ext cx="520976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300" dirty="0">
                <a:solidFill>
                  <a:srgbClr val="000000"/>
                </a:solidFill>
                <a:latin typeface="Arial" charset="0"/>
              </a:rPr>
              <a:t>Now I would like to read you a few statements about wildlife. For each </a:t>
            </a:r>
            <a:endParaRPr lang="en-US" dirty="0"/>
          </a:p>
        </p:txBody>
      </p:sp>
      <p:sp>
        <p:nvSpPr>
          <p:cNvPr id="17411" name="Rectangle 151"/>
          <p:cNvSpPr>
            <a:spLocks noChangeArrowheads="1"/>
          </p:cNvSpPr>
          <p:nvPr/>
        </p:nvSpPr>
        <p:spPr bwMode="auto">
          <a:xfrm>
            <a:off x="2151466" y="6246813"/>
            <a:ext cx="484106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300" dirty="0">
                <a:solidFill>
                  <a:srgbClr val="000000"/>
                </a:solidFill>
                <a:latin typeface="Arial" charset="0"/>
              </a:rPr>
              <a:t>one, please tell me if you agree or disagree with that statement... </a:t>
            </a:r>
            <a:endParaRPr lang="en-US" dirty="0"/>
          </a:p>
        </p:txBody>
      </p:sp>
      <p:sp>
        <p:nvSpPr>
          <p:cNvPr id="17412" name="Line 152"/>
          <p:cNvSpPr>
            <a:spLocks noChangeShapeType="1"/>
          </p:cNvSpPr>
          <p:nvPr/>
        </p:nvSpPr>
        <p:spPr bwMode="auto">
          <a:xfrm flipH="1">
            <a:off x="257175" y="5994400"/>
            <a:ext cx="86264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3" name="Rectangle 153"/>
          <p:cNvSpPr>
            <a:spLocks noChangeArrowheads="1"/>
          </p:cNvSpPr>
          <p:nvPr/>
        </p:nvSpPr>
        <p:spPr bwMode="auto">
          <a:xfrm>
            <a:off x="1361089" y="198438"/>
            <a:ext cx="64218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The “connection” to wildlife is significantly </a:t>
            </a:r>
          </a:p>
        </p:txBody>
      </p:sp>
      <p:sp>
        <p:nvSpPr>
          <p:cNvPr id="17414" name="Rectangle 154"/>
          <p:cNvSpPr>
            <a:spLocks noChangeArrowheads="1"/>
          </p:cNvSpPr>
          <p:nvPr/>
        </p:nvSpPr>
        <p:spPr bwMode="auto">
          <a:xfrm>
            <a:off x="1263402" y="595313"/>
            <a:ext cx="66171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stronger among the advocates interviewed.</a:t>
            </a:r>
          </a:p>
        </p:txBody>
      </p:sp>
      <p:sp>
        <p:nvSpPr>
          <p:cNvPr id="17415" name="Rectangle 155"/>
          <p:cNvSpPr>
            <a:spLocks noChangeArrowheads="1"/>
          </p:cNvSpPr>
          <p:nvPr/>
        </p:nvSpPr>
        <p:spPr bwMode="auto">
          <a:xfrm>
            <a:off x="2182813" y="1119188"/>
            <a:ext cx="481806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"Wildlife are an important part of my daily life."</a:t>
            </a:r>
            <a:endParaRPr lang="en-US"/>
          </a:p>
        </p:txBody>
      </p:sp>
      <p:sp>
        <p:nvSpPr>
          <p:cNvPr id="17416" name="Rectangle 156"/>
          <p:cNvSpPr>
            <a:spLocks noChangeArrowheads="1"/>
          </p:cNvSpPr>
          <p:nvPr/>
        </p:nvSpPr>
        <p:spPr bwMode="auto">
          <a:xfrm>
            <a:off x="1712913" y="3405188"/>
            <a:ext cx="48418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i="0">
                <a:solidFill>
                  <a:srgbClr val="000000"/>
                </a:solidFill>
                <a:latin typeface="Arial" charset="0"/>
              </a:rPr>
              <a:t>56%</a:t>
            </a:r>
            <a:endParaRPr lang="en-US"/>
          </a:p>
        </p:txBody>
      </p:sp>
      <p:sp>
        <p:nvSpPr>
          <p:cNvPr id="17417" name="Rectangle 157"/>
          <p:cNvSpPr>
            <a:spLocks noChangeArrowheads="1"/>
          </p:cNvSpPr>
          <p:nvPr/>
        </p:nvSpPr>
        <p:spPr bwMode="auto">
          <a:xfrm>
            <a:off x="5835650" y="2052638"/>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95%</a:t>
            </a:r>
            <a:endParaRPr lang="en-US"/>
          </a:p>
        </p:txBody>
      </p:sp>
      <p:sp>
        <p:nvSpPr>
          <p:cNvPr id="17418" name="Rectangle 158"/>
          <p:cNvSpPr>
            <a:spLocks noChangeArrowheads="1"/>
          </p:cNvSpPr>
          <p:nvPr/>
        </p:nvSpPr>
        <p:spPr bwMode="auto">
          <a:xfrm>
            <a:off x="3103563" y="3887788"/>
            <a:ext cx="433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43%</a:t>
            </a:r>
            <a:endParaRPr lang="en-US"/>
          </a:p>
        </p:txBody>
      </p:sp>
      <p:sp>
        <p:nvSpPr>
          <p:cNvPr id="17419" name="Rectangle 159"/>
          <p:cNvSpPr>
            <a:spLocks noChangeArrowheads="1"/>
          </p:cNvSpPr>
          <p:nvPr/>
        </p:nvSpPr>
        <p:spPr bwMode="auto">
          <a:xfrm>
            <a:off x="7259638" y="5230813"/>
            <a:ext cx="3127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5%</a:t>
            </a:r>
            <a:endParaRPr lang="en-US"/>
          </a:p>
        </p:txBody>
      </p:sp>
      <p:sp>
        <p:nvSpPr>
          <p:cNvPr id="17420" name="Freeform 160"/>
          <p:cNvSpPr>
            <a:spLocks/>
          </p:cNvSpPr>
          <p:nvPr/>
        </p:nvSpPr>
        <p:spPr bwMode="auto">
          <a:xfrm>
            <a:off x="2571750" y="4546600"/>
            <a:ext cx="63500" cy="1228725"/>
          </a:xfrm>
          <a:custGeom>
            <a:avLst/>
            <a:gdLst>
              <a:gd name="T0" fmla="*/ 0 w 120"/>
              <a:gd name="T1" fmla="*/ 62971 h 2322"/>
              <a:gd name="T2" fmla="*/ 0 w 120"/>
              <a:gd name="T3" fmla="*/ 1228725 h 2322"/>
              <a:gd name="T4" fmla="*/ 63500 w 120"/>
              <a:gd name="T5" fmla="*/ 1165225 h 2322"/>
              <a:gd name="T6" fmla="*/ 63500 w 120"/>
              <a:gd name="T7" fmla="*/ 0 h 2322"/>
              <a:gd name="T8" fmla="*/ 0 w 120"/>
              <a:gd name="T9" fmla="*/ 62971 h 23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322">
                <a:moveTo>
                  <a:pt x="0" y="119"/>
                </a:moveTo>
                <a:lnTo>
                  <a:pt x="0" y="2322"/>
                </a:lnTo>
                <a:lnTo>
                  <a:pt x="120" y="2202"/>
                </a:lnTo>
                <a:lnTo>
                  <a:pt x="120" y="0"/>
                </a:lnTo>
                <a:lnTo>
                  <a:pt x="0" y="119"/>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1" name="Freeform 161"/>
          <p:cNvSpPr>
            <a:spLocks/>
          </p:cNvSpPr>
          <p:nvPr/>
        </p:nvSpPr>
        <p:spPr bwMode="auto">
          <a:xfrm>
            <a:off x="2571750" y="4546600"/>
            <a:ext cx="63500" cy="1228725"/>
          </a:xfrm>
          <a:custGeom>
            <a:avLst/>
            <a:gdLst>
              <a:gd name="T0" fmla="*/ 0 w 120"/>
              <a:gd name="T1" fmla="*/ 62971 h 2322"/>
              <a:gd name="T2" fmla="*/ 0 w 120"/>
              <a:gd name="T3" fmla="*/ 1228725 h 2322"/>
              <a:gd name="T4" fmla="*/ 63500 w 120"/>
              <a:gd name="T5" fmla="*/ 1165225 h 2322"/>
              <a:gd name="T6" fmla="*/ 63500 w 120"/>
              <a:gd name="T7" fmla="*/ 0 h 2322"/>
              <a:gd name="T8" fmla="*/ 0 w 120"/>
              <a:gd name="T9" fmla="*/ 62971 h 23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322">
                <a:moveTo>
                  <a:pt x="0" y="119"/>
                </a:moveTo>
                <a:lnTo>
                  <a:pt x="0" y="2322"/>
                </a:lnTo>
                <a:lnTo>
                  <a:pt x="120" y="2202"/>
                </a:lnTo>
                <a:lnTo>
                  <a:pt x="120" y="0"/>
                </a:lnTo>
                <a:lnTo>
                  <a:pt x="0" y="119"/>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2" name="Freeform 162"/>
          <p:cNvSpPr>
            <a:spLocks/>
          </p:cNvSpPr>
          <p:nvPr/>
        </p:nvSpPr>
        <p:spPr bwMode="auto">
          <a:xfrm>
            <a:off x="1204913" y="4546600"/>
            <a:ext cx="1430337" cy="61913"/>
          </a:xfrm>
          <a:custGeom>
            <a:avLst/>
            <a:gdLst>
              <a:gd name="T0" fmla="*/ 0 w 2701"/>
              <a:gd name="T1" fmla="*/ 61913 h 119"/>
              <a:gd name="T2" fmla="*/ 1366790 w 2701"/>
              <a:gd name="T3" fmla="*/ 61913 h 119"/>
              <a:gd name="T4" fmla="*/ 1430337 w 2701"/>
              <a:gd name="T5" fmla="*/ 0 h 119"/>
              <a:gd name="T6" fmla="*/ 63547 w 2701"/>
              <a:gd name="T7" fmla="*/ 0 h 119"/>
              <a:gd name="T8" fmla="*/ 0 w 2701"/>
              <a:gd name="T9" fmla="*/ 61913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01" h="119">
                <a:moveTo>
                  <a:pt x="0" y="119"/>
                </a:moveTo>
                <a:lnTo>
                  <a:pt x="2581" y="119"/>
                </a:lnTo>
                <a:lnTo>
                  <a:pt x="2701" y="0"/>
                </a:lnTo>
                <a:lnTo>
                  <a:pt x="120" y="0"/>
                </a:lnTo>
                <a:lnTo>
                  <a:pt x="0" y="119"/>
                </a:lnTo>
                <a:close/>
              </a:path>
            </a:pathLst>
          </a:custGeom>
          <a:solidFill>
            <a:srgbClr val="0030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3" name="Freeform 163"/>
          <p:cNvSpPr>
            <a:spLocks/>
          </p:cNvSpPr>
          <p:nvPr/>
        </p:nvSpPr>
        <p:spPr bwMode="auto">
          <a:xfrm>
            <a:off x="1204913" y="4546600"/>
            <a:ext cx="1430337" cy="61913"/>
          </a:xfrm>
          <a:custGeom>
            <a:avLst/>
            <a:gdLst>
              <a:gd name="T0" fmla="*/ 0 w 2701"/>
              <a:gd name="T1" fmla="*/ 61913 h 119"/>
              <a:gd name="T2" fmla="*/ 1366790 w 2701"/>
              <a:gd name="T3" fmla="*/ 61913 h 119"/>
              <a:gd name="T4" fmla="*/ 1430337 w 2701"/>
              <a:gd name="T5" fmla="*/ 0 h 119"/>
              <a:gd name="T6" fmla="*/ 63547 w 2701"/>
              <a:gd name="T7" fmla="*/ 0 h 119"/>
              <a:gd name="T8" fmla="*/ 0 w 2701"/>
              <a:gd name="T9" fmla="*/ 61913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01" h="119">
                <a:moveTo>
                  <a:pt x="0" y="119"/>
                </a:moveTo>
                <a:lnTo>
                  <a:pt x="2581" y="119"/>
                </a:lnTo>
                <a:lnTo>
                  <a:pt x="2701" y="0"/>
                </a:lnTo>
                <a:lnTo>
                  <a:pt x="120" y="0"/>
                </a:lnTo>
                <a:lnTo>
                  <a:pt x="0" y="119"/>
                </a:lnTo>
              </a:path>
            </a:pathLst>
          </a:custGeom>
          <a:noFill/>
          <a:ln w="11113">
            <a:solidFill>
              <a:srgbClr val="004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4" name="Rectangle 164"/>
          <p:cNvSpPr>
            <a:spLocks noChangeArrowheads="1"/>
          </p:cNvSpPr>
          <p:nvPr/>
        </p:nvSpPr>
        <p:spPr bwMode="auto">
          <a:xfrm>
            <a:off x="1204913" y="4608513"/>
            <a:ext cx="1366837" cy="1166812"/>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25" name="Rectangle 165"/>
          <p:cNvSpPr>
            <a:spLocks noChangeArrowheads="1"/>
          </p:cNvSpPr>
          <p:nvPr/>
        </p:nvSpPr>
        <p:spPr bwMode="auto">
          <a:xfrm>
            <a:off x="1209675" y="4613275"/>
            <a:ext cx="1357313" cy="1157288"/>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0" name="Rectangle 170"/>
          <p:cNvSpPr>
            <a:spLocks noChangeArrowheads="1"/>
          </p:cNvSpPr>
          <p:nvPr/>
        </p:nvSpPr>
        <p:spPr bwMode="auto">
          <a:xfrm>
            <a:off x="1204913" y="3797300"/>
            <a:ext cx="1366837" cy="811213"/>
          </a:xfrm>
          <a:prstGeom prst="rect">
            <a:avLst/>
          </a:prstGeom>
          <a:solidFill>
            <a:srgbClr val="8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31" name="Rectangle 171"/>
          <p:cNvSpPr>
            <a:spLocks noChangeArrowheads="1"/>
          </p:cNvSpPr>
          <p:nvPr/>
        </p:nvSpPr>
        <p:spPr bwMode="auto">
          <a:xfrm>
            <a:off x="1209675" y="3802063"/>
            <a:ext cx="1357313" cy="801687"/>
          </a:xfrm>
          <a:prstGeom prst="rect">
            <a:avLst/>
          </a:prstGeom>
          <a:noFill/>
          <a:ln w="11113">
            <a:solidFill>
              <a:srgbClr val="808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6" name="Rectangle 176"/>
          <p:cNvSpPr>
            <a:spLocks noChangeArrowheads="1"/>
          </p:cNvSpPr>
          <p:nvPr/>
        </p:nvSpPr>
        <p:spPr bwMode="auto">
          <a:xfrm>
            <a:off x="2571750" y="5245100"/>
            <a:ext cx="1365250" cy="5302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37" name="Rectangle 177"/>
          <p:cNvSpPr>
            <a:spLocks noChangeArrowheads="1"/>
          </p:cNvSpPr>
          <p:nvPr/>
        </p:nvSpPr>
        <p:spPr bwMode="auto">
          <a:xfrm>
            <a:off x="2576513" y="5249863"/>
            <a:ext cx="1355725" cy="520700"/>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42" name="Rectangle 182"/>
          <p:cNvSpPr>
            <a:spLocks noChangeArrowheads="1"/>
          </p:cNvSpPr>
          <p:nvPr/>
        </p:nvSpPr>
        <p:spPr bwMode="auto">
          <a:xfrm>
            <a:off x="2571750" y="4256088"/>
            <a:ext cx="1365250" cy="989012"/>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43" name="Rectangle 183"/>
          <p:cNvSpPr>
            <a:spLocks noChangeArrowheads="1"/>
          </p:cNvSpPr>
          <p:nvPr/>
        </p:nvSpPr>
        <p:spPr bwMode="auto">
          <a:xfrm>
            <a:off x="2576513" y="4260850"/>
            <a:ext cx="1355725" cy="979488"/>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48" name="Rectangle 188"/>
          <p:cNvSpPr>
            <a:spLocks noChangeArrowheads="1"/>
          </p:cNvSpPr>
          <p:nvPr/>
        </p:nvSpPr>
        <p:spPr bwMode="auto">
          <a:xfrm>
            <a:off x="5303838" y="3267075"/>
            <a:ext cx="1365250" cy="2508250"/>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49" name="Rectangle 189"/>
          <p:cNvSpPr>
            <a:spLocks noChangeArrowheads="1"/>
          </p:cNvSpPr>
          <p:nvPr/>
        </p:nvSpPr>
        <p:spPr bwMode="auto">
          <a:xfrm>
            <a:off x="5308600" y="3271838"/>
            <a:ext cx="1355725" cy="2498725"/>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4" name="Rectangle 194"/>
          <p:cNvSpPr>
            <a:spLocks noChangeArrowheads="1"/>
          </p:cNvSpPr>
          <p:nvPr/>
        </p:nvSpPr>
        <p:spPr bwMode="auto">
          <a:xfrm>
            <a:off x="5303838" y="2419350"/>
            <a:ext cx="1365250" cy="847725"/>
          </a:xfrm>
          <a:prstGeom prst="rect">
            <a:avLst/>
          </a:prstGeom>
          <a:solidFill>
            <a:srgbClr val="8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55" name="Rectangle 195"/>
          <p:cNvSpPr>
            <a:spLocks noChangeArrowheads="1"/>
          </p:cNvSpPr>
          <p:nvPr/>
        </p:nvSpPr>
        <p:spPr bwMode="auto">
          <a:xfrm>
            <a:off x="5308600" y="2424113"/>
            <a:ext cx="1355725" cy="838200"/>
          </a:xfrm>
          <a:prstGeom prst="rect">
            <a:avLst/>
          </a:prstGeom>
          <a:noFill/>
          <a:ln w="11113">
            <a:solidFill>
              <a:srgbClr val="808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0" name="Rectangle 200"/>
          <p:cNvSpPr>
            <a:spLocks noChangeArrowheads="1"/>
          </p:cNvSpPr>
          <p:nvPr/>
        </p:nvSpPr>
        <p:spPr bwMode="auto">
          <a:xfrm>
            <a:off x="6669088" y="5740400"/>
            <a:ext cx="1365250" cy="349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61" name="Rectangle 201"/>
          <p:cNvSpPr>
            <a:spLocks noChangeArrowheads="1"/>
          </p:cNvSpPr>
          <p:nvPr/>
        </p:nvSpPr>
        <p:spPr bwMode="auto">
          <a:xfrm>
            <a:off x="6673850" y="5745163"/>
            <a:ext cx="1355725" cy="25400"/>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6" name="Rectangle 206"/>
          <p:cNvSpPr>
            <a:spLocks noChangeArrowheads="1"/>
          </p:cNvSpPr>
          <p:nvPr/>
        </p:nvSpPr>
        <p:spPr bwMode="auto">
          <a:xfrm>
            <a:off x="6669088" y="5597525"/>
            <a:ext cx="1365250" cy="142875"/>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467" name="Rectangle 207"/>
          <p:cNvSpPr>
            <a:spLocks noChangeArrowheads="1"/>
          </p:cNvSpPr>
          <p:nvPr/>
        </p:nvSpPr>
        <p:spPr bwMode="auto">
          <a:xfrm>
            <a:off x="6673850" y="5602288"/>
            <a:ext cx="1355725" cy="133350"/>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8" name="Rectangle 208"/>
          <p:cNvSpPr>
            <a:spLocks noChangeArrowheads="1"/>
          </p:cNvSpPr>
          <p:nvPr/>
        </p:nvSpPr>
        <p:spPr bwMode="auto">
          <a:xfrm>
            <a:off x="1506538" y="5535613"/>
            <a:ext cx="6127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Agree</a:t>
            </a:r>
            <a:endParaRPr lang="en-US"/>
          </a:p>
        </p:txBody>
      </p:sp>
      <p:sp>
        <p:nvSpPr>
          <p:cNvPr id="17469" name="Rectangle 209"/>
          <p:cNvSpPr>
            <a:spLocks noChangeArrowheads="1"/>
          </p:cNvSpPr>
          <p:nvPr/>
        </p:nvSpPr>
        <p:spPr bwMode="auto">
          <a:xfrm>
            <a:off x="2809875" y="5535613"/>
            <a:ext cx="9144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Disagree</a:t>
            </a:r>
            <a:endParaRPr lang="en-US"/>
          </a:p>
        </p:txBody>
      </p:sp>
      <p:sp>
        <p:nvSpPr>
          <p:cNvPr id="17470" name="Rectangle 210"/>
          <p:cNvSpPr>
            <a:spLocks noChangeArrowheads="1"/>
          </p:cNvSpPr>
          <p:nvPr/>
        </p:nvSpPr>
        <p:spPr bwMode="auto">
          <a:xfrm>
            <a:off x="5651500" y="5535613"/>
            <a:ext cx="6127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Agree</a:t>
            </a:r>
            <a:endParaRPr lang="en-US"/>
          </a:p>
        </p:txBody>
      </p:sp>
      <p:sp>
        <p:nvSpPr>
          <p:cNvPr id="17471" name="Rectangle 211"/>
          <p:cNvSpPr>
            <a:spLocks noChangeArrowheads="1"/>
          </p:cNvSpPr>
          <p:nvPr/>
        </p:nvSpPr>
        <p:spPr bwMode="auto">
          <a:xfrm>
            <a:off x="6919913" y="5535613"/>
            <a:ext cx="9233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dirty="0">
                <a:latin typeface="Arial" charset="0"/>
              </a:rPr>
              <a:t>Disagree</a:t>
            </a:r>
            <a:endParaRPr lang="en-US" dirty="0"/>
          </a:p>
        </p:txBody>
      </p:sp>
      <p:sp>
        <p:nvSpPr>
          <p:cNvPr id="17472" name="Rectangle 212"/>
          <p:cNvSpPr>
            <a:spLocks noChangeArrowheads="1"/>
          </p:cNvSpPr>
          <p:nvPr/>
        </p:nvSpPr>
        <p:spPr bwMode="auto">
          <a:xfrm>
            <a:off x="1293813" y="4624388"/>
            <a:ext cx="1206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FFFFFF"/>
                </a:solidFill>
                <a:latin typeface="Arial" charset="0"/>
              </a:rPr>
              <a:t>33% Strongly</a:t>
            </a:r>
            <a:endParaRPr lang="en-US"/>
          </a:p>
        </p:txBody>
      </p:sp>
      <p:sp>
        <p:nvSpPr>
          <p:cNvPr id="17473" name="Rectangle 213"/>
          <p:cNvSpPr>
            <a:spLocks noChangeArrowheads="1"/>
          </p:cNvSpPr>
          <p:nvPr/>
        </p:nvSpPr>
        <p:spPr bwMode="auto">
          <a:xfrm>
            <a:off x="2630488" y="5286375"/>
            <a:ext cx="1206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FFFFFF"/>
                </a:solidFill>
                <a:latin typeface="Arial" charset="0"/>
              </a:rPr>
              <a:t>15% Strongly</a:t>
            </a:r>
            <a:endParaRPr lang="en-US"/>
          </a:p>
        </p:txBody>
      </p:sp>
      <p:sp>
        <p:nvSpPr>
          <p:cNvPr id="17474" name="Rectangle 214"/>
          <p:cNvSpPr>
            <a:spLocks noChangeArrowheads="1"/>
          </p:cNvSpPr>
          <p:nvPr/>
        </p:nvSpPr>
        <p:spPr bwMode="auto">
          <a:xfrm>
            <a:off x="5383213" y="3295650"/>
            <a:ext cx="1206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FFFFFF"/>
                </a:solidFill>
                <a:latin typeface="Arial" charset="0"/>
              </a:rPr>
              <a:t>71% Strongly</a:t>
            </a:r>
            <a:endParaRPr lang="en-US"/>
          </a:p>
        </p:txBody>
      </p:sp>
      <p:sp>
        <p:nvSpPr>
          <p:cNvPr id="17475" name="Line 215"/>
          <p:cNvSpPr>
            <a:spLocks noChangeShapeType="1"/>
          </p:cNvSpPr>
          <p:nvPr/>
        </p:nvSpPr>
        <p:spPr bwMode="auto">
          <a:xfrm>
            <a:off x="4630738" y="1455738"/>
            <a:ext cx="1587" cy="45529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76" name="Rectangle 216"/>
          <p:cNvSpPr>
            <a:spLocks noChangeArrowheads="1"/>
          </p:cNvSpPr>
          <p:nvPr/>
        </p:nvSpPr>
        <p:spPr bwMode="auto">
          <a:xfrm>
            <a:off x="1603375" y="1490663"/>
            <a:ext cx="14763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Among Voters</a:t>
            </a:r>
            <a:endParaRPr lang="en-US"/>
          </a:p>
        </p:txBody>
      </p:sp>
      <p:sp>
        <p:nvSpPr>
          <p:cNvPr id="17477" name="Rectangle 217"/>
          <p:cNvSpPr>
            <a:spLocks noChangeArrowheads="1"/>
          </p:cNvSpPr>
          <p:nvPr/>
        </p:nvSpPr>
        <p:spPr bwMode="auto">
          <a:xfrm>
            <a:off x="6013450" y="1490663"/>
            <a:ext cx="18970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Among Advocates</a:t>
            </a:r>
            <a:endParaRPr lang="en-US"/>
          </a:p>
        </p:txBody>
      </p:sp>
    </p:spTree>
    <p:extLst>
      <p:ext uri="{BB962C8B-B14F-4D97-AF65-F5344CB8AC3E}">
        <p14:creationId xmlns:p14="http://schemas.microsoft.com/office/powerpoint/2010/main" val="1195339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89"/>
          <p:cNvSpPr>
            <a:spLocks noChangeArrowheads="1"/>
          </p:cNvSpPr>
          <p:nvPr/>
        </p:nvSpPr>
        <p:spPr bwMode="auto">
          <a:xfrm>
            <a:off x="1685069" y="6053138"/>
            <a:ext cx="575798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300">
                <a:solidFill>
                  <a:srgbClr val="000000"/>
                </a:solidFill>
                <a:latin typeface="Arial" charset="0"/>
              </a:rPr>
              <a:t>Some people we have talked to this evening have done some of the following </a:t>
            </a:r>
            <a:endParaRPr lang="en-US"/>
          </a:p>
        </p:txBody>
      </p:sp>
      <p:sp>
        <p:nvSpPr>
          <p:cNvPr id="18435" name="Rectangle 290"/>
          <p:cNvSpPr>
            <a:spLocks noChangeArrowheads="1"/>
          </p:cNvSpPr>
          <p:nvPr/>
        </p:nvSpPr>
        <p:spPr bwMode="auto">
          <a:xfrm>
            <a:off x="2201461" y="6248400"/>
            <a:ext cx="467916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300">
                <a:solidFill>
                  <a:srgbClr val="000000"/>
                </a:solidFill>
                <a:latin typeface="Arial" charset="0"/>
              </a:rPr>
              <a:t>activities, while others have not. So, in the last year have you…</a:t>
            </a:r>
            <a:endParaRPr lang="en-US"/>
          </a:p>
        </p:txBody>
      </p:sp>
      <p:sp>
        <p:nvSpPr>
          <p:cNvPr id="18436" name="Rectangle 291"/>
          <p:cNvSpPr>
            <a:spLocks noChangeArrowheads="1"/>
          </p:cNvSpPr>
          <p:nvPr/>
        </p:nvSpPr>
        <p:spPr bwMode="auto">
          <a:xfrm>
            <a:off x="616174" y="257175"/>
            <a:ext cx="79116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The vast majority have had some wildlife experience.</a:t>
            </a:r>
          </a:p>
        </p:txBody>
      </p:sp>
      <p:sp>
        <p:nvSpPr>
          <p:cNvPr id="18437" name="Rectangle 292"/>
          <p:cNvSpPr>
            <a:spLocks noChangeArrowheads="1"/>
          </p:cNvSpPr>
          <p:nvPr/>
        </p:nvSpPr>
        <p:spPr bwMode="auto">
          <a:xfrm>
            <a:off x="2992209" y="676910"/>
            <a:ext cx="315958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700" dirty="0">
                <a:solidFill>
                  <a:srgbClr val="000000"/>
                </a:solidFill>
                <a:latin typeface="Arial" charset="0"/>
              </a:rPr>
              <a:t>Ranked By % Yes Among Voters</a:t>
            </a:r>
            <a:endParaRPr lang="en-US" dirty="0"/>
          </a:p>
        </p:txBody>
      </p:sp>
      <p:sp>
        <p:nvSpPr>
          <p:cNvPr id="18438" name="Rectangle 293"/>
          <p:cNvSpPr>
            <a:spLocks noChangeArrowheads="1"/>
          </p:cNvSpPr>
          <p:nvPr/>
        </p:nvSpPr>
        <p:spPr bwMode="auto">
          <a:xfrm>
            <a:off x="397701" y="2262188"/>
            <a:ext cx="370681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Visited a natural area solely to view </a:t>
            </a:r>
            <a:endParaRPr lang="en-US"/>
          </a:p>
        </p:txBody>
      </p:sp>
      <p:sp>
        <p:nvSpPr>
          <p:cNvPr id="18439" name="Rectangle 294"/>
          <p:cNvSpPr>
            <a:spLocks noChangeArrowheads="1"/>
          </p:cNvSpPr>
          <p:nvPr/>
        </p:nvSpPr>
        <p:spPr bwMode="auto">
          <a:xfrm>
            <a:off x="2505900" y="2516188"/>
            <a:ext cx="159861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wildlife or birds</a:t>
            </a:r>
            <a:endParaRPr lang="en-US"/>
          </a:p>
        </p:txBody>
      </p:sp>
      <p:sp>
        <p:nvSpPr>
          <p:cNvPr id="18440" name="Rectangle 295"/>
          <p:cNvSpPr>
            <a:spLocks noChangeArrowheads="1"/>
          </p:cNvSpPr>
          <p:nvPr/>
        </p:nvSpPr>
        <p:spPr bwMode="auto">
          <a:xfrm>
            <a:off x="317500" y="5807075"/>
            <a:ext cx="44926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Times New Roman" pitchFamily="18" charset="0"/>
              </a:rPr>
              <a:t>* In past three years     ^  Among activists, asked as “Visited a wildlife refuge”</a:t>
            </a:r>
            <a:endParaRPr lang="en-US"/>
          </a:p>
        </p:txBody>
      </p:sp>
      <p:sp>
        <p:nvSpPr>
          <p:cNvPr id="18441" name="Rectangle 296"/>
          <p:cNvSpPr>
            <a:spLocks noChangeArrowheads="1"/>
          </p:cNvSpPr>
          <p:nvPr/>
        </p:nvSpPr>
        <p:spPr bwMode="auto">
          <a:xfrm>
            <a:off x="4260850" y="1311275"/>
            <a:ext cx="3406775" cy="2714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2" name="Rectangle 297"/>
          <p:cNvSpPr>
            <a:spLocks noChangeArrowheads="1"/>
          </p:cNvSpPr>
          <p:nvPr/>
        </p:nvSpPr>
        <p:spPr bwMode="auto">
          <a:xfrm>
            <a:off x="4260850" y="1949450"/>
            <a:ext cx="2347913" cy="2730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3" name="Rectangle 298"/>
          <p:cNvSpPr>
            <a:spLocks noChangeArrowheads="1"/>
          </p:cNvSpPr>
          <p:nvPr/>
        </p:nvSpPr>
        <p:spPr bwMode="auto">
          <a:xfrm>
            <a:off x="4260850" y="2589213"/>
            <a:ext cx="3224213" cy="2714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4" name="Rectangle 299"/>
          <p:cNvSpPr>
            <a:spLocks noChangeArrowheads="1"/>
          </p:cNvSpPr>
          <p:nvPr/>
        </p:nvSpPr>
        <p:spPr bwMode="auto">
          <a:xfrm>
            <a:off x="4260850" y="3227388"/>
            <a:ext cx="3084513" cy="2730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5" name="Rectangle 300"/>
          <p:cNvSpPr>
            <a:spLocks noChangeArrowheads="1"/>
          </p:cNvSpPr>
          <p:nvPr/>
        </p:nvSpPr>
        <p:spPr bwMode="auto">
          <a:xfrm>
            <a:off x="4260850" y="3867150"/>
            <a:ext cx="2992438" cy="2714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6" name="Rectangle 301"/>
          <p:cNvSpPr>
            <a:spLocks noChangeArrowheads="1"/>
          </p:cNvSpPr>
          <p:nvPr/>
        </p:nvSpPr>
        <p:spPr bwMode="auto">
          <a:xfrm>
            <a:off x="4260850" y="4505325"/>
            <a:ext cx="1887538" cy="2730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7" name="Rectangle 302"/>
          <p:cNvSpPr>
            <a:spLocks noChangeArrowheads="1"/>
          </p:cNvSpPr>
          <p:nvPr/>
        </p:nvSpPr>
        <p:spPr bwMode="auto">
          <a:xfrm>
            <a:off x="4260850" y="5145088"/>
            <a:ext cx="1933575" cy="2714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8" name="Rectangle 303"/>
          <p:cNvSpPr>
            <a:spLocks noChangeArrowheads="1"/>
          </p:cNvSpPr>
          <p:nvPr/>
        </p:nvSpPr>
        <p:spPr bwMode="auto">
          <a:xfrm>
            <a:off x="4260850" y="1039813"/>
            <a:ext cx="3406775" cy="271462"/>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9" name="Rectangle 304"/>
          <p:cNvSpPr>
            <a:spLocks noChangeArrowheads="1"/>
          </p:cNvSpPr>
          <p:nvPr/>
        </p:nvSpPr>
        <p:spPr bwMode="auto">
          <a:xfrm>
            <a:off x="4260850" y="1677988"/>
            <a:ext cx="2578100" cy="273050"/>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50" name="Rectangle 305"/>
          <p:cNvSpPr>
            <a:spLocks noChangeArrowheads="1"/>
          </p:cNvSpPr>
          <p:nvPr/>
        </p:nvSpPr>
        <p:spPr bwMode="auto">
          <a:xfrm>
            <a:off x="4260850" y="2317750"/>
            <a:ext cx="2393950" cy="271463"/>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51" name="Rectangle 306"/>
          <p:cNvSpPr>
            <a:spLocks noChangeArrowheads="1"/>
          </p:cNvSpPr>
          <p:nvPr/>
        </p:nvSpPr>
        <p:spPr bwMode="auto">
          <a:xfrm>
            <a:off x="4260850" y="2955925"/>
            <a:ext cx="2301875" cy="273050"/>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52" name="Rectangle 307"/>
          <p:cNvSpPr>
            <a:spLocks noChangeArrowheads="1"/>
          </p:cNvSpPr>
          <p:nvPr/>
        </p:nvSpPr>
        <p:spPr bwMode="auto">
          <a:xfrm>
            <a:off x="4260850" y="3595688"/>
            <a:ext cx="1841500" cy="271462"/>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53" name="Rectangle 308"/>
          <p:cNvSpPr>
            <a:spLocks noChangeArrowheads="1"/>
          </p:cNvSpPr>
          <p:nvPr/>
        </p:nvSpPr>
        <p:spPr bwMode="auto">
          <a:xfrm>
            <a:off x="4260850" y="4233863"/>
            <a:ext cx="1519238" cy="273050"/>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54" name="Rectangle 309"/>
          <p:cNvSpPr>
            <a:spLocks noChangeArrowheads="1"/>
          </p:cNvSpPr>
          <p:nvPr/>
        </p:nvSpPr>
        <p:spPr bwMode="auto">
          <a:xfrm>
            <a:off x="4260850" y="4873625"/>
            <a:ext cx="1289050" cy="271463"/>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55" name="Rectangle 310"/>
          <p:cNvSpPr>
            <a:spLocks noChangeArrowheads="1"/>
          </p:cNvSpPr>
          <p:nvPr/>
        </p:nvSpPr>
        <p:spPr bwMode="auto">
          <a:xfrm>
            <a:off x="7735888" y="1054100"/>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74%</a:t>
            </a:r>
            <a:endParaRPr lang="en-US"/>
          </a:p>
        </p:txBody>
      </p:sp>
      <p:sp>
        <p:nvSpPr>
          <p:cNvPr id="18456" name="Rectangle 311"/>
          <p:cNvSpPr>
            <a:spLocks noChangeArrowheads="1"/>
          </p:cNvSpPr>
          <p:nvPr/>
        </p:nvSpPr>
        <p:spPr bwMode="auto">
          <a:xfrm>
            <a:off x="6907213" y="1693863"/>
            <a:ext cx="433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56%</a:t>
            </a:r>
            <a:endParaRPr lang="en-US"/>
          </a:p>
        </p:txBody>
      </p:sp>
      <p:sp>
        <p:nvSpPr>
          <p:cNvPr id="18457" name="Rectangle 312"/>
          <p:cNvSpPr>
            <a:spLocks noChangeArrowheads="1"/>
          </p:cNvSpPr>
          <p:nvPr/>
        </p:nvSpPr>
        <p:spPr bwMode="auto">
          <a:xfrm>
            <a:off x="6723063" y="2333625"/>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52%</a:t>
            </a:r>
            <a:endParaRPr lang="en-US"/>
          </a:p>
        </p:txBody>
      </p:sp>
      <p:sp>
        <p:nvSpPr>
          <p:cNvPr id="18458" name="Rectangle 313"/>
          <p:cNvSpPr>
            <a:spLocks noChangeArrowheads="1"/>
          </p:cNvSpPr>
          <p:nvPr/>
        </p:nvSpPr>
        <p:spPr bwMode="auto">
          <a:xfrm>
            <a:off x="6630988" y="2971800"/>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50%</a:t>
            </a:r>
            <a:endParaRPr lang="en-US"/>
          </a:p>
        </p:txBody>
      </p:sp>
      <p:sp>
        <p:nvSpPr>
          <p:cNvPr id="18459" name="Rectangle 314"/>
          <p:cNvSpPr>
            <a:spLocks noChangeArrowheads="1"/>
          </p:cNvSpPr>
          <p:nvPr/>
        </p:nvSpPr>
        <p:spPr bwMode="auto">
          <a:xfrm>
            <a:off x="6170613" y="3609975"/>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40%</a:t>
            </a:r>
            <a:endParaRPr lang="en-US"/>
          </a:p>
        </p:txBody>
      </p:sp>
      <p:sp>
        <p:nvSpPr>
          <p:cNvPr id="18460" name="Rectangle 315"/>
          <p:cNvSpPr>
            <a:spLocks noChangeArrowheads="1"/>
          </p:cNvSpPr>
          <p:nvPr/>
        </p:nvSpPr>
        <p:spPr bwMode="auto">
          <a:xfrm>
            <a:off x="5848350" y="4248150"/>
            <a:ext cx="433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33%</a:t>
            </a:r>
            <a:endParaRPr lang="en-US"/>
          </a:p>
        </p:txBody>
      </p:sp>
      <p:sp>
        <p:nvSpPr>
          <p:cNvPr id="18461" name="Rectangle 316"/>
          <p:cNvSpPr>
            <a:spLocks noChangeArrowheads="1"/>
          </p:cNvSpPr>
          <p:nvPr/>
        </p:nvSpPr>
        <p:spPr bwMode="auto">
          <a:xfrm>
            <a:off x="5618163" y="4887913"/>
            <a:ext cx="433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28%</a:t>
            </a:r>
            <a:endParaRPr lang="en-US"/>
          </a:p>
        </p:txBody>
      </p:sp>
      <p:sp>
        <p:nvSpPr>
          <p:cNvPr id="18462" name="Rectangle 317"/>
          <p:cNvSpPr>
            <a:spLocks noChangeArrowheads="1"/>
          </p:cNvSpPr>
          <p:nvPr/>
        </p:nvSpPr>
        <p:spPr bwMode="auto">
          <a:xfrm>
            <a:off x="7735888" y="1327150"/>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74%</a:t>
            </a:r>
            <a:endParaRPr lang="en-US"/>
          </a:p>
        </p:txBody>
      </p:sp>
      <p:sp>
        <p:nvSpPr>
          <p:cNvPr id="18463" name="Rectangle 318"/>
          <p:cNvSpPr>
            <a:spLocks noChangeArrowheads="1"/>
          </p:cNvSpPr>
          <p:nvPr/>
        </p:nvSpPr>
        <p:spPr bwMode="auto">
          <a:xfrm>
            <a:off x="6677025" y="1965325"/>
            <a:ext cx="433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51%</a:t>
            </a:r>
            <a:endParaRPr lang="en-US"/>
          </a:p>
        </p:txBody>
      </p:sp>
      <p:sp>
        <p:nvSpPr>
          <p:cNvPr id="18464" name="Rectangle 319"/>
          <p:cNvSpPr>
            <a:spLocks noChangeArrowheads="1"/>
          </p:cNvSpPr>
          <p:nvPr/>
        </p:nvSpPr>
        <p:spPr bwMode="auto">
          <a:xfrm>
            <a:off x="7551738" y="2605088"/>
            <a:ext cx="433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70%</a:t>
            </a:r>
            <a:endParaRPr lang="en-US"/>
          </a:p>
        </p:txBody>
      </p:sp>
      <p:sp>
        <p:nvSpPr>
          <p:cNvPr id="18465" name="Rectangle 320"/>
          <p:cNvSpPr>
            <a:spLocks noChangeArrowheads="1"/>
          </p:cNvSpPr>
          <p:nvPr/>
        </p:nvSpPr>
        <p:spPr bwMode="auto">
          <a:xfrm>
            <a:off x="7413625" y="3243263"/>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67%</a:t>
            </a:r>
            <a:endParaRPr lang="en-US"/>
          </a:p>
        </p:txBody>
      </p:sp>
      <p:sp>
        <p:nvSpPr>
          <p:cNvPr id="18466" name="Rectangle 321"/>
          <p:cNvSpPr>
            <a:spLocks noChangeArrowheads="1"/>
          </p:cNvSpPr>
          <p:nvPr/>
        </p:nvSpPr>
        <p:spPr bwMode="auto">
          <a:xfrm>
            <a:off x="7321550" y="3881438"/>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65%</a:t>
            </a:r>
            <a:endParaRPr lang="en-US"/>
          </a:p>
        </p:txBody>
      </p:sp>
      <p:sp>
        <p:nvSpPr>
          <p:cNvPr id="18467" name="Rectangle 322"/>
          <p:cNvSpPr>
            <a:spLocks noChangeArrowheads="1"/>
          </p:cNvSpPr>
          <p:nvPr/>
        </p:nvSpPr>
        <p:spPr bwMode="auto">
          <a:xfrm>
            <a:off x="6216650" y="4521200"/>
            <a:ext cx="433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41%</a:t>
            </a:r>
            <a:endParaRPr lang="en-US"/>
          </a:p>
        </p:txBody>
      </p:sp>
      <p:sp>
        <p:nvSpPr>
          <p:cNvPr id="18468" name="Rectangle 323"/>
          <p:cNvSpPr>
            <a:spLocks noChangeArrowheads="1"/>
          </p:cNvSpPr>
          <p:nvPr/>
        </p:nvSpPr>
        <p:spPr bwMode="auto">
          <a:xfrm>
            <a:off x="6262688" y="5159375"/>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42%</a:t>
            </a:r>
            <a:endParaRPr lang="en-US"/>
          </a:p>
        </p:txBody>
      </p:sp>
      <p:sp>
        <p:nvSpPr>
          <p:cNvPr id="18469" name="Rectangle 324"/>
          <p:cNvSpPr>
            <a:spLocks noChangeArrowheads="1"/>
          </p:cNvSpPr>
          <p:nvPr/>
        </p:nvSpPr>
        <p:spPr bwMode="auto">
          <a:xfrm>
            <a:off x="305625" y="1190625"/>
            <a:ext cx="37988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dirty="0">
                <a:solidFill>
                  <a:srgbClr val="000000"/>
                </a:solidFill>
                <a:latin typeface="Arial" charset="0"/>
              </a:rPr>
              <a:t>Fed birds or animals near your home</a:t>
            </a:r>
            <a:endParaRPr lang="en-US" dirty="0"/>
          </a:p>
        </p:txBody>
      </p:sp>
      <p:sp>
        <p:nvSpPr>
          <p:cNvPr id="18470" name="Rectangle 325"/>
          <p:cNvSpPr>
            <a:spLocks noChangeArrowheads="1"/>
          </p:cNvSpPr>
          <p:nvPr/>
        </p:nvSpPr>
        <p:spPr bwMode="auto">
          <a:xfrm>
            <a:off x="1472438" y="1830388"/>
            <a:ext cx="26320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Visited a zoo or aquarium</a:t>
            </a:r>
            <a:endParaRPr lang="en-US"/>
          </a:p>
        </p:txBody>
      </p:sp>
      <p:sp>
        <p:nvSpPr>
          <p:cNvPr id="18471" name="Rectangle 326"/>
          <p:cNvSpPr>
            <a:spLocks noChangeArrowheads="1"/>
          </p:cNvSpPr>
          <p:nvPr/>
        </p:nvSpPr>
        <p:spPr bwMode="auto">
          <a:xfrm>
            <a:off x="2878963" y="3106738"/>
            <a:ext cx="12255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Been hiking</a:t>
            </a:r>
            <a:endParaRPr lang="en-US"/>
          </a:p>
        </p:txBody>
      </p:sp>
      <p:sp>
        <p:nvSpPr>
          <p:cNvPr id="18472" name="Rectangle 327"/>
          <p:cNvSpPr>
            <a:spLocks noChangeArrowheads="1"/>
          </p:cNvSpPr>
          <p:nvPr/>
        </p:nvSpPr>
        <p:spPr bwMode="auto">
          <a:xfrm>
            <a:off x="1212088" y="3746500"/>
            <a:ext cx="28924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Visited a wildlife sanctuary^</a:t>
            </a:r>
            <a:endParaRPr lang="en-US"/>
          </a:p>
        </p:txBody>
      </p:sp>
      <p:sp>
        <p:nvSpPr>
          <p:cNvPr id="18473" name="Rectangle 328"/>
          <p:cNvSpPr>
            <a:spLocks noChangeArrowheads="1"/>
          </p:cNvSpPr>
          <p:nvPr/>
        </p:nvSpPr>
        <p:spPr bwMode="auto">
          <a:xfrm>
            <a:off x="2626551" y="4384675"/>
            <a:ext cx="14779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Been camping</a:t>
            </a:r>
            <a:endParaRPr lang="en-US"/>
          </a:p>
        </p:txBody>
      </p:sp>
      <p:sp>
        <p:nvSpPr>
          <p:cNvPr id="18474" name="Rectangle 329"/>
          <p:cNvSpPr>
            <a:spLocks noChangeArrowheads="1"/>
          </p:cNvSpPr>
          <p:nvPr/>
        </p:nvSpPr>
        <p:spPr bwMode="auto">
          <a:xfrm>
            <a:off x="740600" y="5022850"/>
            <a:ext cx="336391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Had a hunting or fishing license*</a:t>
            </a:r>
            <a:endParaRPr lang="en-US"/>
          </a:p>
        </p:txBody>
      </p:sp>
      <p:sp>
        <p:nvSpPr>
          <p:cNvPr id="18475" name="Rectangle 330"/>
          <p:cNvSpPr>
            <a:spLocks noChangeArrowheads="1"/>
          </p:cNvSpPr>
          <p:nvPr/>
        </p:nvSpPr>
        <p:spPr bwMode="auto">
          <a:xfrm>
            <a:off x="4451350" y="5583238"/>
            <a:ext cx="6508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i="0">
                <a:solidFill>
                  <a:srgbClr val="000000"/>
                </a:solidFill>
                <a:latin typeface="Arial" charset="0"/>
              </a:rPr>
              <a:t>All Voters</a:t>
            </a:r>
            <a:endParaRPr lang="en-US"/>
          </a:p>
        </p:txBody>
      </p:sp>
      <p:sp>
        <p:nvSpPr>
          <p:cNvPr id="18476" name="Rectangle 331"/>
          <p:cNvSpPr>
            <a:spLocks noChangeArrowheads="1"/>
          </p:cNvSpPr>
          <p:nvPr/>
        </p:nvSpPr>
        <p:spPr bwMode="auto">
          <a:xfrm>
            <a:off x="5354638" y="5583238"/>
            <a:ext cx="7080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i="0">
                <a:solidFill>
                  <a:srgbClr val="000000"/>
                </a:solidFill>
                <a:latin typeface="Arial" charset="0"/>
              </a:rPr>
              <a:t>Advocates</a:t>
            </a:r>
            <a:endParaRPr lang="en-US"/>
          </a:p>
        </p:txBody>
      </p:sp>
      <p:sp>
        <p:nvSpPr>
          <p:cNvPr id="18477" name="Rectangle 332"/>
          <p:cNvSpPr>
            <a:spLocks noChangeArrowheads="1"/>
          </p:cNvSpPr>
          <p:nvPr/>
        </p:nvSpPr>
        <p:spPr bwMode="auto">
          <a:xfrm>
            <a:off x="4303713" y="5619750"/>
            <a:ext cx="127000" cy="8572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78" name="Rectangle 333"/>
          <p:cNvSpPr>
            <a:spLocks noChangeArrowheads="1"/>
          </p:cNvSpPr>
          <p:nvPr/>
        </p:nvSpPr>
        <p:spPr bwMode="auto">
          <a:xfrm>
            <a:off x="5205413" y="5619750"/>
            <a:ext cx="128587" cy="857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79" name="Line 334"/>
          <p:cNvSpPr>
            <a:spLocks noChangeShapeType="1"/>
          </p:cNvSpPr>
          <p:nvPr/>
        </p:nvSpPr>
        <p:spPr bwMode="auto">
          <a:xfrm>
            <a:off x="282575" y="5992813"/>
            <a:ext cx="8574088"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35791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92"/>
          <p:cNvSpPr>
            <a:spLocks noChangeArrowheads="1"/>
          </p:cNvSpPr>
          <p:nvPr/>
        </p:nvSpPr>
        <p:spPr bwMode="auto">
          <a:xfrm>
            <a:off x="573088" y="5854700"/>
            <a:ext cx="279876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Arial" charset="0"/>
              </a:rPr>
              <a:t>Generally speaking, in terms of the </a:t>
            </a:r>
            <a:endParaRPr lang="en-US"/>
          </a:p>
        </p:txBody>
      </p:sp>
      <p:sp>
        <p:nvSpPr>
          <p:cNvPr id="21507" name="Rectangle 93"/>
          <p:cNvSpPr>
            <a:spLocks noChangeArrowheads="1"/>
          </p:cNvSpPr>
          <p:nvPr/>
        </p:nvSpPr>
        <p:spPr bwMode="auto">
          <a:xfrm>
            <a:off x="3443288" y="5854700"/>
            <a:ext cx="6699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FF0000"/>
                </a:solidFill>
                <a:latin typeface="Arial" charset="0"/>
              </a:rPr>
              <a:t>HEALTH</a:t>
            </a:r>
            <a:endParaRPr lang="en-US"/>
          </a:p>
        </p:txBody>
      </p:sp>
      <p:sp>
        <p:nvSpPr>
          <p:cNvPr id="21508" name="Rectangle 94"/>
          <p:cNvSpPr>
            <a:spLocks noChangeArrowheads="1"/>
          </p:cNvSpPr>
          <p:nvPr/>
        </p:nvSpPr>
        <p:spPr bwMode="auto">
          <a:xfrm>
            <a:off x="4130675" y="5854700"/>
            <a:ext cx="2492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Arial" charset="0"/>
              </a:rPr>
              <a:t> of </a:t>
            </a:r>
            <a:endParaRPr lang="en-US"/>
          </a:p>
        </p:txBody>
      </p:sp>
      <p:sp>
        <p:nvSpPr>
          <p:cNvPr id="21509" name="Rectangle 95"/>
          <p:cNvSpPr>
            <a:spLocks noChangeArrowheads="1"/>
          </p:cNvSpPr>
          <p:nvPr/>
        </p:nvSpPr>
        <p:spPr bwMode="auto">
          <a:xfrm>
            <a:off x="649288" y="6053138"/>
            <a:ext cx="3575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Arial" charset="0"/>
              </a:rPr>
              <a:t>wildlife in your state, would you describe the </a:t>
            </a:r>
            <a:endParaRPr lang="en-US"/>
          </a:p>
        </p:txBody>
      </p:sp>
      <p:sp>
        <p:nvSpPr>
          <p:cNvPr id="21510" name="Rectangle 96"/>
          <p:cNvSpPr>
            <a:spLocks noChangeArrowheads="1"/>
          </p:cNvSpPr>
          <p:nvPr/>
        </p:nvSpPr>
        <p:spPr bwMode="auto">
          <a:xfrm>
            <a:off x="1444625" y="6249988"/>
            <a:ext cx="197326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Arial" charset="0"/>
              </a:rPr>
              <a:t>condition of wildlife as ...</a:t>
            </a:r>
            <a:endParaRPr lang="en-US"/>
          </a:p>
        </p:txBody>
      </p:sp>
      <p:sp>
        <p:nvSpPr>
          <p:cNvPr id="21511" name="Rectangle 97"/>
          <p:cNvSpPr>
            <a:spLocks noChangeArrowheads="1"/>
          </p:cNvSpPr>
          <p:nvPr/>
        </p:nvSpPr>
        <p:spPr bwMode="auto">
          <a:xfrm>
            <a:off x="4910138" y="5857875"/>
            <a:ext cx="279876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Arial" charset="0"/>
              </a:rPr>
              <a:t>Generally speaking, in terms of the </a:t>
            </a:r>
            <a:endParaRPr lang="en-US"/>
          </a:p>
        </p:txBody>
      </p:sp>
      <p:sp>
        <p:nvSpPr>
          <p:cNvPr id="21512" name="Rectangle 98"/>
          <p:cNvSpPr>
            <a:spLocks noChangeArrowheads="1"/>
          </p:cNvSpPr>
          <p:nvPr/>
        </p:nvSpPr>
        <p:spPr bwMode="auto">
          <a:xfrm>
            <a:off x="7778750" y="5857875"/>
            <a:ext cx="7239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FF0000"/>
                </a:solidFill>
                <a:latin typeface="Arial" charset="0"/>
              </a:rPr>
              <a:t>NUMBER</a:t>
            </a:r>
            <a:endParaRPr lang="en-US"/>
          </a:p>
        </p:txBody>
      </p:sp>
      <p:sp>
        <p:nvSpPr>
          <p:cNvPr id="21513" name="Rectangle 99"/>
          <p:cNvSpPr>
            <a:spLocks noChangeArrowheads="1"/>
          </p:cNvSpPr>
          <p:nvPr/>
        </p:nvSpPr>
        <p:spPr bwMode="auto">
          <a:xfrm>
            <a:off x="8524875" y="5857875"/>
            <a:ext cx="2492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Arial" charset="0"/>
              </a:rPr>
              <a:t> of </a:t>
            </a:r>
            <a:endParaRPr lang="en-US"/>
          </a:p>
        </p:txBody>
      </p:sp>
      <p:sp>
        <p:nvSpPr>
          <p:cNvPr id="21514" name="Rectangle 100"/>
          <p:cNvSpPr>
            <a:spLocks noChangeArrowheads="1"/>
          </p:cNvSpPr>
          <p:nvPr/>
        </p:nvSpPr>
        <p:spPr bwMode="auto">
          <a:xfrm>
            <a:off x="5013325" y="6054725"/>
            <a:ext cx="3575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Arial" charset="0"/>
              </a:rPr>
              <a:t>wildlife in your state, would you describe the </a:t>
            </a:r>
            <a:endParaRPr lang="en-US"/>
          </a:p>
        </p:txBody>
      </p:sp>
      <p:sp>
        <p:nvSpPr>
          <p:cNvPr id="21515" name="Rectangle 101"/>
          <p:cNvSpPr>
            <a:spLocks noChangeArrowheads="1"/>
          </p:cNvSpPr>
          <p:nvPr/>
        </p:nvSpPr>
        <p:spPr bwMode="auto">
          <a:xfrm>
            <a:off x="5810250" y="6253163"/>
            <a:ext cx="197326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Arial" charset="0"/>
              </a:rPr>
              <a:t>condition of wildlife as ...</a:t>
            </a:r>
            <a:endParaRPr lang="en-US"/>
          </a:p>
        </p:txBody>
      </p:sp>
      <p:sp>
        <p:nvSpPr>
          <p:cNvPr id="21516" name="Line 102"/>
          <p:cNvSpPr>
            <a:spLocks noChangeShapeType="1"/>
          </p:cNvSpPr>
          <p:nvPr/>
        </p:nvSpPr>
        <p:spPr bwMode="auto">
          <a:xfrm>
            <a:off x="239713" y="5784850"/>
            <a:ext cx="86614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7" name="Rectangle 103"/>
          <p:cNvSpPr>
            <a:spLocks noChangeArrowheads="1"/>
          </p:cNvSpPr>
          <p:nvPr/>
        </p:nvSpPr>
        <p:spPr bwMode="auto">
          <a:xfrm>
            <a:off x="1425575" y="249238"/>
            <a:ext cx="6292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  Advocates are just as likely to view </a:t>
            </a:r>
          </a:p>
        </p:txBody>
      </p:sp>
      <p:sp>
        <p:nvSpPr>
          <p:cNvPr id="21518" name="Rectangle 104"/>
          <p:cNvSpPr>
            <a:spLocks noChangeArrowheads="1"/>
          </p:cNvSpPr>
          <p:nvPr/>
        </p:nvSpPr>
        <p:spPr bwMode="auto">
          <a:xfrm>
            <a:off x="2488128" y="647700"/>
            <a:ext cx="41677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wildlife as faring well today.</a:t>
            </a:r>
          </a:p>
        </p:txBody>
      </p:sp>
      <p:sp>
        <p:nvSpPr>
          <p:cNvPr id="21519" name="Rectangle 105"/>
          <p:cNvSpPr>
            <a:spLocks noChangeArrowheads="1"/>
          </p:cNvSpPr>
          <p:nvPr/>
        </p:nvSpPr>
        <p:spPr bwMode="auto">
          <a:xfrm>
            <a:off x="1146175" y="2024063"/>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58%</a:t>
            </a:r>
            <a:endParaRPr lang="en-US"/>
          </a:p>
        </p:txBody>
      </p:sp>
      <p:sp>
        <p:nvSpPr>
          <p:cNvPr id="21520" name="Rectangle 106"/>
          <p:cNvSpPr>
            <a:spLocks noChangeArrowheads="1"/>
          </p:cNvSpPr>
          <p:nvPr/>
        </p:nvSpPr>
        <p:spPr bwMode="auto">
          <a:xfrm>
            <a:off x="2768600" y="1890713"/>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61%</a:t>
            </a:r>
            <a:endParaRPr lang="en-US"/>
          </a:p>
        </p:txBody>
      </p:sp>
      <p:sp>
        <p:nvSpPr>
          <p:cNvPr id="21521" name="Rectangle 107"/>
          <p:cNvSpPr>
            <a:spLocks noChangeArrowheads="1"/>
          </p:cNvSpPr>
          <p:nvPr/>
        </p:nvSpPr>
        <p:spPr bwMode="auto">
          <a:xfrm>
            <a:off x="6007100" y="2024063"/>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58%</a:t>
            </a:r>
            <a:endParaRPr lang="en-US"/>
          </a:p>
        </p:txBody>
      </p:sp>
      <p:sp>
        <p:nvSpPr>
          <p:cNvPr id="21522" name="Rectangle 108"/>
          <p:cNvSpPr>
            <a:spLocks noChangeArrowheads="1"/>
          </p:cNvSpPr>
          <p:nvPr/>
        </p:nvSpPr>
        <p:spPr bwMode="auto">
          <a:xfrm>
            <a:off x="7627938" y="2068513"/>
            <a:ext cx="433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57%</a:t>
            </a:r>
            <a:endParaRPr lang="en-US"/>
          </a:p>
        </p:txBody>
      </p:sp>
      <p:sp>
        <p:nvSpPr>
          <p:cNvPr id="21527" name="Rectangle 113"/>
          <p:cNvSpPr>
            <a:spLocks noChangeArrowheads="1"/>
          </p:cNvSpPr>
          <p:nvPr/>
        </p:nvSpPr>
        <p:spPr bwMode="auto">
          <a:xfrm>
            <a:off x="627063" y="4695825"/>
            <a:ext cx="1376362" cy="265113"/>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8" name="Rectangle 114"/>
          <p:cNvSpPr>
            <a:spLocks noChangeArrowheads="1"/>
          </p:cNvSpPr>
          <p:nvPr/>
        </p:nvSpPr>
        <p:spPr bwMode="auto">
          <a:xfrm>
            <a:off x="631825" y="4700588"/>
            <a:ext cx="1366838" cy="255587"/>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3" name="Rectangle 119"/>
          <p:cNvSpPr>
            <a:spLocks noChangeArrowheads="1"/>
          </p:cNvSpPr>
          <p:nvPr/>
        </p:nvSpPr>
        <p:spPr bwMode="auto">
          <a:xfrm>
            <a:off x="627063" y="2384425"/>
            <a:ext cx="1376362" cy="2311400"/>
          </a:xfrm>
          <a:prstGeom prst="rect">
            <a:avLst/>
          </a:prstGeom>
          <a:solidFill>
            <a:srgbClr val="8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34" name="Rectangle 120"/>
          <p:cNvSpPr>
            <a:spLocks noChangeArrowheads="1"/>
          </p:cNvSpPr>
          <p:nvPr/>
        </p:nvSpPr>
        <p:spPr bwMode="auto">
          <a:xfrm>
            <a:off x="631825" y="2389188"/>
            <a:ext cx="1366838" cy="2301875"/>
          </a:xfrm>
          <a:prstGeom prst="rect">
            <a:avLst/>
          </a:prstGeom>
          <a:noFill/>
          <a:ln w="11113">
            <a:solidFill>
              <a:srgbClr val="808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9" name="Rectangle 125"/>
          <p:cNvSpPr>
            <a:spLocks noChangeArrowheads="1"/>
          </p:cNvSpPr>
          <p:nvPr/>
        </p:nvSpPr>
        <p:spPr bwMode="auto">
          <a:xfrm>
            <a:off x="2246313" y="4606925"/>
            <a:ext cx="1377950" cy="354013"/>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40" name="Rectangle 126"/>
          <p:cNvSpPr>
            <a:spLocks noChangeArrowheads="1"/>
          </p:cNvSpPr>
          <p:nvPr/>
        </p:nvSpPr>
        <p:spPr bwMode="auto">
          <a:xfrm>
            <a:off x="2251075" y="4611688"/>
            <a:ext cx="1368425" cy="344487"/>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45" name="Rectangle 131"/>
          <p:cNvSpPr>
            <a:spLocks noChangeArrowheads="1"/>
          </p:cNvSpPr>
          <p:nvPr/>
        </p:nvSpPr>
        <p:spPr bwMode="auto">
          <a:xfrm>
            <a:off x="2246313" y="2251075"/>
            <a:ext cx="1377950" cy="2355850"/>
          </a:xfrm>
          <a:prstGeom prst="rect">
            <a:avLst/>
          </a:prstGeom>
          <a:solidFill>
            <a:srgbClr val="8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46" name="Rectangle 132"/>
          <p:cNvSpPr>
            <a:spLocks noChangeArrowheads="1"/>
          </p:cNvSpPr>
          <p:nvPr/>
        </p:nvSpPr>
        <p:spPr bwMode="auto">
          <a:xfrm>
            <a:off x="2251075" y="2255838"/>
            <a:ext cx="1368425" cy="2346325"/>
          </a:xfrm>
          <a:prstGeom prst="rect">
            <a:avLst/>
          </a:prstGeom>
          <a:noFill/>
          <a:ln w="11113">
            <a:solidFill>
              <a:srgbClr val="808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51" name="Rectangle 137"/>
          <p:cNvSpPr>
            <a:spLocks noChangeArrowheads="1"/>
          </p:cNvSpPr>
          <p:nvPr/>
        </p:nvSpPr>
        <p:spPr bwMode="auto">
          <a:xfrm>
            <a:off x="5487988" y="4471988"/>
            <a:ext cx="1377950" cy="488950"/>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52" name="Rectangle 138"/>
          <p:cNvSpPr>
            <a:spLocks noChangeArrowheads="1"/>
          </p:cNvSpPr>
          <p:nvPr/>
        </p:nvSpPr>
        <p:spPr bwMode="auto">
          <a:xfrm>
            <a:off x="5492750" y="4476750"/>
            <a:ext cx="1368425" cy="479425"/>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57" name="Rectangle 143"/>
          <p:cNvSpPr>
            <a:spLocks noChangeArrowheads="1"/>
          </p:cNvSpPr>
          <p:nvPr/>
        </p:nvSpPr>
        <p:spPr bwMode="auto">
          <a:xfrm>
            <a:off x="5487988" y="2384425"/>
            <a:ext cx="1377950" cy="2087563"/>
          </a:xfrm>
          <a:prstGeom prst="rect">
            <a:avLst/>
          </a:prstGeom>
          <a:solidFill>
            <a:srgbClr val="8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58" name="Rectangle 144"/>
          <p:cNvSpPr>
            <a:spLocks noChangeArrowheads="1"/>
          </p:cNvSpPr>
          <p:nvPr/>
        </p:nvSpPr>
        <p:spPr bwMode="auto">
          <a:xfrm>
            <a:off x="5492750" y="2389188"/>
            <a:ext cx="1368425" cy="2078037"/>
          </a:xfrm>
          <a:prstGeom prst="rect">
            <a:avLst/>
          </a:prstGeom>
          <a:noFill/>
          <a:ln w="11113">
            <a:solidFill>
              <a:srgbClr val="808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63" name="Rectangle 149"/>
          <p:cNvSpPr>
            <a:spLocks noChangeArrowheads="1"/>
          </p:cNvSpPr>
          <p:nvPr/>
        </p:nvSpPr>
        <p:spPr bwMode="auto">
          <a:xfrm>
            <a:off x="7108825" y="4560888"/>
            <a:ext cx="1377950" cy="400050"/>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64" name="Rectangle 150"/>
          <p:cNvSpPr>
            <a:spLocks noChangeArrowheads="1"/>
          </p:cNvSpPr>
          <p:nvPr/>
        </p:nvSpPr>
        <p:spPr bwMode="auto">
          <a:xfrm>
            <a:off x="7113588" y="4565650"/>
            <a:ext cx="1368425" cy="390525"/>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69" name="Rectangle 155"/>
          <p:cNvSpPr>
            <a:spLocks noChangeArrowheads="1"/>
          </p:cNvSpPr>
          <p:nvPr/>
        </p:nvSpPr>
        <p:spPr bwMode="auto">
          <a:xfrm>
            <a:off x="7108825" y="2428875"/>
            <a:ext cx="1377950" cy="2132013"/>
          </a:xfrm>
          <a:prstGeom prst="rect">
            <a:avLst/>
          </a:prstGeom>
          <a:solidFill>
            <a:srgbClr val="8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70" name="Rectangle 156"/>
          <p:cNvSpPr>
            <a:spLocks noChangeArrowheads="1"/>
          </p:cNvSpPr>
          <p:nvPr/>
        </p:nvSpPr>
        <p:spPr bwMode="auto">
          <a:xfrm>
            <a:off x="7113588" y="2433638"/>
            <a:ext cx="1368425" cy="2122487"/>
          </a:xfrm>
          <a:prstGeom prst="rect">
            <a:avLst/>
          </a:prstGeom>
          <a:noFill/>
          <a:ln w="11113">
            <a:solidFill>
              <a:srgbClr val="808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71" name="Rectangle 157"/>
          <p:cNvSpPr>
            <a:spLocks noChangeArrowheads="1"/>
          </p:cNvSpPr>
          <p:nvPr/>
        </p:nvSpPr>
        <p:spPr bwMode="auto">
          <a:xfrm>
            <a:off x="847725" y="5226050"/>
            <a:ext cx="6731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Voters</a:t>
            </a:r>
            <a:endParaRPr lang="en-US"/>
          </a:p>
        </p:txBody>
      </p:sp>
      <p:sp>
        <p:nvSpPr>
          <p:cNvPr id="21572" name="Rectangle 158"/>
          <p:cNvSpPr>
            <a:spLocks noChangeArrowheads="1"/>
          </p:cNvSpPr>
          <p:nvPr/>
        </p:nvSpPr>
        <p:spPr bwMode="auto">
          <a:xfrm>
            <a:off x="2262188" y="5226050"/>
            <a:ext cx="10937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Advocates</a:t>
            </a:r>
            <a:endParaRPr lang="en-US"/>
          </a:p>
        </p:txBody>
      </p:sp>
      <p:sp>
        <p:nvSpPr>
          <p:cNvPr id="21573" name="Rectangle 159"/>
          <p:cNvSpPr>
            <a:spLocks noChangeArrowheads="1"/>
          </p:cNvSpPr>
          <p:nvPr/>
        </p:nvSpPr>
        <p:spPr bwMode="auto">
          <a:xfrm>
            <a:off x="5708650" y="5226050"/>
            <a:ext cx="6731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Voters</a:t>
            </a:r>
            <a:endParaRPr lang="en-US"/>
          </a:p>
        </p:txBody>
      </p:sp>
      <p:sp>
        <p:nvSpPr>
          <p:cNvPr id="21574" name="Rectangle 160"/>
          <p:cNvSpPr>
            <a:spLocks noChangeArrowheads="1"/>
          </p:cNvSpPr>
          <p:nvPr/>
        </p:nvSpPr>
        <p:spPr bwMode="auto">
          <a:xfrm>
            <a:off x="7123113" y="5226050"/>
            <a:ext cx="10937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Advocates</a:t>
            </a:r>
            <a:endParaRPr lang="en-US"/>
          </a:p>
        </p:txBody>
      </p:sp>
      <p:sp>
        <p:nvSpPr>
          <p:cNvPr id="21575" name="Rectangle 161"/>
          <p:cNvSpPr>
            <a:spLocks noChangeArrowheads="1"/>
          </p:cNvSpPr>
          <p:nvPr/>
        </p:nvSpPr>
        <p:spPr bwMode="auto">
          <a:xfrm>
            <a:off x="4030663" y="5573713"/>
            <a:ext cx="6127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i="0">
                <a:solidFill>
                  <a:srgbClr val="000000"/>
                </a:solidFill>
                <a:latin typeface="Arial" charset="0"/>
              </a:rPr>
              <a:t>Excellent</a:t>
            </a:r>
            <a:endParaRPr lang="en-US"/>
          </a:p>
        </p:txBody>
      </p:sp>
      <p:sp>
        <p:nvSpPr>
          <p:cNvPr id="21576" name="Rectangle 162"/>
          <p:cNvSpPr>
            <a:spLocks noChangeArrowheads="1"/>
          </p:cNvSpPr>
          <p:nvPr/>
        </p:nvSpPr>
        <p:spPr bwMode="auto">
          <a:xfrm>
            <a:off x="4902200" y="5573713"/>
            <a:ext cx="3651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i="0">
                <a:solidFill>
                  <a:srgbClr val="000000"/>
                </a:solidFill>
                <a:latin typeface="Arial" charset="0"/>
              </a:rPr>
              <a:t>Good</a:t>
            </a:r>
            <a:endParaRPr lang="en-US"/>
          </a:p>
        </p:txBody>
      </p:sp>
      <p:sp>
        <p:nvSpPr>
          <p:cNvPr id="21577" name="Rectangle 163"/>
          <p:cNvSpPr>
            <a:spLocks noChangeArrowheads="1"/>
          </p:cNvSpPr>
          <p:nvPr/>
        </p:nvSpPr>
        <p:spPr bwMode="auto">
          <a:xfrm>
            <a:off x="3879850" y="5611813"/>
            <a:ext cx="130175" cy="87312"/>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78" name="Rectangle 164"/>
          <p:cNvSpPr>
            <a:spLocks noChangeArrowheads="1"/>
          </p:cNvSpPr>
          <p:nvPr/>
        </p:nvSpPr>
        <p:spPr bwMode="auto">
          <a:xfrm>
            <a:off x="3884613" y="5616575"/>
            <a:ext cx="119062" cy="76200"/>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79" name="Rectangle 165"/>
          <p:cNvSpPr>
            <a:spLocks noChangeArrowheads="1"/>
          </p:cNvSpPr>
          <p:nvPr/>
        </p:nvSpPr>
        <p:spPr bwMode="auto">
          <a:xfrm>
            <a:off x="4752975" y="5611813"/>
            <a:ext cx="128588" cy="87312"/>
          </a:xfrm>
          <a:prstGeom prst="rect">
            <a:avLst/>
          </a:prstGeom>
          <a:solidFill>
            <a:srgbClr val="8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80" name="Rectangle 166"/>
          <p:cNvSpPr>
            <a:spLocks noChangeArrowheads="1"/>
          </p:cNvSpPr>
          <p:nvPr/>
        </p:nvSpPr>
        <p:spPr bwMode="auto">
          <a:xfrm>
            <a:off x="4757738" y="5616575"/>
            <a:ext cx="119062" cy="76200"/>
          </a:xfrm>
          <a:prstGeom prst="rect">
            <a:avLst/>
          </a:prstGeom>
          <a:noFill/>
          <a:ln w="11113">
            <a:solidFill>
              <a:srgbClr val="808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81" name="Line 167"/>
          <p:cNvSpPr>
            <a:spLocks noChangeShapeType="1"/>
          </p:cNvSpPr>
          <p:nvPr/>
        </p:nvSpPr>
        <p:spPr bwMode="auto">
          <a:xfrm>
            <a:off x="4684713" y="1179513"/>
            <a:ext cx="1587" cy="42989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82" name="Rectangle 168"/>
          <p:cNvSpPr>
            <a:spLocks noChangeArrowheads="1"/>
          </p:cNvSpPr>
          <p:nvPr/>
        </p:nvSpPr>
        <p:spPr bwMode="auto">
          <a:xfrm>
            <a:off x="1431925" y="1293813"/>
            <a:ext cx="178911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Health Of Wildlife</a:t>
            </a:r>
            <a:endParaRPr lang="en-US"/>
          </a:p>
        </p:txBody>
      </p:sp>
      <p:sp>
        <p:nvSpPr>
          <p:cNvPr id="21583" name="Rectangle 169"/>
          <p:cNvSpPr>
            <a:spLocks noChangeArrowheads="1"/>
          </p:cNvSpPr>
          <p:nvPr/>
        </p:nvSpPr>
        <p:spPr bwMode="auto">
          <a:xfrm>
            <a:off x="6005513" y="1293813"/>
            <a:ext cx="19081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Number of Wildlife</a:t>
            </a:r>
            <a:endParaRPr lang="en-US"/>
          </a:p>
        </p:txBody>
      </p:sp>
      <p:sp>
        <p:nvSpPr>
          <p:cNvPr id="21584" name="Rectangle 170"/>
          <p:cNvSpPr>
            <a:spLocks noChangeArrowheads="1"/>
          </p:cNvSpPr>
          <p:nvPr/>
        </p:nvSpPr>
        <p:spPr bwMode="auto">
          <a:xfrm>
            <a:off x="1157288" y="4725988"/>
            <a:ext cx="2762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FFFFFF"/>
                </a:solidFill>
                <a:latin typeface="Arial" charset="0"/>
              </a:rPr>
              <a:t>6%</a:t>
            </a:r>
            <a:endParaRPr lang="en-US"/>
          </a:p>
        </p:txBody>
      </p:sp>
      <p:sp>
        <p:nvSpPr>
          <p:cNvPr id="21585" name="Rectangle 171"/>
          <p:cNvSpPr>
            <a:spLocks noChangeArrowheads="1"/>
          </p:cNvSpPr>
          <p:nvPr/>
        </p:nvSpPr>
        <p:spPr bwMode="auto">
          <a:xfrm>
            <a:off x="5986463" y="4492625"/>
            <a:ext cx="382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FFFFFF"/>
                </a:solidFill>
                <a:latin typeface="Arial" charset="0"/>
              </a:rPr>
              <a:t>11%</a:t>
            </a:r>
            <a:endParaRPr lang="en-US"/>
          </a:p>
        </p:txBody>
      </p:sp>
      <p:sp>
        <p:nvSpPr>
          <p:cNvPr id="21586" name="Rectangle 172"/>
          <p:cNvSpPr>
            <a:spLocks noChangeArrowheads="1"/>
          </p:cNvSpPr>
          <p:nvPr/>
        </p:nvSpPr>
        <p:spPr bwMode="auto">
          <a:xfrm>
            <a:off x="2789238" y="4660900"/>
            <a:ext cx="2762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FFFFFF"/>
                </a:solidFill>
                <a:latin typeface="Arial" charset="0"/>
              </a:rPr>
              <a:t>8%</a:t>
            </a:r>
            <a:endParaRPr lang="en-US"/>
          </a:p>
        </p:txBody>
      </p:sp>
      <p:sp>
        <p:nvSpPr>
          <p:cNvPr id="21587" name="Rectangle 173"/>
          <p:cNvSpPr>
            <a:spLocks noChangeArrowheads="1"/>
          </p:cNvSpPr>
          <p:nvPr/>
        </p:nvSpPr>
        <p:spPr bwMode="auto">
          <a:xfrm>
            <a:off x="7677150" y="4570413"/>
            <a:ext cx="2762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FFFFFF"/>
                </a:solidFill>
                <a:latin typeface="Arial" charset="0"/>
              </a:rPr>
              <a:t>9%</a:t>
            </a:r>
            <a:endParaRPr lang="en-US"/>
          </a:p>
        </p:txBody>
      </p:sp>
    </p:spTree>
    <p:extLst>
      <p:ext uri="{BB962C8B-B14F-4D97-AF65-F5344CB8AC3E}">
        <p14:creationId xmlns:p14="http://schemas.microsoft.com/office/powerpoint/2010/main" val="13622114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92"/>
          <p:cNvSpPr>
            <a:spLocks noChangeArrowheads="1"/>
          </p:cNvSpPr>
          <p:nvPr/>
        </p:nvSpPr>
        <p:spPr bwMode="auto">
          <a:xfrm>
            <a:off x="1634946" y="319088"/>
            <a:ext cx="58741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But, advocates are much more likely to </a:t>
            </a:r>
          </a:p>
        </p:txBody>
      </p:sp>
      <p:sp>
        <p:nvSpPr>
          <p:cNvPr id="22531" name="Rectangle 93"/>
          <p:cNvSpPr>
            <a:spLocks noChangeArrowheads="1"/>
          </p:cNvSpPr>
          <p:nvPr/>
        </p:nvSpPr>
        <p:spPr bwMode="auto">
          <a:xfrm>
            <a:off x="1181100" y="722313"/>
            <a:ext cx="6781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  view wildlife as in “crisis” in their state.</a:t>
            </a:r>
          </a:p>
        </p:txBody>
      </p:sp>
      <p:sp>
        <p:nvSpPr>
          <p:cNvPr id="22532" name="Rectangle 94"/>
          <p:cNvSpPr>
            <a:spLocks noChangeArrowheads="1"/>
          </p:cNvSpPr>
          <p:nvPr/>
        </p:nvSpPr>
        <p:spPr bwMode="auto">
          <a:xfrm>
            <a:off x="2752725" y="1363663"/>
            <a:ext cx="338613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"Wildlife are in crisis in my state.</a:t>
            </a:r>
            <a:endParaRPr lang="en-US"/>
          </a:p>
        </p:txBody>
      </p:sp>
      <p:sp>
        <p:nvSpPr>
          <p:cNvPr id="22533" name="Rectangle 95"/>
          <p:cNvSpPr>
            <a:spLocks noChangeArrowheads="1"/>
          </p:cNvSpPr>
          <p:nvPr/>
        </p:nvSpPr>
        <p:spPr bwMode="auto">
          <a:xfrm>
            <a:off x="6137275" y="1363663"/>
            <a:ext cx="1016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a:t>
            </a:r>
            <a:endParaRPr lang="en-US"/>
          </a:p>
        </p:txBody>
      </p:sp>
      <p:sp>
        <p:nvSpPr>
          <p:cNvPr id="22534" name="Rectangle 96"/>
          <p:cNvSpPr>
            <a:spLocks noChangeArrowheads="1"/>
          </p:cNvSpPr>
          <p:nvPr/>
        </p:nvSpPr>
        <p:spPr bwMode="auto">
          <a:xfrm>
            <a:off x="1901028" y="6037263"/>
            <a:ext cx="55816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000000"/>
                </a:solidFill>
                <a:latin typeface="Arial" charset="0"/>
              </a:rPr>
              <a:t>Now I would like to read you a few statements about wildlife. For each </a:t>
            </a:r>
            <a:endParaRPr lang="en-US"/>
          </a:p>
        </p:txBody>
      </p:sp>
      <p:sp>
        <p:nvSpPr>
          <p:cNvPr id="22535" name="Rectangle 97"/>
          <p:cNvSpPr>
            <a:spLocks noChangeArrowheads="1"/>
          </p:cNvSpPr>
          <p:nvPr/>
        </p:nvSpPr>
        <p:spPr bwMode="auto">
          <a:xfrm>
            <a:off x="2093466" y="6238875"/>
            <a:ext cx="51809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000000"/>
                </a:solidFill>
                <a:latin typeface="Arial" charset="0"/>
              </a:rPr>
              <a:t>one, please tell me if you agree or disagree with that statement... </a:t>
            </a:r>
            <a:endParaRPr lang="en-US"/>
          </a:p>
        </p:txBody>
      </p:sp>
      <p:sp>
        <p:nvSpPr>
          <p:cNvPr id="22536" name="Line 98"/>
          <p:cNvSpPr>
            <a:spLocks noChangeShapeType="1"/>
          </p:cNvSpPr>
          <p:nvPr/>
        </p:nvSpPr>
        <p:spPr bwMode="auto">
          <a:xfrm flipH="1">
            <a:off x="187325" y="5983288"/>
            <a:ext cx="87661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p>
        </p:txBody>
      </p:sp>
      <p:sp>
        <p:nvSpPr>
          <p:cNvPr id="22537" name="Rectangle 99"/>
          <p:cNvSpPr>
            <a:spLocks noChangeArrowheads="1"/>
          </p:cNvSpPr>
          <p:nvPr/>
        </p:nvSpPr>
        <p:spPr bwMode="auto">
          <a:xfrm>
            <a:off x="1927225" y="4098925"/>
            <a:ext cx="433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39%</a:t>
            </a:r>
            <a:endParaRPr lang="en-US"/>
          </a:p>
        </p:txBody>
      </p:sp>
      <p:sp>
        <p:nvSpPr>
          <p:cNvPr id="22538" name="Rectangle 100"/>
          <p:cNvSpPr>
            <a:spLocks noChangeArrowheads="1"/>
          </p:cNvSpPr>
          <p:nvPr/>
        </p:nvSpPr>
        <p:spPr bwMode="auto">
          <a:xfrm>
            <a:off x="6778625" y="3190875"/>
            <a:ext cx="433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66%</a:t>
            </a:r>
            <a:endParaRPr lang="en-US"/>
          </a:p>
        </p:txBody>
      </p:sp>
      <p:sp>
        <p:nvSpPr>
          <p:cNvPr id="22543" name="Rectangle 105"/>
          <p:cNvSpPr>
            <a:spLocks noChangeArrowheads="1"/>
          </p:cNvSpPr>
          <p:nvPr/>
        </p:nvSpPr>
        <p:spPr bwMode="auto">
          <a:xfrm>
            <a:off x="890588" y="5121275"/>
            <a:ext cx="2427287" cy="63817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44" name="Rectangle 106"/>
          <p:cNvSpPr>
            <a:spLocks noChangeArrowheads="1"/>
          </p:cNvSpPr>
          <p:nvPr/>
        </p:nvSpPr>
        <p:spPr bwMode="auto">
          <a:xfrm>
            <a:off x="895350" y="5126038"/>
            <a:ext cx="2417763" cy="628650"/>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9" name="Rectangle 111"/>
          <p:cNvSpPr>
            <a:spLocks noChangeArrowheads="1"/>
          </p:cNvSpPr>
          <p:nvPr/>
        </p:nvSpPr>
        <p:spPr bwMode="auto">
          <a:xfrm>
            <a:off x="890588" y="4449763"/>
            <a:ext cx="2427287" cy="671512"/>
          </a:xfrm>
          <a:prstGeom prst="rect">
            <a:avLst/>
          </a:prstGeom>
          <a:solidFill>
            <a:srgbClr val="8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0" name="Rectangle 112"/>
          <p:cNvSpPr>
            <a:spLocks noChangeArrowheads="1"/>
          </p:cNvSpPr>
          <p:nvPr/>
        </p:nvSpPr>
        <p:spPr bwMode="auto">
          <a:xfrm>
            <a:off x="895350" y="4454525"/>
            <a:ext cx="2417763" cy="661988"/>
          </a:xfrm>
          <a:prstGeom prst="rect">
            <a:avLst/>
          </a:prstGeom>
          <a:noFill/>
          <a:ln w="11113">
            <a:solidFill>
              <a:srgbClr val="808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5" name="Rectangle 117"/>
          <p:cNvSpPr>
            <a:spLocks noChangeArrowheads="1"/>
          </p:cNvSpPr>
          <p:nvPr/>
        </p:nvSpPr>
        <p:spPr bwMode="auto">
          <a:xfrm>
            <a:off x="5743575" y="5019675"/>
            <a:ext cx="2425700" cy="73977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6" name="Rectangle 118"/>
          <p:cNvSpPr>
            <a:spLocks noChangeArrowheads="1"/>
          </p:cNvSpPr>
          <p:nvPr/>
        </p:nvSpPr>
        <p:spPr bwMode="auto">
          <a:xfrm>
            <a:off x="5748338" y="5024438"/>
            <a:ext cx="2416175" cy="730250"/>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1" name="Rectangle 123"/>
          <p:cNvSpPr>
            <a:spLocks noChangeArrowheads="1"/>
          </p:cNvSpPr>
          <p:nvPr/>
        </p:nvSpPr>
        <p:spPr bwMode="auto">
          <a:xfrm>
            <a:off x="5743575" y="3541713"/>
            <a:ext cx="2425700" cy="1477962"/>
          </a:xfrm>
          <a:prstGeom prst="rect">
            <a:avLst/>
          </a:prstGeom>
          <a:solidFill>
            <a:srgbClr val="8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62" name="Rectangle 124"/>
          <p:cNvSpPr>
            <a:spLocks noChangeArrowheads="1"/>
          </p:cNvSpPr>
          <p:nvPr/>
        </p:nvSpPr>
        <p:spPr bwMode="auto">
          <a:xfrm>
            <a:off x="5748338" y="3546475"/>
            <a:ext cx="2416175" cy="1468438"/>
          </a:xfrm>
          <a:prstGeom prst="rect">
            <a:avLst/>
          </a:prstGeom>
          <a:noFill/>
          <a:ln w="11113">
            <a:solidFill>
              <a:srgbClr val="808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63" name="Rectangle 125"/>
          <p:cNvSpPr>
            <a:spLocks noChangeArrowheads="1"/>
          </p:cNvSpPr>
          <p:nvPr/>
        </p:nvSpPr>
        <p:spPr bwMode="auto">
          <a:xfrm>
            <a:off x="1568450" y="2146300"/>
            <a:ext cx="14763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Among Voters</a:t>
            </a:r>
            <a:endParaRPr lang="en-US"/>
          </a:p>
        </p:txBody>
      </p:sp>
      <p:sp>
        <p:nvSpPr>
          <p:cNvPr id="22564" name="Rectangle 126"/>
          <p:cNvSpPr>
            <a:spLocks noChangeArrowheads="1"/>
          </p:cNvSpPr>
          <p:nvPr/>
        </p:nvSpPr>
        <p:spPr bwMode="auto">
          <a:xfrm>
            <a:off x="6049963" y="2146300"/>
            <a:ext cx="18970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Among Advocates</a:t>
            </a:r>
            <a:endParaRPr lang="en-US"/>
          </a:p>
        </p:txBody>
      </p:sp>
      <p:sp>
        <p:nvSpPr>
          <p:cNvPr id="22565" name="Line 127"/>
          <p:cNvSpPr>
            <a:spLocks noChangeShapeType="1"/>
          </p:cNvSpPr>
          <p:nvPr/>
        </p:nvSpPr>
        <p:spPr bwMode="auto">
          <a:xfrm>
            <a:off x="4598988" y="2006600"/>
            <a:ext cx="1587" cy="397986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66" name="Rectangle 128"/>
          <p:cNvSpPr>
            <a:spLocks noChangeArrowheads="1"/>
          </p:cNvSpPr>
          <p:nvPr/>
        </p:nvSpPr>
        <p:spPr bwMode="auto">
          <a:xfrm>
            <a:off x="1689100" y="5486400"/>
            <a:ext cx="6127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Agree</a:t>
            </a:r>
            <a:endParaRPr lang="en-US"/>
          </a:p>
        </p:txBody>
      </p:sp>
      <p:sp>
        <p:nvSpPr>
          <p:cNvPr id="22567" name="Rectangle 129"/>
          <p:cNvSpPr>
            <a:spLocks noChangeArrowheads="1"/>
          </p:cNvSpPr>
          <p:nvPr/>
        </p:nvSpPr>
        <p:spPr bwMode="auto">
          <a:xfrm>
            <a:off x="6637338" y="5486400"/>
            <a:ext cx="6127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Agree</a:t>
            </a:r>
            <a:endParaRPr lang="en-US"/>
          </a:p>
        </p:txBody>
      </p:sp>
      <p:sp>
        <p:nvSpPr>
          <p:cNvPr id="22568" name="Rectangle 130"/>
          <p:cNvSpPr>
            <a:spLocks noChangeArrowheads="1"/>
          </p:cNvSpPr>
          <p:nvPr/>
        </p:nvSpPr>
        <p:spPr bwMode="auto">
          <a:xfrm>
            <a:off x="1436688" y="5114925"/>
            <a:ext cx="137001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FFFFFF"/>
                </a:solidFill>
                <a:latin typeface="Arial" charset="0"/>
              </a:rPr>
              <a:t>19% Strongly</a:t>
            </a:r>
            <a:endParaRPr lang="en-US"/>
          </a:p>
        </p:txBody>
      </p:sp>
      <p:sp>
        <p:nvSpPr>
          <p:cNvPr id="22569" name="Rectangle 131"/>
          <p:cNvSpPr>
            <a:spLocks noChangeArrowheads="1"/>
          </p:cNvSpPr>
          <p:nvPr/>
        </p:nvSpPr>
        <p:spPr bwMode="auto">
          <a:xfrm>
            <a:off x="6270625" y="5035550"/>
            <a:ext cx="137001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FFFFFF"/>
                </a:solidFill>
                <a:latin typeface="Arial" charset="0"/>
              </a:rPr>
              <a:t>22% Strongly</a:t>
            </a:r>
            <a:endParaRPr lang="en-US"/>
          </a:p>
        </p:txBody>
      </p:sp>
    </p:spTree>
    <p:extLst>
      <p:ext uri="{BB962C8B-B14F-4D97-AF65-F5344CB8AC3E}">
        <p14:creationId xmlns:p14="http://schemas.microsoft.com/office/powerpoint/2010/main" val="2085697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4"/>
          <p:cNvSpPr>
            <a:spLocks noChangeArrowheads="1"/>
          </p:cNvSpPr>
          <p:nvPr/>
        </p:nvSpPr>
        <p:spPr bwMode="auto">
          <a:xfrm>
            <a:off x="826204" y="5870575"/>
            <a:ext cx="766780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300">
                <a:solidFill>
                  <a:srgbClr val="000000"/>
                </a:solidFill>
                <a:latin typeface="Arial" charset="0"/>
              </a:rPr>
              <a:t>Now, thinking about some problems which may or may not affect wildlife.  I would like to read you some </a:t>
            </a:r>
            <a:endParaRPr lang="en-US"/>
          </a:p>
        </p:txBody>
      </p:sp>
      <p:sp>
        <p:nvSpPr>
          <p:cNvPr id="23555" name="Rectangle 65"/>
          <p:cNvSpPr>
            <a:spLocks noChangeArrowheads="1"/>
          </p:cNvSpPr>
          <p:nvPr/>
        </p:nvSpPr>
        <p:spPr bwMode="auto">
          <a:xfrm>
            <a:off x="853432" y="6061075"/>
            <a:ext cx="761811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300">
                <a:solidFill>
                  <a:srgbClr val="000000"/>
                </a:solidFill>
                <a:latin typeface="Arial" charset="0"/>
              </a:rPr>
              <a:t>things which might affect wildlife negatively, and please tell me for each one whether you think that is a </a:t>
            </a:r>
            <a:endParaRPr lang="en-US"/>
          </a:p>
        </p:txBody>
      </p:sp>
      <p:sp>
        <p:nvSpPr>
          <p:cNvPr id="23556" name="Rectangle 66"/>
          <p:cNvSpPr>
            <a:spLocks noChangeArrowheads="1"/>
          </p:cNvSpPr>
          <p:nvPr/>
        </p:nvSpPr>
        <p:spPr bwMode="auto">
          <a:xfrm>
            <a:off x="2143864" y="6251575"/>
            <a:ext cx="493564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300">
                <a:solidFill>
                  <a:srgbClr val="000000"/>
                </a:solidFill>
                <a:latin typeface="Arial" charset="0"/>
              </a:rPr>
              <a:t>major threat, a minor threat or not a threat to wildlife in your state...</a:t>
            </a:r>
            <a:endParaRPr lang="en-US"/>
          </a:p>
        </p:txBody>
      </p:sp>
      <p:sp>
        <p:nvSpPr>
          <p:cNvPr id="23557" name="Rectangle 67"/>
          <p:cNvSpPr>
            <a:spLocks noChangeArrowheads="1"/>
          </p:cNvSpPr>
          <p:nvPr/>
        </p:nvSpPr>
        <p:spPr bwMode="auto">
          <a:xfrm>
            <a:off x="1400969" y="233363"/>
            <a:ext cx="634206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Still, voters perceive a number of </a:t>
            </a:r>
          </a:p>
        </p:txBody>
      </p:sp>
      <p:sp>
        <p:nvSpPr>
          <p:cNvPr id="23558" name="Rectangle 68"/>
          <p:cNvSpPr>
            <a:spLocks noChangeArrowheads="1"/>
          </p:cNvSpPr>
          <p:nvPr/>
        </p:nvSpPr>
        <p:spPr bwMode="auto">
          <a:xfrm>
            <a:off x="1603647" y="617538"/>
            <a:ext cx="5936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threats to wildlife in their state...</a:t>
            </a:r>
          </a:p>
        </p:txBody>
      </p:sp>
      <p:sp>
        <p:nvSpPr>
          <p:cNvPr id="23559" name="Rectangle 69"/>
          <p:cNvSpPr>
            <a:spLocks noChangeArrowheads="1"/>
          </p:cNvSpPr>
          <p:nvPr/>
        </p:nvSpPr>
        <p:spPr bwMode="auto">
          <a:xfrm>
            <a:off x="4021138" y="1728788"/>
            <a:ext cx="2532062" cy="5381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60" name="Rectangle 70"/>
          <p:cNvSpPr>
            <a:spLocks noChangeArrowheads="1"/>
          </p:cNvSpPr>
          <p:nvPr/>
        </p:nvSpPr>
        <p:spPr bwMode="auto">
          <a:xfrm>
            <a:off x="4025900" y="1733550"/>
            <a:ext cx="2520950" cy="528638"/>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61" name="Rectangle 71"/>
          <p:cNvSpPr>
            <a:spLocks noChangeArrowheads="1"/>
          </p:cNvSpPr>
          <p:nvPr/>
        </p:nvSpPr>
        <p:spPr bwMode="auto">
          <a:xfrm>
            <a:off x="4021138" y="2362200"/>
            <a:ext cx="2493962" cy="5381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62" name="Rectangle 72"/>
          <p:cNvSpPr>
            <a:spLocks noChangeArrowheads="1"/>
          </p:cNvSpPr>
          <p:nvPr/>
        </p:nvSpPr>
        <p:spPr bwMode="auto">
          <a:xfrm>
            <a:off x="4025900" y="2366963"/>
            <a:ext cx="2484438" cy="528637"/>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63" name="Rectangle 73"/>
          <p:cNvSpPr>
            <a:spLocks noChangeArrowheads="1"/>
          </p:cNvSpPr>
          <p:nvPr/>
        </p:nvSpPr>
        <p:spPr bwMode="auto">
          <a:xfrm>
            <a:off x="4021138" y="2995613"/>
            <a:ext cx="2455862" cy="5381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64" name="Rectangle 74"/>
          <p:cNvSpPr>
            <a:spLocks noChangeArrowheads="1"/>
          </p:cNvSpPr>
          <p:nvPr/>
        </p:nvSpPr>
        <p:spPr bwMode="auto">
          <a:xfrm>
            <a:off x="4025900" y="3000375"/>
            <a:ext cx="2446338" cy="528638"/>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65" name="Rectangle 75"/>
          <p:cNvSpPr>
            <a:spLocks noChangeArrowheads="1"/>
          </p:cNvSpPr>
          <p:nvPr/>
        </p:nvSpPr>
        <p:spPr bwMode="auto">
          <a:xfrm>
            <a:off x="4021138" y="3629025"/>
            <a:ext cx="1814512" cy="5381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66" name="Rectangle 76"/>
          <p:cNvSpPr>
            <a:spLocks noChangeArrowheads="1"/>
          </p:cNvSpPr>
          <p:nvPr/>
        </p:nvSpPr>
        <p:spPr bwMode="auto">
          <a:xfrm>
            <a:off x="4025900" y="3633788"/>
            <a:ext cx="1803400" cy="528637"/>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67" name="Rectangle 77"/>
          <p:cNvSpPr>
            <a:spLocks noChangeArrowheads="1"/>
          </p:cNvSpPr>
          <p:nvPr/>
        </p:nvSpPr>
        <p:spPr bwMode="auto">
          <a:xfrm>
            <a:off x="4021138" y="4262438"/>
            <a:ext cx="1738312" cy="5381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68" name="Rectangle 78"/>
          <p:cNvSpPr>
            <a:spLocks noChangeArrowheads="1"/>
          </p:cNvSpPr>
          <p:nvPr/>
        </p:nvSpPr>
        <p:spPr bwMode="auto">
          <a:xfrm>
            <a:off x="4025900" y="4267200"/>
            <a:ext cx="1728788" cy="528638"/>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69" name="Rectangle 79"/>
          <p:cNvSpPr>
            <a:spLocks noChangeArrowheads="1"/>
          </p:cNvSpPr>
          <p:nvPr/>
        </p:nvSpPr>
        <p:spPr bwMode="auto">
          <a:xfrm>
            <a:off x="4021138" y="4895850"/>
            <a:ext cx="1322387" cy="5381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70" name="Rectangle 80"/>
          <p:cNvSpPr>
            <a:spLocks noChangeArrowheads="1"/>
          </p:cNvSpPr>
          <p:nvPr/>
        </p:nvSpPr>
        <p:spPr bwMode="auto">
          <a:xfrm>
            <a:off x="4025900" y="4900613"/>
            <a:ext cx="1312863" cy="528637"/>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1" name="Rectangle 81"/>
          <p:cNvSpPr>
            <a:spLocks noChangeArrowheads="1"/>
          </p:cNvSpPr>
          <p:nvPr/>
        </p:nvSpPr>
        <p:spPr bwMode="auto">
          <a:xfrm>
            <a:off x="6551613" y="1728788"/>
            <a:ext cx="908050" cy="538162"/>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72" name="Rectangle 82"/>
          <p:cNvSpPr>
            <a:spLocks noChangeArrowheads="1"/>
          </p:cNvSpPr>
          <p:nvPr/>
        </p:nvSpPr>
        <p:spPr bwMode="auto">
          <a:xfrm>
            <a:off x="6556375" y="1733550"/>
            <a:ext cx="898525" cy="528638"/>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3" name="Rectangle 83"/>
          <p:cNvSpPr>
            <a:spLocks noChangeArrowheads="1"/>
          </p:cNvSpPr>
          <p:nvPr/>
        </p:nvSpPr>
        <p:spPr bwMode="auto">
          <a:xfrm>
            <a:off x="6515100" y="2362200"/>
            <a:ext cx="944563" cy="538163"/>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74" name="Rectangle 84"/>
          <p:cNvSpPr>
            <a:spLocks noChangeArrowheads="1"/>
          </p:cNvSpPr>
          <p:nvPr/>
        </p:nvSpPr>
        <p:spPr bwMode="auto">
          <a:xfrm>
            <a:off x="6519863" y="2366963"/>
            <a:ext cx="935037" cy="528637"/>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5" name="Rectangle 85"/>
          <p:cNvSpPr>
            <a:spLocks noChangeArrowheads="1"/>
          </p:cNvSpPr>
          <p:nvPr/>
        </p:nvSpPr>
        <p:spPr bwMode="auto">
          <a:xfrm>
            <a:off x="6477000" y="2995613"/>
            <a:ext cx="1020763" cy="538162"/>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76" name="Rectangle 86"/>
          <p:cNvSpPr>
            <a:spLocks noChangeArrowheads="1"/>
          </p:cNvSpPr>
          <p:nvPr/>
        </p:nvSpPr>
        <p:spPr bwMode="auto">
          <a:xfrm>
            <a:off x="6481763" y="3000375"/>
            <a:ext cx="1011237" cy="528638"/>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7" name="Rectangle 87"/>
          <p:cNvSpPr>
            <a:spLocks noChangeArrowheads="1"/>
          </p:cNvSpPr>
          <p:nvPr/>
        </p:nvSpPr>
        <p:spPr bwMode="auto">
          <a:xfrm>
            <a:off x="5834063" y="3629025"/>
            <a:ext cx="1209675" cy="538163"/>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78" name="Rectangle 88"/>
          <p:cNvSpPr>
            <a:spLocks noChangeArrowheads="1"/>
          </p:cNvSpPr>
          <p:nvPr/>
        </p:nvSpPr>
        <p:spPr bwMode="auto">
          <a:xfrm>
            <a:off x="5838825" y="3633788"/>
            <a:ext cx="1200150" cy="528637"/>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9" name="Rectangle 89"/>
          <p:cNvSpPr>
            <a:spLocks noChangeArrowheads="1"/>
          </p:cNvSpPr>
          <p:nvPr/>
        </p:nvSpPr>
        <p:spPr bwMode="auto">
          <a:xfrm>
            <a:off x="5759450" y="4262438"/>
            <a:ext cx="1625600" cy="538162"/>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80" name="Rectangle 90"/>
          <p:cNvSpPr>
            <a:spLocks noChangeArrowheads="1"/>
          </p:cNvSpPr>
          <p:nvPr/>
        </p:nvSpPr>
        <p:spPr bwMode="auto">
          <a:xfrm>
            <a:off x="5764213" y="4267200"/>
            <a:ext cx="1614487" cy="528638"/>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81" name="Rectangle 91"/>
          <p:cNvSpPr>
            <a:spLocks noChangeArrowheads="1"/>
          </p:cNvSpPr>
          <p:nvPr/>
        </p:nvSpPr>
        <p:spPr bwMode="auto">
          <a:xfrm>
            <a:off x="5343525" y="4895850"/>
            <a:ext cx="1700213" cy="538163"/>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82" name="Rectangle 92"/>
          <p:cNvSpPr>
            <a:spLocks noChangeArrowheads="1"/>
          </p:cNvSpPr>
          <p:nvPr/>
        </p:nvSpPr>
        <p:spPr bwMode="auto">
          <a:xfrm>
            <a:off x="5348288" y="4900613"/>
            <a:ext cx="1690687" cy="528637"/>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83" name="Rectangle 93"/>
          <p:cNvSpPr>
            <a:spLocks noChangeArrowheads="1"/>
          </p:cNvSpPr>
          <p:nvPr/>
        </p:nvSpPr>
        <p:spPr bwMode="auto">
          <a:xfrm>
            <a:off x="7526338" y="1879600"/>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91%</a:t>
            </a:r>
            <a:endParaRPr lang="en-US"/>
          </a:p>
        </p:txBody>
      </p:sp>
      <p:sp>
        <p:nvSpPr>
          <p:cNvPr id="23584" name="Rectangle 94"/>
          <p:cNvSpPr>
            <a:spLocks noChangeArrowheads="1"/>
          </p:cNvSpPr>
          <p:nvPr/>
        </p:nvSpPr>
        <p:spPr bwMode="auto">
          <a:xfrm>
            <a:off x="7526338" y="2513013"/>
            <a:ext cx="433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91%</a:t>
            </a:r>
            <a:endParaRPr lang="en-US"/>
          </a:p>
        </p:txBody>
      </p:sp>
      <p:sp>
        <p:nvSpPr>
          <p:cNvPr id="23585" name="Rectangle 95"/>
          <p:cNvSpPr>
            <a:spLocks noChangeArrowheads="1"/>
          </p:cNvSpPr>
          <p:nvPr/>
        </p:nvSpPr>
        <p:spPr bwMode="auto">
          <a:xfrm>
            <a:off x="7564438" y="3148013"/>
            <a:ext cx="433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92%</a:t>
            </a:r>
            <a:endParaRPr lang="en-US"/>
          </a:p>
        </p:txBody>
      </p:sp>
      <p:sp>
        <p:nvSpPr>
          <p:cNvPr id="23586" name="Rectangle 96"/>
          <p:cNvSpPr>
            <a:spLocks noChangeArrowheads="1"/>
          </p:cNvSpPr>
          <p:nvPr/>
        </p:nvSpPr>
        <p:spPr bwMode="auto">
          <a:xfrm>
            <a:off x="7112000" y="3779838"/>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80%</a:t>
            </a:r>
            <a:endParaRPr lang="en-US"/>
          </a:p>
        </p:txBody>
      </p:sp>
      <p:sp>
        <p:nvSpPr>
          <p:cNvPr id="23587" name="Rectangle 97"/>
          <p:cNvSpPr>
            <a:spLocks noChangeArrowheads="1"/>
          </p:cNvSpPr>
          <p:nvPr/>
        </p:nvSpPr>
        <p:spPr bwMode="auto">
          <a:xfrm>
            <a:off x="7451725" y="4413250"/>
            <a:ext cx="433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89%</a:t>
            </a:r>
            <a:endParaRPr lang="en-US"/>
          </a:p>
        </p:txBody>
      </p:sp>
      <p:sp>
        <p:nvSpPr>
          <p:cNvPr id="23588" name="Rectangle 98"/>
          <p:cNvSpPr>
            <a:spLocks noChangeArrowheads="1"/>
          </p:cNvSpPr>
          <p:nvPr/>
        </p:nvSpPr>
        <p:spPr bwMode="auto">
          <a:xfrm>
            <a:off x="7112000" y="5046663"/>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80%</a:t>
            </a:r>
            <a:endParaRPr lang="en-US"/>
          </a:p>
        </p:txBody>
      </p:sp>
      <p:sp>
        <p:nvSpPr>
          <p:cNvPr id="23589" name="Rectangle 99"/>
          <p:cNvSpPr>
            <a:spLocks noChangeArrowheads="1"/>
          </p:cNvSpPr>
          <p:nvPr/>
        </p:nvSpPr>
        <p:spPr bwMode="auto">
          <a:xfrm>
            <a:off x="1878013" y="1879600"/>
            <a:ext cx="18986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Over-development</a:t>
            </a:r>
            <a:endParaRPr lang="en-US"/>
          </a:p>
        </p:txBody>
      </p:sp>
      <p:sp>
        <p:nvSpPr>
          <p:cNvPr id="23590" name="Rectangle 100"/>
          <p:cNvSpPr>
            <a:spLocks noChangeArrowheads="1"/>
          </p:cNvSpPr>
          <p:nvPr/>
        </p:nvSpPr>
        <p:spPr bwMode="auto">
          <a:xfrm>
            <a:off x="1443038" y="2513013"/>
            <a:ext cx="23304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Loss of wildlife habitat</a:t>
            </a:r>
            <a:endParaRPr lang="en-US"/>
          </a:p>
        </p:txBody>
      </p:sp>
      <p:sp>
        <p:nvSpPr>
          <p:cNvPr id="23591" name="Rectangle 101"/>
          <p:cNvSpPr>
            <a:spLocks noChangeArrowheads="1"/>
          </p:cNvSpPr>
          <p:nvPr/>
        </p:nvSpPr>
        <p:spPr bwMode="auto">
          <a:xfrm>
            <a:off x="2843213" y="3148013"/>
            <a:ext cx="9239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Pollution</a:t>
            </a:r>
            <a:endParaRPr lang="en-US"/>
          </a:p>
        </p:txBody>
      </p:sp>
      <p:sp>
        <p:nvSpPr>
          <p:cNvPr id="23592" name="Rectangle 102"/>
          <p:cNvSpPr>
            <a:spLocks noChangeArrowheads="1"/>
          </p:cNvSpPr>
          <p:nvPr/>
        </p:nvSpPr>
        <p:spPr bwMode="auto">
          <a:xfrm>
            <a:off x="531813" y="3656013"/>
            <a:ext cx="3244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The impact of industry, such as</a:t>
            </a:r>
            <a:endParaRPr lang="en-US"/>
          </a:p>
        </p:txBody>
      </p:sp>
      <p:sp>
        <p:nvSpPr>
          <p:cNvPr id="23593" name="Rectangle 103"/>
          <p:cNvSpPr>
            <a:spLocks noChangeArrowheads="1"/>
          </p:cNvSpPr>
          <p:nvPr/>
        </p:nvSpPr>
        <p:spPr bwMode="auto">
          <a:xfrm>
            <a:off x="1963738" y="3905250"/>
            <a:ext cx="18129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logging in forests</a:t>
            </a:r>
            <a:endParaRPr lang="en-US"/>
          </a:p>
        </p:txBody>
      </p:sp>
      <p:sp>
        <p:nvSpPr>
          <p:cNvPr id="23594" name="Rectangle 104"/>
          <p:cNvSpPr>
            <a:spLocks noChangeArrowheads="1"/>
          </p:cNvSpPr>
          <p:nvPr/>
        </p:nvSpPr>
        <p:spPr bwMode="auto">
          <a:xfrm>
            <a:off x="1624013" y="4413250"/>
            <a:ext cx="21510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Roads and highways</a:t>
            </a:r>
            <a:endParaRPr lang="en-US"/>
          </a:p>
        </p:txBody>
      </p:sp>
      <p:sp>
        <p:nvSpPr>
          <p:cNvPr id="23595" name="Rectangle 105"/>
          <p:cNvSpPr>
            <a:spLocks noChangeArrowheads="1"/>
          </p:cNvSpPr>
          <p:nvPr/>
        </p:nvSpPr>
        <p:spPr bwMode="auto">
          <a:xfrm>
            <a:off x="2952750" y="5046663"/>
            <a:ext cx="8191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Disease</a:t>
            </a:r>
            <a:endParaRPr lang="en-US"/>
          </a:p>
        </p:txBody>
      </p:sp>
      <p:sp>
        <p:nvSpPr>
          <p:cNvPr id="23596" name="Rectangle 106"/>
          <p:cNvSpPr>
            <a:spLocks noChangeArrowheads="1"/>
          </p:cNvSpPr>
          <p:nvPr/>
        </p:nvSpPr>
        <p:spPr bwMode="auto">
          <a:xfrm>
            <a:off x="4226034" y="5584825"/>
            <a:ext cx="79829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100" i="0">
                <a:solidFill>
                  <a:srgbClr val="000000"/>
                </a:solidFill>
                <a:latin typeface="Arial" charset="0"/>
              </a:rPr>
              <a:t>Major Threat</a:t>
            </a:r>
            <a:endParaRPr lang="en-US"/>
          </a:p>
        </p:txBody>
      </p:sp>
      <p:sp>
        <p:nvSpPr>
          <p:cNvPr id="23597" name="Rectangle 107"/>
          <p:cNvSpPr>
            <a:spLocks noChangeArrowheads="1"/>
          </p:cNvSpPr>
          <p:nvPr/>
        </p:nvSpPr>
        <p:spPr bwMode="auto">
          <a:xfrm>
            <a:off x="5290452" y="5584825"/>
            <a:ext cx="79829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100" i="0">
                <a:solidFill>
                  <a:srgbClr val="000000"/>
                </a:solidFill>
                <a:latin typeface="Arial" charset="0"/>
              </a:rPr>
              <a:t>Minor Threat</a:t>
            </a:r>
            <a:endParaRPr lang="en-US"/>
          </a:p>
        </p:txBody>
      </p:sp>
      <p:sp>
        <p:nvSpPr>
          <p:cNvPr id="23598" name="Rectangle 108"/>
          <p:cNvSpPr>
            <a:spLocks noChangeArrowheads="1"/>
          </p:cNvSpPr>
          <p:nvPr/>
        </p:nvSpPr>
        <p:spPr bwMode="auto">
          <a:xfrm>
            <a:off x="4062413" y="5622925"/>
            <a:ext cx="123825" cy="82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p>
        </p:txBody>
      </p:sp>
      <p:sp>
        <p:nvSpPr>
          <p:cNvPr id="23599" name="Rectangle 109"/>
          <p:cNvSpPr>
            <a:spLocks noChangeArrowheads="1"/>
          </p:cNvSpPr>
          <p:nvPr/>
        </p:nvSpPr>
        <p:spPr bwMode="auto">
          <a:xfrm>
            <a:off x="4067175" y="5627688"/>
            <a:ext cx="114300" cy="73025"/>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p>
        </p:txBody>
      </p:sp>
      <p:sp>
        <p:nvSpPr>
          <p:cNvPr id="23600" name="Rectangle 110"/>
          <p:cNvSpPr>
            <a:spLocks noChangeArrowheads="1"/>
          </p:cNvSpPr>
          <p:nvPr/>
        </p:nvSpPr>
        <p:spPr bwMode="auto">
          <a:xfrm>
            <a:off x="5122863" y="5622925"/>
            <a:ext cx="125412" cy="82550"/>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p>
        </p:txBody>
      </p:sp>
      <p:sp>
        <p:nvSpPr>
          <p:cNvPr id="23601" name="Rectangle 111"/>
          <p:cNvSpPr>
            <a:spLocks noChangeArrowheads="1"/>
          </p:cNvSpPr>
          <p:nvPr/>
        </p:nvSpPr>
        <p:spPr bwMode="auto">
          <a:xfrm>
            <a:off x="5127625" y="5627688"/>
            <a:ext cx="115888" cy="73025"/>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p>
        </p:txBody>
      </p:sp>
      <p:sp>
        <p:nvSpPr>
          <p:cNvPr id="23602" name="Rectangle 112"/>
          <p:cNvSpPr>
            <a:spLocks noChangeArrowheads="1"/>
          </p:cNvSpPr>
          <p:nvPr/>
        </p:nvSpPr>
        <p:spPr bwMode="auto">
          <a:xfrm>
            <a:off x="3938587" y="1393254"/>
            <a:ext cx="18859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By % Major Threat</a:t>
            </a:r>
            <a:endParaRPr lang="en-US"/>
          </a:p>
        </p:txBody>
      </p:sp>
      <p:sp>
        <p:nvSpPr>
          <p:cNvPr id="23603" name="Rectangle 113"/>
          <p:cNvSpPr>
            <a:spLocks noChangeArrowheads="1"/>
          </p:cNvSpPr>
          <p:nvPr/>
        </p:nvSpPr>
        <p:spPr bwMode="auto">
          <a:xfrm>
            <a:off x="6088063" y="1879600"/>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67%</a:t>
            </a:r>
            <a:endParaRPr lang="en-US"/>
          </a:p>
        </p:txBody>
      </p:sp>
      <p:sp>
        <p:nvSpPr>
          <p:cNvPr id="23604" name="Rectangle 114"/>
          <p:cNvSpPr>
            <a:spLocks noChangeArrowheads="1"/>
          </p:cNvSpPr>
          <p:nvPr/>
        </p:nvSpPr>
        <p:spPr bwMode="auto">
          <a:xfrm>
            <a:off x="6081713" y="2525713"/>
            <a:ext cx="433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66%</a:t>
            </a:r>
            <a:endParaRPr lang="en-US"/>
          </a:p>
        </p:txBody>
      </p:sp>
      <p:sp>
        <p:nvSpPr>
          <p:cNvPr id="23605" name="Rectangle 115"/>
          <p:cNvSpPr>
            <a:spLocks noChangeArrowheads="1"/>
          </p:cNvSpPr>
          <p:nvPr/>
        </p:nvSpPr>
        <p:spPr bwMode="auto">
          <a:xfrm>
            <a:off x="6022975" y="3138488"/>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65%</a:t>
            </a:r>
            <a:endParaRPr lang="en-US"/>
          </a:p>
        </p:txBody>
      </p:sp>
      <p:sp>
        <p:nvSpPr>
          <p:cNvPr id="23606" name="Rectangle 116"/>
          <p:cNvSpPr>
            <a:spLocks noChangeArrowheads="1"/>
          </p:cNvSpPr>
          <p:nvPr/>
        </p:nvSpPr>
        <p:spPr bwMode="auto">
          <a:xfrm>
            <a:off x="5410200" y="3786188"/>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48%</a:t>
            </a:r>
            <a:endParaRPr lang="en-US"/>
          </a:p>
        </p:txBody>
      </p:sp>
      <p:sp>
        <p:nvSpPr>
          <p:cNvPr id="23607" name="Rectangle 117"/>
          <p:cNvSpPr>
            <a:spLocks noChangeArrowheads="1"/>
          </p:cNvSpPr>
          <p:nvPr/>
        </p:nvSpPr>
        <p:spPr bwMode="auto">
          <a:xfrm>
            <a:off x="5341938" y="4410075"/>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46%</a:t>
            </a:r>
            <a:endParaRPr lang="en-US"/>
          </a:p>
        </p:txBody>
      </p:sp>
      <p:sp>
        <p:nvSpPr>
          <p:cNvPr id="23608" name="Rectangle 118"/>
          <p:cNvSpPr>
            <a:spLocks noChangeArrowheads="1"/>
          </p:cNvSpPr>
          <p:nvPr/>
        </p:nvSpPr>
        <p:spPr bwMode="auto">
          <a:xfrm>
            <a:off x="4899025" y="5045075"/>
            <a:ext cx="433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35%</a:t>
            </a:r>
            <a:endParaRPr lang="en-US"/>
          </a:p>
        </p:txBody>
      </p:sp>
      <p:sp>
        <p:nvSpPr>
          <p:cNvPr id="23609" name="Line 119"/>
          <p:cNvSpPr>
            <a:spLocks noChangeShapeType="1"/>
          </p:cNvSpPr>
          <p:nvPr/>
        </p:nvSpPr>
        <p:spPr bwMode="auto">
          <a:xfrm>
            <a:off x="404813" y="5819775"/>
            <a:ext cx="833755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p>
        </p:txBody>
      </p:sp>
      <p:sp>
        <p:nvSpPr>
          <p:cNvPr id="23610" name="Rectangle 120"/>
          <p:cNvSpPr>
            <a:spLocks noChangeArrowheads="1"/>
          </p:cNvSpPr>
          <p:nvPr/>
        </p:nvSpPr>
        <p:spPr bwMode="auto">
          <a:xfrm>
            <a:off x="4143375" y="1045591"/>
            <a:ext cx="14763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dirty="0">
                <a:solidFill>
                  <a:srgbClr val="000000"/>
                </a:solidFill>
                <a:latin typeface="Arial" charset="0"/>
              </a:rPr>
              <a:t>Among Voters</a:t>
            </a:r>
            <a:endParaRPr lang="en-US" dirty="0"/>
          </a:p>
        </p:txBody>
      </p:sp>
    </p:spTree>
    <p:extLst>
      <p:ext uri="{BB962C8B-B14F-4D97-AF65-F5344CB8AC3E}">
        <p14:creationId xmlns:p14="http://schemas.microsoft.com/office/powerpoint/2010/main" val="28708494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7"/>
          <p:cNvSpPr>
            <a:spLocks noChangeArrowheads="1"/>
          </p:cNvSpPr>
          <p:nvPr/>
        </p:nvSpPr>
        <p:spPr bwMode="auto">
          <a:xfrm>
            <a:off x="773816" y="5864225"/>
            <a:ext cx="766780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300">
                <a:solidFill>
                  <a:srgbClr val="000000"/>
                </a:solidFill>
                <a:latin typeface="Arial" charset="0"/>
              </a:rPr>
              <a:t>Now, thinking about some problems which may or may not affect wildlife.  I would like to read you some </a:t>
            </a:r>
            <a:endParaRPr lang="en-US"/>
          </a:p>
        </p:txBody>
      </p:sp>
      <p:sp>
        <p:nvSpPr>
          <p:cNvPr id="24579" name="Rectangle 78"/>
          <p:cNvSpPr>
            <a:spLocks noChangeArrowheads="1"/>
          </p:cNvSpPr>
          <p:nvPr/>
        </p:nvSpPr>
        <p:spPr bwMode="auto">
          <a:xfrm>
            <a:off x="801045" y="6057900"/>
            <a:ext cx="761811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300">
                <a:solidFill>
                  <a:srgbClr val="000000"/>
                </a:solidFill>
                <a:latin typeface="Arial" charset="0"/>
              </a:rPr>
              <a:t>things which might affect wildlife negatively, and please tell me for each one whether you think that is a </a:t>
            </a:r>
            <a:endParaRPr lang="en-US"/>
          </a:p>
        </p:txBody>
      </p:sp>
      <p:sp>
        <p:nvSpPr>
          <p:cNvPr id="24580" name="Rectangle 79"/>
          <p:cNvSpPr>
            <a:spLocks noChangeArrowheads="1"/>
          </p:cNvSpPr>
          <p:nvPr/>
        </p:nvSpPr>
        <p:spPr bwMode="auto">
          <a:xfrm>
            <a:off x="2108939" y="6249988"/>
            <a:ext cx="493564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300">
                <a:solidFill>
                  <a:srgbClr val="000000"/>
                </a:solidFill>
                <a:latin typeface="Arial" charset="0"/>
              </a:rPr>
              <a:t>major threat, a minor threat or not a threat to wildlife in your state...</a:t>
            </a:r>
            <a:endParaRPr lang="en-US"/>
          </a:p>
        </p:txBody>
      </p:sp>
      <p:sp>
        <p:nvSpPr>
          <p:cNvPr id="24581" name="Rectangle 80"/>
          <p:cNvSpPr>
            <a:spLocks noChangeArrowheads="1"/>
          </p:cNvSpPr>
          <p:nvPr/>
        </p:nvSpPr>
        <p:spPr bwMode="auto">
          <a:xfrm>
            <a:off x="1213132" y="214313"/>
            <a:ext cx="67177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As do advocates, who say a broader range of </a:t>
            </a:r>
          </a:p>
        </p:txBody>
      </p:sp>
      <p:sp>
        <p:nvSpPr>
          <p:cNvPr id="24582" name="Rectangle 81"/>
          <p:cNvSpPr>
            <a:spLocks noChangeArrowheads="1"/>
          </p:cNvSpPr>
          <p:nvPr/>
        </p:nvSpPr>
        <p:spPr bwMode="auto">
          <a:xfrm>
            <a:off x="1213132" y="601663"/>
            <a:ext cx="67177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issues are negatively affecting wildlife.</a:t>
            </a:r>
          </a:p>
        </p:txBody>
      </p:sp>
      <p:sp>
        <p:nvSpPr>
          <p:cNvPr id="24583" name="Rectangle 82"/>
          <p:cNvSpPr>
            <a:spLocks noChangeArrowheads="1"/>
          </p:cNvSpPr>
          <p:nvPr/>
        </p:nvSpPr>
        <p:spPr bwMode="auto">
          <a:xfrm>
            <a:off x="3732213" y="1668463"/>
            <a:ext cx="3692525" cy="4714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4" name="Rectangle 83"/>
          <p:cNvSpPr>
            <a:spLocks noChangeArrowheads="1"/>
          </p:cNvSpPr>
          <p:nvPr/>
        </p:nvSpPr>
        <p:spPr bwMode="auto">
          <a:xfrm>
            <a:off x="3736975" y="1673225"/>
            <a:ext cx="3683000" cy="461963"/>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5" name="Rectangle 84"/>
          <p:cNvSpPr>
            <a:spLocks noChangeArrowheads="1"/>
          </p:cNvSpPr>
          <p:nvPr/>
        </p:nvSpPr>
        <p:spPr bwMode="auto">
          <a:xfrm>
            <a:off x="3732213" y="2224088"/>
            <a:ext cx="2962275" cy="4699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6" name="Rectangle 85"/>
          <p:cNvSpPr>
            <a:spLocks noChangeArrowheads="1"/>
          </p:cNvSpPr>
          <p:nvPr/>
        </p:nvSpPr>
        <p:spPr bwMode="auto">
          <a:xfrm>
            <a:off x="3736975" y="2228850"/>
            <a:ext cx="2952750" cy="460375"/>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7" name="Rectangle 86"/>
          <p:cNvSpPr>
            <a:spLocks noChangeArrowheads="1"/>
          </p:cNvSpPr>
          <p:nvPr/>
        </p:nvSpPr>
        <p:spPr bwMode="auto">
          <a:xfrm>
            <a:off x="3732213" y="2776538"/>
            <a:ext cx="2555875" cy="4714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8" name="Rectangle 87"/>
          <p:cNvSpPr>
            <a:spLocks noChangeArrowheads="1"/>
          </p:cNvSpPr>
          <p:nvPr/>
        </p:nvSpPr>
        <p:spPr bwMode="auto">
          <a:xfrm>
            <a:off x="3736975" y="2781300"/>
            <a:ext cx="2546350" cy="461963"/>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9" name="Rectangle 88"/>
          <p:cNvSpPr>
            <a:spLocks noChangeArrowheads="1"/>
          </p:cNvSpPr>
          <p:nvPr/>
        </p:nvSpPr>
        <p:spPr bwMode="auto">
          <a:xfrm>
            <a:off x="3732213" y="3332163"/>
            <a:ext cx="1866900" cy="4699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90" name="Rectangle 89"/>
          <p:cNvSpPr>
            <a:spLocks noChangeArrowheads="1"/>
          </p:cNvSpPr>
          <p:nvPr/>
        </p:nvSpPr>
        <p:spPr bwMode="auto">
          <a:xfrm>
            <a:off x="3736975" y="3336925"/>
            <a:ext cx="1855788" cy="460375"/>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1" name="Rectangle 90"/>
          <p:cNvSpPr>
            <a:spLocks noChangeArrowheads="1"/>
          </p:cNvSpPr>
          <p:nvPr/>
        </p:nvSpPr>
        <p:spPr bwMode="auto">
          <a:xfrm>
            <a:off x="3732213" y="3884613"/>
            <a:ext cx="1744662" cy="4714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92" name="Rectangle 91"/>
          <p:cNvSpPr>
            <a:spLocks noChangeArrowheads="1"/>
          </p:cNvSpPr>
          <p:nvPr/>
        </p:nvSpPr>
        <p:spPr bwMode="auto">
          <a:xfrm>
            <a:off x="3736975" y="3889375"/>
            <a:ext cx="1735138" cy="461963"/>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3" name="Rectangle 92"/>
          <p:cNvSpPr>
            <a:spLocks noChangeArrowheads="1"/>
          </p:cNvSpPr>
          <p:nvPr/>
        </p:nvSpPr>
        <p:spPr bwMode="auto">
          <a:xfrm>
            <a:off x="3732213" y="4438650"/>
            <a:ext cx="1501775" cy="4714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94" name="Rectangle 93"/>
          <p:cNvSpPr>
            <a:spLocks noChangeArrowheads="1"/>
          </p:cNvSpPr>
          <p:nvPr/>
        </p:nvSpPr>
        <p:spPr bwMode="auto">
          <a:xfrm>
            <a:off x="3736975" y="4443413"/>
            <a:ext cx="1490663" cy="461962"/>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5" name="Rectangle 94"/>
          <p:cNvSpPr>
            <a:spLocks noChangeArrowheads="1"/>
          </p:cNvSpPr>
          <p:nvPr/>
        </p:nvSpPr>
        <p:spPr bwMode="auto">
          <a:xfrm>
            <a:off x="3732213" y="4992688"/>
            <a:ext cx="1420812" cy="4714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96" name="Rectangle 95"/>
          <p:cNvSpPr>
            <a:spLocks noChangeArrowheads="1"/>
          </p:cNvSpPr>
          <p:nvPr/>
        </p:nvSpPr>
        <p:spPr bwMode="auto">
          <a:xfrm>
            <a:off x="3736975" y="4997450"/>
            <a:ext cx="1409700" cy="461963"/>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7" name="Rectangle 96"/>
          <p:cNvSpPr>
            <a:spLocks noChangeArrowheads="1"/>
          </p:cNvSpPr>
          <p:nvPr/>
        </p:nvSpPr>
        <p:spPr bwMode="auto">
          <a:xfrm>
            <a:off x="7424738" y="1668463"/>
            <a:ext cx="323850" cy="471487"/>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98" name="Rectangle 97"/>
          <p:cNvSpPr>
            <a:spLocks noChangeArrowheads="1"/>
          </p:cNvSpPr>
          <p:nvPr/>
        </p:nvSpPr>
        <p:spPr bwMode="auto">
          <a:xfrm>
            <a:off x="7429500" y="1673225"/>
            <a:ext cx="314325" cy="461963"/>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9" name="Rectangle 98"/>
          <p:cNvSpPr>
            <a:spLocks noChangeArrowheads="1"/>
          </p:cNvSpPr>
          <p:nvPr/>
        </p:nvSpPr>
        <p:spPr bwMode="auto">
          <a:xfrm>
            <a:off x="6694488" y="2224088"/>
            <a:ext cx="973137" cy="469900"/>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00" name="Rectangle 99"/>
          <p:cNvSpPr>
            <a:spLocks noChangeArrowheads="1"/>
          </p:cNvSpPr>
          <p:nvPr/>
        </p:nvSpPr>
        <p:spPr bwMode="auto">
          <a:xfrm>
            <a:off x="6699250" y="2228850"/>
            <a:ext cx="963613" cy="460375"/>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1" name="Rectangle 100"/>
          <p:cNvSpPr>
            <a:spLocks noChangeArrowheads="1"/>
          </p:cNvSpPr>
          <p:nvPr/>
        </p:nvSpPr>
        <p:spPr bwMode="auto">
          <a:xfrm>
            <a:off x="6288088" y="2776538"/>
            <a:ext cx="1339850" cy="471487"/>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02" name="Rectangle 101"/>
          <p:cNvSpPr>
            <a:spLocks noChangeArrowheads="1"/>
          </p:cNvSpPr>
          <p:nvPr/>
        </p:nvSpPr>
        <p:spPr bwMode="auto">
          <a:xfrm>
            <a:off x="6292850" y="2781300"/>
            <a:ext cx="1328738" cy="461963"/>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3" name="Rectangle 102"/>
          <p:cNvSpPr>
            <a:spLocks noChangeArrowheads="1"/>
          </p:cNvSpPr>
          <p:nvPr/>
        </p:nvSpPr>
        <p:spPr bwMode="auto">
          <a:xfrm>
            <a:off x="5597525" y="3332163"/>
            <a:ext cx="1868488" cy="469900"/>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04" name="Rectangle 103"/>
          <p:cNvSpPr>
            <a:spLocks noChangeArrowheads="1"/>
          </p:cNvSpPr>
          <p:nvPr/>
        </p:nvSpPr>
        <p:spPr bwMode="auto">
          <a:xfrm>
            <a:off x="5602288" y="3336925"/>
            <a:ext cx="1857375" cy="460375"/>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5" name="Rectangle 104"/>
          <p:cNvSpPr>
            <a:spLocks noChangeArrowheads="1"/>
          </p:cNvSpPr>
          <p:nvPr/>
        </p:nvSpPr>
        <p:spPr bwMode="auto">
          <a:xfrm>
            <a:off x="5476875" y="3884613"/>
            <a:ext cx="1785938" cy="471487"/>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06" name="Rectangle 105"/>
          <p:cNvSpPr>
            <a:spLocks noChangeArrowheads="1"/>
          </p:cNvSpPr>
          <p:nvPr/>
        </p:nvSpPr>
        <p:spPr bwMode="auto">
          <a:xfrm>
            <a:off x="5481638" y="3889375"/>
            <a:ext cx="1774825" cy="461963"/>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7" name="Rectangle 106"/>
          <p:cNvSpPr>
            <a:spLocks noChangeArrowheads="1"/>
          </p:cNvSpPr>
          <p:nvPr/>
        </p:nvSpPr>
        <p:spPr bwMode="auto">
          <a:xfrm>
            <a:off x="5232400" y="4438650"/>
            <a:ext cx="1543050" cy="471488"/>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08" name="Rectangle 107"/>
          <p:cNvSpPr>
            <a:spLocks noChangeArrowheads="1"/>
          </p:cNvSpPr>
          <p:nvPr/>
        </p:nvSpPr>
        <p:spPr bwMode="auto">
          <a:xfrm>
            <a:off x="5237163" y="4443413"/>
            <a:ext cx="1533525" cy="461962"/>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9" name="Rectangle 108"/>
          <p:cNvSpPr>
            <a:spLocks noChangeArrowheads="1"/>
          </p:cNvSpPr>
          <p:nvPr/>
        </p:nvSpPr>
        <p:spPr bwMode="auto">
          <a:xfrm>
            <a:off x="5151438" y="4992688"/>
            <a:ext cx="2435225" cy="471487"/>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10" name="Rectangle 109"/>
          <p:cNvSpPr>
            <a:spLocks noChangeArrowheads="1"/>
          </p:cNvSpPr>
          <p:nvPr/>
        </p:nvSpPr>
        <p:spPr bwMode="auto">
          <a:xfrm>
            <a:off x="5156200" y="4997450"/>
            <a:ext cx="2425700" cy="461963"/>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1" name="Rectangle 110"/>
          <p:cNvSpPr>
            <a:spLocks noChangeArrowheads="1"/>
          </p:cNvSpPr>
          <p:nvPr/>
        </p:nvSpPr>
        <p:spPr bwMode="auto">
          <a:xfrm>
            <a:off x="7821613" y="1785938"/>
            <a:ext cx="433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99%</a:t>
            </a:r>
            <a:endParaRPr lang="en-US"/>
          </a:p>
        </p:txBody>
      </p:sp>
      <p:sp>
        <p:nvSpPr>
          <p:cNvPr id="24612" name="Rectangle 111"/>
          <p:cNvSpPr>
            <a:spLocks noChangeArrowheads="1"/>
          </p:cNvSpPr>
          <p:nvPr/>
        </p:nvSpPr>
        <p:spPr bwMode="auto">
          <a:xfrm>
            <a:off x="7740650" y="2339975"/>
            <a:ext cx="433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97%</a:t>
            </a:r>
            <a:endParaRPr lang="en-US"/>
          </a:p>
        </p:txBody>
      </p:sp>
      <p:sp>
        <p:nvSpPr>
          <p:cNvPr id="24613" name="Rectangle 112"/>
          <p:cNvSpPr>
            <a:spLocks noChangeArrowheads="1"/>
          </p:cNvSpPr>
          <p:nvPr/>
        </p:nvSpPr>
        <p:spPr bwMode="auto">
          <a:xfrm>
            <a:off x="7699375" y="2894013"/>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96%</a:t>
            </a:r>
            <a:endParaRPr lang="en-US"/>
          </a:p>
        </p:txBody>
      </p:sp>
      <p:sp>
        <p:nvSpPr>
          <p:cNvPr id="24614" name="Rectangle 113"/>
          <p:cNvSpPr>
            <a:spLocks noChangeArrowheads="1"/>
          </p:cNvSpPr>
          <p:nvPr/>
        </p:nvSpPr>
        <p:spPr bwMode="auto">
          <a:xfrm>
            <a:off x="7537450" y="3448050"/>
            <a:ext cx="433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92%</a:t>
            </a:r>
            <a:endParaRPr lang="en-US"/>
          </a:p>
        </p:txBody>
      </p:sp>
      <p:sp>
        <p:nvSpPr>
          <p:cNvPr id="24615" name="Rectangle 114"/>
          <p:cNvSpPr>
            <a:spLocks noChangeArrowheads="1"/>
          </p:cNvSpPr>
          <p:nvPr/>
        </p:nvSpPr>
        <p:spPr bwMode="auto">
          <a:xfrm>
            <a:off x="7334250" y="4002088"/>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87%</a:t>
            </a:r>
            <a:endParaRPr lang="en-US"/>
          </a:p>
        </p:txBody>
      </p:sp>
      <p:sp>
        <p:nvSpPr>
          <p:cNvPr id="24616" name="Rectangle 115"/>
          <p:cNvSpPr>
            <a:spLocks noChangeArrowheads="1"/>
          </p:cNvSpPr>
          <p:nvPr/>
        </p:nvSpPr>
        <p:spPr bwMode="auto">
          <a:xfrm>
            <a:off x="6846888" y="4556125"/>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75%</a:t>
            </a:r>
            <a:endParaRPr lang="en-US"/>
          </a:p>
        </p:txBody>
      </p:sp>
      <p:sp>
        <p:nvSpPr>
          <p:cNvPr id="24617" name="Rectangle 116"/>
          <p:cNvSpPr>
            <a:spLocks noChangeArrowheads="1"/>
          </p:cNvSpPr>
          <p:nvPr/>
        </p:nvSpPr>
        <p:spPr bwMode="auto">
          <a:xfrm>
            <a:off x="7659688" y="5110163"/>
            <a:ext cx="433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95%</a:t>
            </a:r>
            <a:endParaRPr lang="en-US"/>
          </a:p>
        </p:txBody>
      </p:sp>
      <p:sp>
        <p:nvSpPr>
          <p:cNvPr id="24618" name="Rectangle 117"/>
          <p:cNvSpPr>
            <a:spLocks noChangeArrowheads="1"/>
          </p:cNvSpPr>
          <p:nvPr/>
        </p:nvSpPr>
        <p:spPr bwMode="auto">
          <a:xfrm>
            <a:off x="895350" y="1785938"/>
            <a:ext cx="272891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Over-development/ Sprawl</a:t>
            </a:r>
            <a:endParaRPr lang="en-US"/>
          </a:p>
        </p:txBody>
      </p:sp>
      <p:sp>
        <p:nvSpPr>
          <p:cNvPr id="24619" name="Rectangle 118"/>
          <p:cNvSpPr>
            <a:spLocks noChangeArrowheads="1"/>
          </p:cNvSpPr>
          <p:nvPr/>
        </p:nvSpPr>
        <p:spPr bwMode="auto">
          <a:xfrm>
            <a:off x="2052638" y="2339975"/>
            <a:ext cx="15716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Water pollution</a:t>
            </a:r>
            <a:endParaRPr lang="en-US"/>
          </a:p>
        </p:txBody>
      </p:sp>
      <p:sp>
        <p:nvSpPr>
          <p:cNvPr id="24620" name="Rectangle 119"/>
          <p:cNvSpPr>
            <a:spLocks noChangeArrowheads="1"/>
          </p:cNvSpPr>
          <p:nvPr/>
        </p:nvSpPr>
        <p:spPr bwMode="auto">
          <a:xfrm>
            <a:off x="676275" y="2894013"/>
            <a:ext cx="29479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Non-native, invasive species</a:t>
            </a:r>
            <a:endParaRPr lang="en-US"/>
          </a:p>
        </p:txBody>
      </p:sp>
      <p:sp>
        <p:nvSpPr>
          <p:cNvPr id="24621" name="Rectangle 120"/>
          <p:cNvSpPr>
            <a:spLocks noChangeArrowheads="1"/>
          </p:cNvSpPr>
          <p:nvPr/>
        </p:nvSpPr>
        <p:spPr bwMode="auto">
          <a:xfrm>
            <a:off x="2352675" y="3448050"/>
            <a:ext cx="12715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Air pollution</a:t>
            </a:r>
            <a:endParaRPr lang="en-US"/>
          </a:p>
        </p:txBody>
      </p:sp>
      <p:sp>
        <p:nvSpPr>
          <p:cNvPr id="24622" name="Rectangle 121"/>
          <p:cNvSpPr>
            <a:spLocks noChangeArrowheads="1"/>
          </p:cNvSpPr>
          <p:nvPr/>
        </p:nvSpPr>
        <p:spPr bwMode="auto">
          <a:xfrm>
            <a:off x="2025650" y="4002088"/>
            <a:ext cx="159861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Climate change</a:t>
            </a:r>
            <a:endParaRPr lang="en-US"/>
          </a:p>
        </p:txBody>
      </p:sp>
      <p:sp>
        <p:nvSpPr>
          <p:cNvPr id="24623" name="Rectangle 122"/>
          <p:cNvSpPr>
            <a:spLocks noChangeArrowheads="1"/>
          </p:cNvSpPr>
          <p:nvPr/>
        </p:nvSpPr>
        <p:spPr bwMode="auto">
          <a:xfrm>
            <a:off x="681038" y="4556125"/>
            <a:ext cx="29432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Mining or oil and gas drilling</a:t>
            </a:r>
            <a:endParaRPr lang="en-US"/>
          </a:p>
        </p:txBody>
      </p:sp>
      <p:sp>
        <p:nvSpPr>
          <p:cNvPr id="24624" name="Rectangle 123"/>
          <p:cNvSpPr>
            <a:spLocks noChangeArrowheads="1"/>
          </p:cNvSpPr>
          <p:nvPr/>
        </p:nvSpPr>
        <p:spPr bwMode="auto">
          <a:xfrm>
            <a:off x="2805113" y="5110163"/>
            <a:ext cx="8191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Disease</a:t>
            </a:r>
            <a:endParaRPr lang="en-US"/>
          </a:p>
        </p:txBody>
      </p:sp>
      <p:sp>
        <p:nvSpPr>
          <p:cNvPr id="24625" name="Rectangle 124"/>
          <p:cNvSpPr>
            <a:spLocks noChangeArrowheads="1"/>
          </p:cNvSpPr>
          <p:nvPr/>
        </p:nvSpPr>
        <p:spPr bwMode="auto">
          <a:xfrm>
            <a:off x="3921125" y="5583238"/>
            <a:ext cx="8366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i="0">
                <a:solidFill>
                  <a:srgbClr val="000000"/>
                </a:solidFill>
                <a:latin typeface="Arial" charset="0"/>
              </a:rPr>
              <a:t>Major Threat</a:t>
            </a:r>
            <a:endParaRPr lang="en-US"/>
          </a:p>
        </p:txBody>
      </p:sp>
      <p:sp>
        <p:nvSpPr>
          <p:cNvPr id="24626" name="Rectangle 125"/>
          <p:cNvSpPr>
            <a:spLocks noChangeArrowheads="1"/>
          </p:cNvSpPr>
          <p:nvPr/>
        </p:nvSpPr>
        <p:spPr bwMode="auto">
          <a:xfrm>
            <a:off x="4994275" y="5583238"/>
            <a:ext cx="8445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i="0">
                <a:solidFill>
                  <a:srgbClr val="000000"/>
                </a:solidFill>
                <a:latin typeface="Arial" charset="0"/>
              </a:rPr>
              <a:t>Minor Threat</a:t>
            </a:r>
            <a:endParaRPr lang="en-US"/>
          </a:p>
        </p:txBody>
      </p:sp>
      <p:sp>
        <p:nvSpPr>
          <p:cNvPr id="24627" name="Rectangle 126"/>
          <p:cNvSpPr>
            <a:spLocks noChangeArrowheads="1"/>
          </p:cNvSpPr>
          <p:nvPr/>
        </p:nvSpPr>
        <p:spPr bwMode="auto">
          <a:xfrm>
            <a:off x="3773488" y="5619750"/>
            <a:ext cx="127000" cy="841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p>
        </p:txBody>
      </p:sp>
      <p:sp>
        <p:nvSpPr>
          <p:cNvPr id="24628" name="Rectangle 127"/>
          <p:cNvSpPr>
            <a:spLocks noChangeArrowheads="1"/>
          </p:cNvSpPr>
          <p:nvPr/>
        </p:nvSpPr>
        <p:spPr bwMode="auto">
          <a:xfrm>
            <a:off x="3778250" y="5624513"/>
            <a:ext cx="115888" cy="74612"/>
          </a:xfrm>
          <a:prstGeom prst="rect">
            <a:avLst/>
          </a:prstGeom>
          <a:noFill/>
          <a:ln w="11113">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p>
        </p:txBody>
      </p:sp>
      <p:sp>
        <p:nvSpPr>
          <p:cNvPr id="24629" name="Rectangle 128"/>
          <p:cNvSpPr>
            <a:spLocks noChangeArrowheads="1"/>
          </p:cNvSpPr>
          <p:nvPr/>
        </p:nvSpPr>
        <p:spPr bwMode="auto">
          <a:xfrm>
            <a:off x="4849813" y="5619750"/>
            <a:ext cx="125412" cy="84138"/>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p>
        </p:txBody>
      </p:sp>
      <p:sp>
        <p:nvSpPr>
          <p:cNvPr id="24630" name="Rectangle 129"/>
          <p:cNvSpPr>
            <a:spLocks noChangeArrowheads="1"/>
          </p:cNvSpPr>
          <p:nvPr/>
        </p:nvSpPr>
        <p:spPr bwMode="auto">
          <a:xfrm>
            <a:off x="4854575" y="5624513"/>
            <a:ext cx="114300" cy="74612"/>
          </a:xfrm>
          <a:prstGeom prst="rect">
            <a:avLst/>
          </a:prstGeom>
          <a:noFill/>
          <a:ln w="11113">
            <a:solidFill>
              <a:srgbClr val="FF808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en-US"/>
          </a:p>
        </p:txBody>
      </p:sp>
      <p:sp>
        <p:nvSpPr>
          <p:cNvPr id="24631" name="Rectangle 130"/>
          <p:cNvSpPr>
            <a:spLocks noChangeArrowheads="1"/>
          </p:cNvSpPr>
          <p:nvPr/>
        </p:nvSpPr>
        <p:spPr bwMode="auto">
          <a:xfrm>
            <a:off x="3686175" y="1347280"/>
            <a:ext cx="18859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dirty="0">
                <a:solidFill>
                  <a:srgbClr val="000000"/>
                </a:solidFill>
                <a:latin typeface="Arial" charset="0"/>
              </a:rPr>
              <a:t>By % Major Threat</a:t>
            </a:r>
            <a:endParaRPr lang="en-US" dirty="0"/>
          </a:p>
        </p:txBody>
      </p:sp>
      <p:sp>
        <p:nvSpPr>
          <p:cNvPr id="24632" name="Rectangle 131"/>
          <p:cNvSpPr>
            <a:spLocks noChangeArrowheads="1"/>
          </p:cNvSpPr>
          <p:nvPr/>
        </p:nvSpPr>
        <p:spPr bwMode="auto">
          <a:xfrm>
            <a:off x="6989763" y="1774825"/>
            <a:ext cx="4333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91%</a:t>
            </a:r>
            <a:endParaRPr lang="en-US"/>
          </a:p>
        </p:txBody>
      </p:sp>
      <p:sp>
        <p:nvSpPr>
          <p:cNvPr id="24633" name="Rectangle 132"/>
          <p:cNvSpPr>
            <a:spLocks noChangeArrowheads="1"/>
          </p:cNvSpPr>
          <p:nvPr/>
        </p:nvSpPr>
        <p:spPr bwMode="auto">
          <a:xfrm>
            <a:off x="6257925" y="2322513"/>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73%</a:t>
            </a:r>
            <a:endParaRPr lang="en-US"/>
          </a:p>
        </p:txBody>
      </p:sp>
      <p:sp>
        <p:nvSpPr>
          <p:cNvPr id="24634" name="Rectangle 133"/>
          <p:cNvSpPr>
            <a:spLocks noChangeArrowheads="1"/>
          </p:cNvSpPr>
          <p:nvPr/>
        </p:nvSpPr>
        <p:spPr bwMode="auto">
          <a:xfrm>
            <a:off x="5864225" y="2879725"/>
            <a:ext cx="433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63%</a:t>
            </a:r>
            <a:endParaRPr lang="en-US"/>
          </a:p>
        </p:txBody>
      </p:sp>
      <p:sp>
        <p:nvSpPr>
          <p:cNvPr id="24635" name="Rectangle 134"/>
          <p:cNvSpPr>
            <a:spLocks noChangeArrowheads="1"/>
          </p:cNvSpPr>
          <p:nvPr/>
        </p:nvSpPr>
        <p:spPr bwMode="auto">
          <a:xfrm>
            <a:off x="5178425" y="3427413"/>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46%</a:t>
            </a:r>
            <a:endParaRPr lang="en-US"/>
          </a:p>
        </p:txBody>
      </p:sp>
      <p:sp>
        <p:nvSpPr>
          <p:cNvPr id="24636" name="Rectangle 135"/>
          <p:cNvSpPr>
            <a:spLocks noChangeArrowheads="1"/>
          </p:cNvSpPr>
          <p:nvPr/>
        </p:nvSpPr>
        <p:spPr bwMode="auto">
          <a:xfrm>
            <a:off x="5057775" y="3986213"/>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43%</a:t>
            </a:r>
            <a:endParaRPr lang="en-US"/>
          </a:p>
        </p:txBody>
      </p:sp>
      <p:sp>
        <p:nvSpPr>
          <p:cNvPr id="24637" name="Rectangle 136"/>
          <p:cNvSpPr>
            <a:spLocks noChangeArrowheads="1"/>
          </p:cNvSpPr>
          <p:nvPr/>
        </p:nvSpPr>
        <p:spPr bwMode="auto">
          <a:xfrm>
            <a:off x="4802188" y="4567238"/>
            <a:ext cx="433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37%</a:t>
            </a:r>
            <a:endParaRPr lang="en-US"/>
          </a:p>
        </p:txBody>
      </p:sp>
      <p:sp>
        <p:nvSpPr>
          <p:cNvPr id="24638" name="Line 137"/>
          <p:cNvSpPr>
            <a:spLocks noChangeShapeType="1"/>
          </p:cNvSpPr>
          <p:nvPr/>
        </p:nvSpPr>
        <p:spPr bwMode="auto">
          <a:xfrm>
            <a:off x="350838" y="5813425"/>
            <a:ext cx="843915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p>
        </p:txBody>
      </p:sp>
      <p:sp>
        <p:nvSpPr>
          <p:cNvPr id="24639" name="Rectangle 138"/>
          <p:cNvSpPr>
            <a:spLocks noChangeArrowheads="1"/>
          </p:cNvSpPr>
          <p:nvPr/>
        </p:nvSpPr>
        <p:spPr bwMode="auto">
          <a:xfrm>
            <a:off x="3680619" y="1074738"/>
            <a:ext cx="189706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Among Advocates</a:t>
            </a:r>
            <a:endParaRPr lang="en-US"/>
          </a:p>
        </p:txBody>
      </p:sp>
      <p:sp>
        <p:nvSpPr>
          <p:cNvPr id="24640" name="Rectangle 139"/>
          <p:cNvSpPr>
            <a:spLocks noChangeArrowheads="1"/>
          </p:cNvSpPr>
          <p:nvPr/>
        </p:nvSpPr>
        <p:spPr bwMode="auto">
          <a:xfrm>
            <a:off x="4722813" y="5100638"/>
            <a:ext cx="433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35%</a:t>
            </a:r>
            <a:endParaRPr lang="en-US"/>
          </a:p>
        </p:txBody>
      </p:sp>
    </p:spTree>
    <p:extLst>
      <p:ext uri="{BB962C8B-B14F-4D97-AF65-F5344CB8AC3E}">
        <p14:creationId xmlns:p14="http://schemas.microsoft.com/office/powerpoint/2010/main" val="2927732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59"/>
          <p:cNvSpPr>
            <a:spLocks noChangeArrowheads="1"/>
          </p:cNvSpPr>
          <p:nvPr/>
        </p:nvSpPr>
        <p:spPr bwMode="auto">
          <a:xfrm>
            <a:off x="864719" y="5654675"/>
            <a:ext cx="73193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100">
                <a:solidFill>
                  <a:srgbClr val="000000"/>
                </a:solidFill>
                <a:latin typeface="Arial" charset="0"/>
              </a:rPr>
              <a:t>Voter Wording:  And, would you say – more needs to be done to help wildlife in your state or enough is being done to </a:t>
            </a:r>
            <a:endParaRPr lang="en-US"/>
          </a:p>
        </p:txBody>
      </p:sp>
      <p:sp>
        <p:nvSpPr>
          <p:cNvPr id="25603" name="Rectangle 260"/>
          <p:cNvSpPr>
            <a:spLocks noChangeArrowheads="1"/>
          </p:cNvSpPr>
          <p:nvPr/>
        </p:nvSpPr>
        <p:spPr bwMode="auto">
          <a:xfrm>
            <a:off x="1659770" y="5821363"/>
            <a:ext cx="57371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100">
                <a:solidFill>
                  <a:srgbClr val="000000"/>
                </a:solidFill>
                <a:latin typeface="Arial" charset="0"/>
              </a:rPr>
              <a:t>help wildlife in your state – or do you not feel you know enough to say one way or the other?</a:t>
            </a:r>
            <a:endParaRPr lang="en-US"/>
          </a:p>
        </p:txBody>
      </p:sp>
      <p:sp>
        <p:nvSpPr>
          <p:cNvPr id="25604" name="Rectangle 261"/>
          <p:cNvSpPr>
            <a:spLocks noChangeArrowheads="1"/>
          </p:cNvSpPr>
          <p:nvPr/>
        </p:nvSpPr>
        <p:spPr bwMode="auto">
          <a:xfrm>
            <a:off x="861506" y="6113463"/>
            <a:ext cx="732732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100">
                <a:solidFill>
                  <a:srgbClr val="000000"/>
                </a:solidFill>
                <a:latin typeface="Arial" charset="0"/>
              </a:rPr>
              <a:t>Advocate Wording:  And would you say that more needs to be done to help wildlife in your state, that enough is being </a:t>
            </a:r>
            <a:endParaRPr lang="en-US"/>
          </a:p>
        </p:txBody>
      </p:sp>
      <p:sp>
        <p:nvSpPr>
          <p:cNvPr id="25605" name="Rectangle 262"/>
          <p:cNvSpPr>
            <a:spLocks noChangeArrowheads="1"/>
          </p:cNvSpPr>
          <p:nvPr/>
        </p:nvSpPr>
        <p:spPr bwMode="auto">
          <a:xfrm>
            <a:off x="1057997" y="6280150"/>
            <a:ext cx="690894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100">
                <a:solidFill>
                  <a:srgbClr val="000000"/>
                </a:solidFill>
                <a:latin typeface="Arial" charset="0"/>
              </a:rPr>
              <a:t>done to help wildlife, that too much is being done, or that you do not know enough to say one way or the other?</a:t>
            </a:r>
            <a:endParaRPr lang="en-US"/>
          </a:p>
        </p:txBody>
      </p:sp>
      <p:sp>
        <p:nvSpPr>
          <p:cNvPr id="25606" name="Rectangle 263"/>
          <p:cNvSpPr>
            <a:spLocks noChangeArrowheads="1"/>
          </p:cNvSpPr>
          <p:nvPr/>
        </p:nvSpPr>
        <p:spPr bwMode="auto">
          <a:xfrm>
            <a:off x="648573" y="290513"/>
            <a:ext cx="79151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Advocates feel better positioned to take a stand that </a:t>
            </a:r>
          </a:p>
        </p:txBody>
      </p:sp>
      <p:sp>
        <p:nvSpPr>
          <p:cNvPr id="25607" name="Rectangle 264"/>
          <p:cNvSpPr>
            <a:spLocks noChangeArrowheads="1"/>
          </p:cNvSpPr>
          <p:nvPr/>
        </p:nvSpPr>
        <p:spPr bwMode="auto">
          <a:xfrm>
            <a:off x="640238" y="684213"/>
            <a:ext cx="783971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more needs to be done to help wildlife in their state.</a:t>
            </a:r>
          </a:p>
        </p:txBody>
      </p:sp>
      <p:sp>
        <p:nvSpPr>
          <p:cNvPr id="25608" name="Freeform 265"/>
          <p:cNvSpPr>
            <a:spLocks/>
          </p:cNvSpPr>
          <p:nvPr/>
        </p:nvSpPr>
        <p:spPr bwMode="auto">
          <a:xfrm>
            <a:off x="2501900" y="3365500"/>
            <a:ext cx="1384300" cy="225425"/>
          </a:xfrm>
          <a:custGeom>
            <a:avLst/>
            <a:gdLst>
              <a:gd name="T0" fmla="*/ 1384300 w 2617"/>
              <a:gd name="T1" fmla="*/ 0 h 426"/>
              <a:gd name="T2" fmla="*/ 1384300 w 2617"/>
              <a:gd name="T3" fmla="*/ 207433 h 426"/>
              <a:gd name="T4" fmla="*/ 0 w 2617"/>
              <a:gd name="T5" fmla="*/ 225425 h 426"/>
              <a:gd name="T6" fmla="*/ 0 w 2617"/>
              <a:gd name="T7" fmla="*/ 17992 h 426"/>
              <a:gd name="T8" fmla="*/ 1384300 w 2617"/>
              <a:gd name="T9" fmla="*/ 0 h 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17" h="426">
                <a:moveTo>
                  <a:pt x="2617" y="0"/>
                </a:moveTo>
                <a:lnTo>
                  <a:pt x="2617" y="392"/>
                </a:lnTo>
                <a:lnTo>
                  <a:pt x="0" y="426"/>
                </a:lnTo>
                <a:lnTo>
                  <a:pt x="0" y="34"/>
                </a:lnTo>
                <a:lnTo>
                  <a:pt x="2617" y="0"/>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09" name="Freeform 266"/>
          <p:cNvSpPr>
            <a:spLocks/>
          </p:cNvSpPr>
          <p:nvPr/>
        </p:nvSpPr>
        <p:spPr bwMode="auto">
          <a:xfrm>
            <a:off x="1368425" y="2787650"/>
            <a:ext cx="1133475" cy="803275"/>
          </a:xfrm>
          <a:custGeom>
            <a:avLst/>
            <a:gdLst>
              <a:gd name="T0" fmla="*/ 0 w 2142"/>
              <a:gd name="T1" fmla="*/ 0 h 1517"/>
              <a:gd name="T2" fmla="*/ 0 w 2142"/>
              <a:gd name="T3" fmla="*/ 207570 h 1517"/>
              <a:gd name="T4" fmla="*/ 1133475 w 2142"/>
              <a:gd name="T5" fmla="*/ 803275 h 1517"/>
              <a:gd name="T6" fmla="*/ 1133475 w 2142"/>
              <a:gd name="T7" fmla="*/ 595705 h 1517"/>
              <a:gd name="T8" fmla="*/ 0 w 2142"/>
              <a:gd name="T9" fmla="*/ 0 h 15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2" h="1517">
                <a:moveTo>
                  <a:pt x="0" y="0"/>
                </a:moveTo>
                <a:lnTo>
                  <a:pt x="0" y="392"/>
                </a:lnTo>
                <a:lnTo>
                  <a:pt x="2142" y="1517"/>
                </a:lnTo>
                <a:lnTo>
                  <a:pt x="2142" y="1125"/>
                </a:lnTo>
                <a:lnTo>
                  <a:pt x="0" y="0"/>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0" name="Freeform 267"/>
          <p:cNvSpPr>
            <a:spLocks/>
          </p:cNvSpPr>
          <p:nvPr/>
        </p:nvSpPr>
        <p:spPr bwMode="auto">
          <a:xfrm>
            <a:off x="2501900" y="3382963"/>
            <a:ext cx="1384300" cy="254000"/>
          </a:xfrm>
          <a:custGeom>
            <a:avLst/>
            <a:gdLst>
              <a:gd name="T0" fmla="*/ 1384300 w 2615"/>
              <a:gd name="T1" fmla="*/ 47526 h 481"/>
              <a:gd name="T2" fmla="*/ 1384300 w 2615"/>
              <a:gd name="T3" fmla="*/ 254000 h 481"/>
              <a:gd name="T4" fmla="*/ 0 w 2615"/>
              <a:gd name="T5" fmla="*/ 207002 h 481"/>
              <a:gd name="T6" fmla="*/ 0 w 2615"/>
              <a:gd name="T7" fmla="*/ 0 h 481"/>
              <a:gd name="T8" fmla="*/ 1384300 w 2615"/>
              <a:gd name="T9" fmla="*/ 47526 h 4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15" h="481">
                <a:moveTo>
                  <a:pt x="2615" y="90"/>
                </a:moveTo>
                <a:lnTo>
                  <a:pt x="2615" y="481"/>
                </a:lnTo>
                <a:lnTo>
                  <a:pt x="0" y="392"/>
                </a:lnTo>
                <a:lnTo>
                  <a:pt x="0" y="0"/>
                </a:lnTo>
                <a:lnTo>
                  <a:pt x="2615" y="90"/>
                </a:lnTo>
                <a:close/>
              </a:path>
            </a:pathLst>
          </a:custGeom>
          <a:solidFill>
            <a:srgbClr val="7F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1" name="Freeform 268"/>
          <p:cNvSpPr>
            <a:spLocks/>
          </p:cNvSpPr>
          <p:nvPr/>
        </p:nvSpPr>
        <p:spPr bwMode="auto">
          <a:xfrm>
            <a:off x="3884613" y="3382963"/>
            <a:ext cx="1587" cy="257175"/>
          </a:xfrm>
          <a:custGeom>
            <a:avLst/>
            <a:gdLst>
              <a:gd name="T0" fmla="*/ 0 w 3"/>
              <a:gd name="T1" fmla="*/ 49314 h 485"/>
              <a:gd name="T2" fmla="*/ 1587 w 3"/>
              <a:gd name="T3" fmla="*/ 0 h 485"/>
              <a:gd name="T4" fmla="*/ 1587 w 3"/>
              <a:gd name="T5" fmla="*/ 207861 h 485"/>
              <a:gd name="T6" fmla="*/ 0 w 3"/>
              <a:gd name="T7" fmla="*/ 257175 h 485"/>
              <a:gd name="T8" fmla="*/ 0 w 3"/>
              <a:gd name="T9" fmla="*/ 49314 h 4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85">
                <a:moveTo>
                  <a:pt x="0" y="93"/>
                </a:moveTo>
                <a:lnTo>
                  <a:pt x="3" y="0"/>
                </a:lnTo>
                <a:lnTo>
                  <a:pt x="3" y="392"/>
                </a:lnTo>
                <a:lnTo>
                  <a:pt x="0" y="485"/>
                </a:lnTo>
                <a:lnTo>
                  <a:pt x="0" y="93"/>
                </a:lnTo>
                <a:close/>
              </a:path>
            </a:pathLst>
          </a:custGeom>
          <a:solidFill>
            <a:srgbClr val="7F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2" name="Freeform 269"/>
          <p:cNvSpPr>
            <a:spLocks/>
          </p:cNvSpPr>
          <p:nvPr/>
        </p:nvSpPr>
        <p:spPr bwMode="auto">
          <a:xfrm>
            <a:off x="1346200" y="3382963"/>
            <a:ext cx="1155700" cy="779462"/>
          </a:xfrm>
          <a:custGeom>
            <a:avLst/>
            <a:gdLst>
              <a:gd name="T0" fmla="*/ 0 w 2183"/>
              <a:gd name="T1" fmla="*/ 571888 h 1472"/>
              <a:gd name="T2" fmla="*/ 0 w 2183"/>
              <a:gd name="T3" fmla="*/ 779462 h 1472"/>
              <a:gd name="T4" fmla="*/ 1155700 w 2183"/>
              <a:gd name="T5" fmla="*/ 207574 h 1472"/>
              <a:gd name="T6" fmla="*/ 1155700 w 2183"/>
              <a:gd name="T7" fmla="*/ 0 h 1472"/>
              <a:gd name="T8" fmla="*/ 0 w 2183"/>
              <a:gd name="T9" fmla="*/ 571888 h 14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3" h="1472">
                <a:moveTo>
                  <a:pt x="0" y="1080"/>
                </a:moveTo>
                <a:lnTo>
                  <a:pt x="0" y="1472"/>
                </a:lnTo>
                <a:lnTo>
                  <a:pt x="2183" y="392"/>
                </a:lnTo>
                <a:lnTo>
                  <a:pt x="2183" y="0"/>
                </a:lnTo>
                <a:lnTo>
                  <a:pt x="0" y="1080"/>
                </a:lnTo>
                <a:close/>
              </a:path>
            </a:pathLst>
          </a:custGeom>
          <a:solidFill>
            <a:srgbClr val="7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3" name="Freeform 270"/>
          <p:cNvSpPr>
            <a:spLocks/>
          </p:cNvSpPr>
          <p:nvPr/>
        </p:nvSpPr>
        <p:spPr bwMode="auto">
          <a:xfrm>
            <a:off x="1117600" y="3382963"/>
            <a:ext cx="231775" cy="782637"/>
          </a:xfrm>
          <a:custGeom>
            <a:avLst/>
            <a:gdLst>
              <a:gd name="T0" fmla="*/ 231775 w 439"/>
              <a:gd name="T1" fmla="*/ 575593 h 1478"/>
              <a:gd name="T2" fmla="*/ 179507 w 439"/>
              <a:gd name="T3" fmla="*/ 511521 h 1478"/>
              <a:gd name="T4" fmla="*/ 133046 w 439"/>
              <a:gd name="T5" fmla="*/ 445860 h 1478"/>
              <a:gd name="T6" fmla="*/ 93977 w 439"/>
              <a:gd name="T7" fmla="*/ 377021 h 1478"/>
              <a:gd name="T8" fmla="*/ 60716 w 439"/>
              <a:gd name="T9" fmla="*/ 305536 h 1478"/>
              <a:gd name="T10" fmla="*/ 34317 w 439"/>
              <a:gd name="T11" fmla="*/ 231932 h 1478"/>
              <a:gd name="T12" fmla="*/ 15311 w 439"/>
              <a:gd name="T13" fmla="*/ 156210 h 1478"/>
              <a:gd name="T14" fmla="*/ 3696 w 439"/>
              <a:gd name="T15" fmla="*/ 78370 h 1478"/>
              <a:gd name="T16" fmla="*/ 0 w 439"/>
              <a:gd name="T17" fmla="*/ 0 h 1478"/>
              <a:gd name="T18" fmla="*/ 0 w 439"/>
              <a:gd name="T19" fmla="*/ 207574 h 1478"/>
              <a:gd name="T20" fmla="*/ 3696 w 439"/>
              <a:gd name="T21" fmla="*/ 285943 h 1478"/>
              <a:gd name="T22" fmla="*/ 15311 w 439"/>
              <a:gd name="T23" fmla="*/ 363783 h 1478"/>
              <a:gd name="T24" fmla="*/ 34317 w 439"/>
              <a:gd name="T25" fmla="*/ 439505 h 1478"/>
              <a:gd name="T26" fmla="*/ 60716 w 439"/>
              <a:gd name="T27" fmla="*/ 513109 h 1478"/>
              <a:gd name="T28" fmla="*/ 93977 w 439"/>
              <a:gd name="T29" fmla="*/ 584595 h 1478"/>
              <a:gd name="T30" fmla="*/ 133046 w 439"/>
              <a:gd name="T31" fmla="*/ 653433 h 1478"/>
              <a:gd name="T32" fmla="*/ 179507 w 439"/>
              <a:gd name="T33" fmla="*/ 719094 h 1478"/>
              <a:gd name="T34" fmla="*/ 231775 w 439"/>
              <a:gd name="T35" fmla="*/ 782637 h 1478"/>
              <a:gd name="T36" fmla="*/ 231775 w 439"/>
              <a:gd name="T37" fmla="*/ 575593 h 14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9" h="1478">
                <a:moveTo>
                  <a:pt x="439" y="1087"/>
                </a:moveTo>
                <a:lnTo>
                  <a:pt x="340" y="966"/>
                </a:lnTo>
                <a:lnTo>
                  <a:pt x="252" y="842"/>
                </a:lnTo>
                <a:lnTo>
                  <a:pt x="178" y="712"/>
                </a:lnTo>
                <a:lnTo>
                  <a:pt x="115" y="577"/>
                </a:lnTo>
                <a:lnTo>
                  <a:pt x="65" y="438"/>
                </a:lnTo>
                <a:lnTo>
                  <a:pt x="29" y="295"/>
                </a:lnTo>
                <a:lnTo>
                  <a:pt x="7" y="148"/>
                </a:lnTo>
                <a:lnTo>
                  <a:pt x="0" y="0"/>
                </a:lnTo>
                <a:lnTo>
                  <a:pt x="0" y="392"/>
                </a:lnTo>
                <a:lnTo>
                  <a:pt x="7" y="540"/>
                </a:lnTo>
                <a:lnTo>
                  <a:pt x="29" y="687"/>
                </a:lnTo>
                <a:lnTo>
                  <a:pt x="65" y="830"/>
                </a:lnTo>
                <a:lnTo>
                  <a:pt x="115" y="969"/>
                </a:lnTo>
                <a:lnTo>
                  <a:pt x="178" y="1104"/>
                </a:lnTo>
                <a:lnTo>
                  <a:pt x="252" y="1234"/>
                </a:lnTo>
                <a:lnTo>
                  <a:pt x="340" y="1358"/>
                </a:lnTo>
                <a:lnTo>
                  <a:pt x="439" y="1478"/>
                </a:lnTo>
                <a:lnTo>
                  <a:pt x="439" y="1087"/>
                </a:lnTo>
                <a:close/>
              </a:path>
            </a:pathLst>
          </a:custGeom>
          <a:solidFill>
            <a:srgbClr val="7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4" name="Freeform 271"/>
          <p:cNvSpPr>
            <a:spLocks/>
          </p:cNvSpPr>
          <p:nvPr/>
        </p:nvSpPr>
        <p:spPr bwMode="auto">
          <a:xfrm>
            <a:off x="1781175" y="3382963"/>
            <a:ext cx="720725" cy="1093787"/>
          </a:xfrm>
          <a:custGeom>
            <a:avLst/>
            <a:gdLst>
              <a:gd name="T0" fmla="*/ 0 w 1361"/>
              <a:gd name="T1" fmla="*/ 886253 h 2066"/>
              <a:gd name="T2" fmla="*/ 0 w 1361"/>
              <a:gd name="T3" fmla="*/ 1093787 h 2066"/>
              <a:gd name="T4" fmla="*/ 720725 w 1361"/>
              <a:gd name="T5" fmla="*/ 207534 h 2066"/>
              <a:gd name="T6" fmla="*/ 720725 w 1361"/>
              <a:gd name="T7" fmla="*/ 0 h 2066"/>
              <a:gd name="T8" fmla="*/ 0 w 1361"/>
              <a:gd name="T9" fmla="*/ 886253 h 20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1" h="2066">
                <a:moveTo>
                  <a:pt x="0" y="1674"/>
                </a:moveTo>
                <a:lnTo>
                  <a:pt x="0" y="2066"/>
                </a:lnTo>
                <a:lnTo>
                  <a:pt x="1361" y="392"/>
                </a:lnTo>
                <a:lnTo>
                  <a:pt x="1361" y="0"/>
                </a:lnTo>
                <a:lnTo>
                  <a:pt x="0" y="1674"/>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5" name="Freeform 272"/>
          <p:cNvSpPr>
            <a:spLocks/>
          </p:cNvSpPr>
          <p:nvPr/>
        </p:nvSpPr>
        <p:spPr bwMode="auto">
          <a:xfrm>
            <a:off x="1349375" y="3957638"/>
            <a:ext cx="425450" cy="515937"/>
          </a:xfrm>
          <a:custGeom>
            <a:avLst/>
            <a:gdLst>
              <a:gd name="T0" fmla="*/ 0 w 803"/>
              <a:gd name="T1" fmla="*/ 0 h 975"/>
              <a:gd name="T2" fmla="*/ 88481 w 803"/>
              <a:gd name="T3" fmla="*/ 88900 h 975"/>
              <a:gd name="T4" fmla="*/ 190207 w 803"/>
              <a:gd name="T5" fmla="*/ 170921 h 975"/>
              <a:gd name="T6" fmla="*/ 302530 w 803"/>
              <a:gd name="T7" fmla="*/ 244475 h 975"/>
              <a:gd name="T8" fmla="*/ 425450 w 803"/>
              <a:gd name="T9" fmla="*/ 308504 h 975"/>
              <a:gd name="T10" fmla="*/ 425450 w 803"/>
              <a:gd name="T11" fmla="*/ 515937 h 975"/>
              <a:gd name="T12" fmla="*/ 302530 w 803"/>
              <a:gd name="T13" fmla="*/ 451908 h 975"/>
              <a:gd name="T14" fmla="*/ 190207 w 803"/>
              <a:gd name="T15" fmla="*/ 378354 h 975"/>
              <a:gd name="T16" fmla="*/ 88481 w 803"/>
              <a:gd name="T17" fmla="*/ 296333 h 975"/>
              <a:gd name="T18" fmla="*/ 0 w 803"/>
              <a:gd name="T19" fmla="*/ 206904 h 975"/>
              <a:gd name="T20" fmla="*/ 0 w 803"/>
              <a:gd name="T21" fmla="*/ 0 h 9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3" h="975">
                <a:moveTo>
                  <a:pt x="0" y="0"/>
                </a:moveTo>
                <a:lnTo>
                  <a:pt x="167" y="168"/>
                </a:lnTo>
                <a:lnTo>
                  <a:pt x="359" y="323"/>
                </a:lnTo>
                <a:lnTo>
                  <a:pt x="571" y="462"/>
                </a:lnTo>
                <a:lnTo>
                  <a:pt x="803" y="583"/>
                </a:lnTo>
                <a:lnTo>
                  <a:pt x="803" y="975"/>
                </a:lnTo>
                <a:lnTo>
                  <a:pt x="571" y="854"/>
                </a:lnTo>
                <a:lnTo>
                  <a:pt x="359" y="715"/>
                </a:lnTo>
                <a:lnTo>
                  <a:pt x="167" y="560"/>
                </a:lnTo>
                <a:lnTo>
                  <a:pt x="0" y="391"/>
                </a:lnTo>
                <a:lnTo>
                  <a:pt x="0" y="0"/>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6" name="Freeform 273"/>
          <p:cNvSpPr>
            <a:spLocks/>
          </p:cNvSpPr>
          <p:nvPr/>
        </p:nvSpPr>
        <p:spPr bwMode="auto">
          <a:xfrm>
            <a:off x="1349375" y="3957638"/>
            <a:ext cx="425450" cy="515937"/>
          </a:xfrm>
          <a:custGeom>
            <a:avLst/>
            <a:gdLst>
              <a:gd name="T0" fmla="*/ 425450 w 803"/>
              <a:gd name="T1" fmla="*/ 308504 h 975"/>
              <a:gd name="T2" fmla="*/ 302530 w 803"/>
              <a:gd name="T3" fmla="*/ 244475 h 975"/>
              <a:gd name="T4" fmla="*/ 190207 w 803"/>
              <a:gd name="T5" fmla="*/ 170921 h 975"/>
              <a:gd name="T6" fmla="*/ 88481 w 803"/>
              <a:gd name="T7" fmla="*/ 88900 h 975"/>
              <a:gd name="T8" fmla="*/ 0 w 803"/>
              <a:gd name="T9" fmla="*/ 0 h 975"/>
              <a:gd name="T10" fmla="*/ 0 w 803"/>
              <a:gd name="T11" fmla="*/ 206904 h 975"/>
              <a:gd name="T12" fmla="*/ 88481 w 803"/>
              <a:gd name="T13" fmla="*/ 296333 h 975"/>
              <a:gd name="T14" fmla="*/ 190207 w 803"/>
              <a:gd name="T15" fmla="*/ 378354 h 975"/>
              <a:gd name="T16" fmla="*/ 302530 w 803"/>
              <a:gd name="T17" fmla="*/ 451908 h 975"/>
              <a:gd name="T18" fmla="*/ 425450 w 803"/>
              <a:gd name="T19" fmla="*/ 515937 h 975"/>
              <a:gd name="T20" fmla="*/ 425450 w 803"/>
              <a:gd name="T21" fmla="*/ 308504 h 9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3" h="975">
                <a:moveTo>
                  <a:pt x="803" y="583"/>
                </a:moveTo>
                <a:lnTo>
                  <a:pt x="571" y="462"/>
                </a:lnTo>
                <a:lnTo>
                  <a:pt x="359" y="323"/>
                </a:lnTo>
                <a:lnTo>
                  <a:pt x="167" y="168"/>
                </a:lnTo>
                <a:lnTo>
                  <a:pt x="0" y="0"/>
                </a:lnTo>
                <a:lnTo>
                  <a:pt x="0" y="391"/>
                </a:lnTo>
                <a:lnTo>
                  <a:pt x="167" y="560"/>
                </a:lnTo>
                <a:lnTo>
                  <a:pt x="359" y="715"/>
                </a:lnTo>
                <a:lnTo>
                  <a:pt x="571" y="854"/>
                </a:lnTo>
                <a:lnTo>
                  <a:pt x="803" y="975"/>
                </a:lnTo>
                <a:lnTo>
                  <a:pt x="803" y="58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7" name="Freeform 274"/>
          <p:cNvSpPr>
            <a:spLocks/>
          </p:cNvSpPr>
          <p:nvPr/>
        </p:nvSpPr>
        <p:spPr bwMode="auto">
          <a:xfrm>
            <a:off x="1774825" y="3432175"/>
            <a:ext cx="2109788" cy="1196975"/>
          </a:xfrm>
          <a:custGeom>
            <a:avLst/>
            <a:gdLst>
              <a:gd name="T0" fmla="*/ 0 w 3988"/>
              <a:gd name="T1" fmla="*/ 834865 h 2261"/>
              <a:gd name="T2" fmla="*/ 164530 w 3988"/>
              <a:gd name="T3" fmla="*/ 899981 h 2261"/>
              <a:gd name="T4" fmla="*/ 342285 w 3988"/>
              <a:gd name="T5" fmla="*/ 948686 h 2261"/>
              <a:gd name="T6" fmla="*/ 434866 w 3988"/>
              <a:gd name="T7" fmla="*/ 966156 h 2261"/>
              <a:gd name="T8" fmla="*/ 530092 w 3988"/>
              <a:gd name="T9" fmla="*/ 978862 h 2261"/>
              <a:gd name="T10" fmla="*/ 627434 w 3988"/>
              <a:gd name="T11" fmla="*/ 986803 h 2261"/>
              <a:gd name="T12" fmla="*/ 726893 w 3988"/>
              <a:gd name="T13" fmla="*/ 989450 h 2261"/>
              <a:gd name="T14" fmla="*/ 864442 w 3988"/>
              <a:gd name="T15" fmla="*/ 984156 h 2261"/>
              <a:gd name="T16" fmla="*/ 997758 w 3988"/>
              <a:gd name="T17" fmla="*/ 969333 h 2261"/>
              <a:gd name="T18" fmla="*/ 1126843 w 3988"/>
              <a:gd name="T19" fmla="*/ 944980 h 2261"/>
              <a:gd name="T20" fmla="*/ 1251166 w 3988"/>
              <a:gd name="T21" fmla="*/ 912157 h 2261"/>
              <a:gd name="T22" fmla="*/ 1369669 w 3988"/>
              <a:gd name="T23" fmla="*/ 870864 h 2261"/>
              <a:gd name="T24" fmla="*/ 1481295 w 3988"/>
              <a:gd name="T25" fmla="*/ 821100 h 2261"/>
              <a:gd name="T26" fmla="*/ 1586044 w 3988"/>
              <a:gd name="T27" fmla="*/ 764455 h 2261"/>
              <a:gd name="T28" fmla="*/ 1683387 w 3988"/>
              <a:gd name="T29" fmla="*/ 700927 h 2261"/>
              <a:gd name="T30" fmla="*/ 1772264 w 3988"/>
              <a:gd name="T31" fmla="*/ 631046 h 2261"/>
              <a:gd name="T32" fmla="*/ 1852677 w 3988"/>
              <a:gd name="T33" fmla="*/ 554812 h 2261"/>
              <a:gd name="T34" fmla="*/ 1923039 w 3988"/>
              <a:gd name="T35" fmla="*/ 473284 h 2261"/>
              <a:gd name="T36" fmla="*/ 1982820 w 3988"/>
              <a:gd name="T37" fmla="*/ 386463 h 2261"/>
              <a:gd name="T38" fmla="*/ 2033078 w 3988"/>
              <a:gd name="T39" fmla="*/ 295406 h 2261"/>
              <a:gd name="T40" fmla="*/ 2070639 w 3988"/>
              <a:gd name="T41" fmla="*/ 200643 h 2261"/>
              <a:gd name="T42" fmla="*/ 2096562 w 3988"/>
              <a:gd name="T43" fmla="*/ 101116 h 2261"/>
              <a:gd name="T44" fmla="*/ 2109788 w 3988"/>
              <a:gd name="T45" fmla="*/ 0 h 2261"/>
              <a:gd name="T46" fmla="*/ 2109788 w 3988"/>
              <a:gd name="T47" fmla="*/ 207525 h 2261"/>
              <a:gd name="T48" fmla="*/ 2096562 w 3988"/>
              <a:gd name="T49" fmla="*/ 308641 h 2261"/>
              <a:gd name="T50" fmla="*/ 2070639 w 3988"/>
              <a:gd name="T51" fmla="*/ 408168 h 2261"/>
              <a:gd name="T52" fmla="*/ 2033078 w 3988"/>
              <a:gd name="T53" fmla="*/ 502931 h 2261"/>
              <a:gd name="T54" fmla="*/ 1982820 w 3988"/>
              <a:gd name="T55" fmla="*/ 593988 h 2261"/>
              <a:gd name="T56" fmla="*/ 1923039 w 3988"/>
              <a:gd name="T57" fmla="*/ 680809 h 2261"/>
              <a:gd name="T58" fmla="*/ 1852677 w 3988"/>
              <a:gd name="T59" fmla="*/ 761808 h 2261"/>
              <a:gd name="T60" fmla="*/ 1772264 w 3988"/>
              <a:gd name="T61" fmla="*/ 838041 h 2261"/>
              <a:gd name="T62" fmla="*/ 1683387 w 3988"/>
              <a:gd name="T63" fmla="*/ 908452 h 2261"/>
              <a:gd name="T64" fmla="*/ 1586044 w 3988"/>
              <a:gd name="T65" fmla="*/ 971980 h 2261"/>
              <a:gd name="T66" fmla="*/ 1481295 w 3988"/>
              <a:gd name="T67" fmla="*/ 1028626 h 2261"/>
              <a:gd name="T68" fmla="*/ 1369669 w 3988"/>
              <a:gd name="T69" fmla="*/ 1078389 h 2261"/>
              <a:gd name="T70" fmla="*/ 1251166 w 3988"/>
              <a:gd name="T71" fmla="*/ 1119682 h 2261"/>
              <a:gd name="T72" fmla="*/ 1126843 w 3988"/>
              <a:gd name="T73" fmla="*/ 1152505 h 2261"/>
              <a:gd name="T74" fmla="*/ 997758 w 3988"/>
              <a:gd name="T75" fmla="*/ 1176858 h 2261"/>
              <a:gd name="T76" fmla="*/ 864442 w 3988"/>
              <a:gd name="T77" fmla="*/ 1191681 h 2261"/>
              <a:gd name="T78" fmla="*/ 726893 w 3988"/>
              <a:gd name="T79" fmla="*/ 1196975 h 2261"/>
              <a:gd name="T80" fmla="*/ 627434 w 3988"/>
              <a:gd name="T81" fmla="*/ 1194328 h 2261"/>
              <a:gd name="T82" fmla="*/ 530092 w 3988"/>
              <a:gd name="T83" fmla="*/ 1186387 h 2261"/>
              <a:gd name="T84" fmla="*/ 434866 w 3988"/>
              <a:gd name="T85" fmla="*/ 1173681 h 2261"/>
              <a:gd name="T86" fmla="*/ 342285 w 3988"/>
              <a:gd name="T87" fmla="*/ 1156211 h 2261"/>
              <a:gd name="T88" fmla="*/ 164530 w 3988"/>
              <a:gd name="T89" fmla="*/ 1107506 h 2261"/>
              <a:gd name="T90" fmla="*/ 0 w 3988"/>
              <a:gd name="T91" fmla="*/ 1042390 h 2261"/>
              <a:gd name="T92" fmla="*/ 0 w 3988"/>
              <a:gd name="T93" fmla="*/ 834865 h 22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988" h="2261">
                <a:moveTo>
                  <a:pt x="0" y="1577"/>
                </a:moveTo>
                <a:lnTo>
                  <a:pt x="311" y="1700"/>
                </a:lnTo>
                <a:lnTo>
                  <a:pt x="647" y="1792"/>
                </a:lnTo>
                <a:lnTo>
                  <a:pt x="822" y="1825"/>
                </a:lnTo>
                <a:lnTo>
                  <a:pt x="1002" y="1849"/>
                </a:lnTo>
                <a:lnTo>
                  <a:pt x="1186" y="1864"/>
                </a:lnTo>
                <a:lnTo>
                  <a:pt x="1374" y="1869"/>
                </a:lnTo>
                <a:lnTo>
                  <a:pt x="1634" y="1859"/>
                </a:lnTo>
                <a:lnTo>
                  <a:pt x="1886" y="1831"/>
                </a:lnTo>
                <a:lnTo>
                  <a:pt x="2130" y="1785"/>
                </a:lnTo>
                <a:lnTo>
                  <a:pt x="2365" y="1723"/>
                </a:lnTo>
                <a:lnTo>
                  <a:pt x="2589" y="1645"/>
                </a:lnTo>
                <a:lnTo>
                  <a:pt x="2800" y="1551"/>
                </a:lnTo>
                <a:lnTo>
                  <a:pt x="2998" y="1444"/>
                </a:lnTo>
                <a:lnTo>
                  <a:pt x="3182" y="1324"/>
                </a:lnTo>
                <a:lnTo>
                  <a:pt x="3350" y="1192"/>
                </a:lnTo>
                <a:lnTo>
                  <a:pt x="3502" y="1048"/>
                </a:lnTo>
                <a:lnTo>
                  <a:pt x="3635" y="894"/>
                </a:lnTo>
                <a:lnTo>
                  <a:pt x="3748" y="730"/>
                </a:lnTo>
                <a:lnTo>
                  <a:pt x="3843" y="558"/>
                </a:lnTo>
                <a:lnTo>
                  <a:pt x="3914" y="379"/>
                </a:lnTo>
                <a:lnTo>
                  <a:pt x="3963" y="191"/>
                </a:lnTo>
                <a:lnTo>
                  <a:pt x="3988" y="0"/>
                </a:lnTo>
                <a:lnTo>
                  <a:pt x="3988" y="392"/>
                </a:lnTo>
                <a:lnTo>
                  <a:pt x="3963" y="583"/>
                </a:lnTo>
                <a:lnTo>
                  <a:pt x="3914" y="771"/>
                </a:lnTo>
                <a:lnTo>
                  <a:pt x="3843" y="950"/>
                </a:lnTo>
                <a:lnTo>
                  <a:pt x="3748" y="1122"/>
                </a:lnTo>
                <a:lnTo>
                  <a:pt x="3635" y="1286"/>
                </a:lnTo>
                <a:lnTo>
                  <a:pt x="3502" y="1439"/>
                </a:lnTo>
                <a:lnTo>
                  <a:pt x="3350" y="1583"/>
                </a:lnTo>
                <a:lnTo>
                  <a:pt x="3182" y="1716"/>
                </a:lnTo>
                <a:lnTo>
                  <a:pt x="2998" y="1836"/>
                </a:lnTo>
                <a:lnTo>
                  <a:pt x="2800" y="1943"/>
                </a:lnTo>
                <a:lnTo>
                  <a:pt x="2589" y="2037"/>
                </a:lnTo>
                <a:lnTo>
                  <a:pt x="2365" y="2115"/>
                </a:lnTo>
                <a:lnTo>
                  <a:pt x="2130" y="2177"/>
                </a:lnTo>
                <a:lnTo>
                  <a:pt x="1886" y="2223"/>
                </a:lnTo>
                <a:lnTo>
                  <a:pt x="1634" y="2251"/>
                </a:lnTo>
                <a:lnTo>
                  <a:pt x="1374" y="2261"/>
                </a:lnTo>
                <a:lnTo>
                  <a:pt x="1186" y="2256"/>
                </a:lnTo>
                <a:lnTo>
                  <a:pt x="1002" y="2241"/>
                </a:lnTo>
                <a:lnTo>
                  <a:pt x="822" y="2217"/>
                </a:lnTo>
                <a:lnTo>
                  <a:pt x="647" y="2184"/>
                </a:lnTo>
                <a:lnTo>
                  <a:pt x="311" y="2092"/>
                </a:lnTo>
                <a:lnTo>
                  <a:pt x="0" y="1969"/>
                </a:lnTo>
                <a:lnTo>
                  <a:pt x="0" y="1577"/>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8" name="Freeform 275"/>
          <p:cNvSpPr>
            <a:spLocks/>
          </p:cNvSpPr>
          <p:nvPr/>
        </p:nvSpPr>
        <p:spPr bwMode="auto">
          <a:xfrm>
            <a:off x="1774825" y="3432175"/>
            <a:ext cx="2109788" cy="1196975"/>
          </a:xfrm>
          <a:custGeom>
            <a:avLst/>
            <a:gdLst>
              <a:gd name="T0" fmla="*/ 2109788 w 3988"/>
              <a:gd name="T1" fmla="*/ 0 h 2261"/>
              <a:gd name="T2" fmla="*/ 2096562 w 3988"/>
              <a:gd name="T3" fmla="*/ 101116 h 2261"/>
              <a:gd name="T4" fmla="*/ 2070639 w 3988"/>
              <a:gd name="T5" fmla="*/ 200643 h 2261"/>
              <a:gd name="T6" fmla="*/ 2033078 w 3988"/>
              <a:gd name="T7" fmla="*/ 295406 h 2261"/>
              <a:gd name="T8" fmla="*/ 1982820 w 3988"/>
              <a:gd name="T9" fmla="*/ 386463 h 2261"/>
              <a:gd name="T10" fmla="*/ 1923039 w 3988"/>
              <a:gd name="T11" fmla="*/ 473284 h 2261"/>
              <a:gd name="T12" fmla="*/ 1852677 w 3988"/>
              <a:gd name="T13" fmla="*/ 554812 h 2261"/>
              <a:gd name="T14" fmla="*/ 1772264 w 3988"/>
              <a:gd name="T15" fmla="*/ 631046 h 2261"/>
              <a:gd name="T16" fmla="*/ 1683387 w 3988"/>
              <a:gd name="T17" fmla="*/ 700927 h 2261"/>
              <a:gd name="T18" fmla="*/ 1586044 w 3988"/>
              <a:gd name="T19" fmla="*/ 764455 h 2261"/>
              <a:gd name="T20" fmla="*/ 1481295 w 3988"/>
              <a:gd name="T21" fmla="*/ 821100 h 2261"/>
              <a:gd name="T22" fmla="*/ 1369669 w 3988"/>
              <a:gd name="T23" fmla="*/ 870864 h 2261"/>
              <a:gd name="T24" fmla="*/ 1251166 w 3988"/>
              <a:gd name="T25" fmla="*/ 912157 h 2261"/>
              <a:gd name="T26" fmla="*/ 1126843 w 3988"/>
              <a:gd name="T27" fmla="*/ 944980 h 2261"/>
              <a:gd name="T28" fmla="*/ 997758 w 3988"/>
              <a:gd name="T29" fmla="*/ 969333 h 2261"/>
              <a:gd name="T30" fmla="*/ 864442 w 3988"/>
              <a:gd name="T31" fmla="*/ 984156 h 2261"/>
              <a:gd name="T32" fmla="*/ 726893 w 3988"/>
              <a:gd name="T33" fmla="*/ 989450 h 2261"/>
              <a:gd name="T34" fmla="*/ 627434 w 3988"/>
              <a:gd name="T35" fmla="*/ 986803 h 2261"/>
              <a:gd name="T36" fmla="*/ 530092 w 3988"/>
              <a:gd name="T37" fmla="*/ 978862 h 2261"/>
              <a:gd name="T38" fmla="*/ 434866 w 3988"/>
              <a:gd name="T39" fmla="*/ 966156 h 2261"/>
              <a:gd name="T40" fmla="*/ 342285 w 3988"/>
              <a:gd name="T41" fmla="*/ 948686 h 2261"/>
              <a:gd name="T42" fmla="*/ 164530 w 3988"/>
              <a:gd name="T43" fmla="*/ 899981 h 2261"/>
              <a:gd name="T44" fmla="*/ 0 w 3988"/>
              <a:gd name="T45" fmla="*/ 834865 h 2261"/>
              <a:gd name="T46" fmla="*/ 0 w 3988"/>
              <a:gd name="T47" fmla="*/ 1042390 h 2261"/>
              <a:gd name="T48" fmla="*/ 164530 w 3988"/>
              <a:gd name="T49" fmla="*/ 1107506 h 2261"/>
              <a:gd name="T50" fmla="*/ 342285 w 3988"/>
              <a:gd name="T51" fmla="*/ 1156211 h 2261"/>
              <a:gd name="T52" fmla="*/ 434866 w 3988"/>
              <a:gd name="T53" fmla="*/ 1173681 h 2261"/>
              <a:gd name="T54" fmla="*/ 530092 w 3988"/>
              <a:gd name="T55" fmla="*/ 1186387 h 2261"/>
              <a:gd name="T56" fmla="*/ 627434 w 3988"/>
              <a:gd name="T57" fmla="*/ 1194328 h 2261"/>
              <a:gd name="T58" fmla="*/ 726893 w 3988"/>
              <a:gd name="T59" fmla="*/ 1196975 h 2261"/>
              <a:gd name="T60" fmla="*/ 864442 w 3988"/>
              <a:gd name="T61" fmla="*/ 1191681 h 2261"/>
              <a:gd name="T62" fmla="*/ 997758 w 3988"/>
              <a:gd name="T63" fmla="*/ 1176858 h 2261"/>
              <a:gd name="T64" fmla="*/ 1126843 w 3988"/>
              <a:gd name="T65" fmla="*/ 1152505 h 2261"/>
              <a:gd name="T66" fmla="*/ 1251166 w 3988"/>
              <a:gd name="T67" fmla="*/ 1119682 h 2261"/>
              <a:gd name="T68" fmla="*/ 1369669 w 3988"/>
              <a:gd name="T69" fmla="*/ 1078389 h 2261"/>
              <a:gd name="T70" fmla="*/ 1481295 w 3988"/>
              <a:gd name="T71" fmla="*/ 1028626 h 2261"/>
              <a:gd name="T72" fmla="*/ 1586044 w 3988"/>
              <a:gd name="T73" fmla="*/ 971980 h 2261"/>
              <a:gd name="T74" fmla="*/ 1683387 w 3988"/>
              <a:gd name="T75" fmla="*/ 908452 h 2261"/>
              <a:gd name="T76" fmla="*/ 1772264 w 3988"/>
              <a:gd name="T77" fmla="*/ 838041 h 2261"/>
              <a:gd name="T78" fmla="*/ 1852677 w 3988"/>
              <a:gd name="T79" fmla="*/ 761808 h 2261"/>
              <a:gd name="T80" fmla="*/ 1923039 w 3988"/>
              <a:gd name="T81" fmla="*/ 680809 h 2261"/>
              <a:gd name="T82" fmla="*/ 1982820 w 3988"/>
              <a:gd name="T83" fmla="*/ 593988 h 2261"/>
              <a:gd name="T84" fmla="*/ 2033078 w 3988"/>
              <a:gd name="T85" fmla="*/ 502931 h 2261"/>
              <a:gd name="T86" fmla="*/ 2070639 w 3988"/>
              <a:gd name="T87" fmla="*/ 408168 h 2261"/>
              <a:gd name="T88" fmla="*/ 2096562 w 3988"/>
              <a:gd name="T89" fmla="*/ 308641 h 2261"/>
              <a:gd name="T90" fmla="*/ 2109788 w 3988"/>
              <a:gd name="T91" fmla="*/ 207525 h 2261"/>
              <a:gd name="T92" fmla="*/ 2109788 w 3988"/>
              <a:gd name="T93" fmla="*/ 0 h 22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988" h="2261">
                <a:moveTo>
                  <a:pt x="3988" y="0"/>
                </a:moveTo>
                <a:lnTo>
                  <a:pt x="3963" y="191"/>
                </a:lnTo>
                <a:lnTo>
                  <a:pt x="3914" y="379"/>
                </a:lnTo>
                <a:lnTo>
                  <a:pt x="3843" y="558"/>
                </a:lnTo>
                <a:lnTo>
                  <a:pt x="3748" y="730"/>
                </a:lnTo>
                <a:lnTo>
                  <a:pt x="3635" y="894"/>
                </a:lnTo>
                <a:lnTo>
                  <a:pt x="3502" y="1048"/>
                </a:lnTo>
                <a:lnTo>
                  <a:pt x="3350" y="1192"/>
                </a:lnTo>
                <a:lnTo>
                  <a:pt x="3182" y="1324"/>
                </a:lnTo>
                <a:lnTo>
                  <a:pt x="2998" y="1444"/>
                </a:lnTo>
                <a:lnTo>
                  <a:pt x="2800" y="1551"/>
                </a:lnTo>
                <a:lnTo>
                  <a:pt x="2589" y="1645"/>
                </a:lnTo>
                <a:lnTo>
                  <a:pt x="2365" y="1723"/>
                </a:lnTo>
                <a:lnTo>
                  <a:pt x="2130" y="1785"/>
                </a:lnTo>
                <a:lnTo>
                  <a:pt x="1886" y="1831"/>
                </a:lnTo>
                <a:lnTo>
                  <a:pt x="1634" y="1859"/>
                </a:lnTo>
                <a:lnTo>
                  <a:pt x="1374" y="1869"/>
                </a:lnTo>
                <a:lnTo>
                  <a:pt x="1186" y="1864"/>
                </a:lnTo>
                <a:lnTo>
                  <a:pt x="1002" y="1849"/>
                </a:lnTo>
                <a:lnTo>
                  <a:pt x="822" y="1825"/>
                </a:lnTo>
                <a:lnTo>
                  <a:pt x="647" y="1792"/>
                </a:lnTo>
                <a:lnTo>
                  <a:pt x="311" y="1700"/>
                </a:lnTo>
                <a:lnTo>
                  <a:pt x="0" y="1577"/>
                </a:lnTo>
                <a:lnTo>
                  <a:pt x="0" y="1969"/>
                </a:lnTo>
                <a:lnTo>
                  <a:pt x="311" y="2092"/>
                </a:lnTo>
                <a:lnTo>
                  <a:pt x="647" y="2184"/>
                </a:lnTo>
                <a:lnTo>
                  <a:pt x="822" y="2217"/>
                </a:lnTo>
                <a:lnTo>
                  <a:pt x="1002" y="2241"/>
                </a:lnTo>
                <a:lnTo>
                  <a:pt x="1186" y="2256"/>
                </a:lnTo>
                <a:lnTo>
                  <a:pt x="1374" y="2261"/>
                </a:lnTo>
                <a:lnTo>
                  <a:pt x="1634" y="2251"/>
                </a:lnTo>
                <a:lnTo>
                  <a:pt x="1886" y="2223"/>
                </a:lnTo>
                <a:lnTo>
                  <a:pt x="2130" y="2177"/>
                </a:lnTo>
                <a:lnTo>
                  <a:pt x="2365" y="2115"/>
                </a:lnTo>
                <a:lnTo>
                  <a:pt x="2589" y="2037"/>
                </a:lnTo>
                <a:lnTo>
                  <a:pt x="2800" y="1943"/>
                </a:lnTo>
                <a:lnTo>
                  <a:pt x="2998" y="1836"/>
                </a:lnTo>
                <a:lnTo>
                  <a:pt x="3182" y="1716"/>
                </a:lnTo>
                <a:lnTo>
                  <a:pt x="3350" y="1583"/>
                </a:lnTo>
                <a:lnTo>
                  <a:pt x="3502" y="1439"/>
                </a:lnTo>
                <a:lnTo>
                  <a:pt x="3635" y="1286"/>
                </a:lnTo>
                <a:lnTo>
                  <a:pt x="3748" y="1122"/>
                </a:lnTo>
                <a:lnTo>
                  <a:pt x="3843" y="950"/>
                </a:lnTo>
                <a:lnTo>
                  <a:pt x="3914" y="771"/>
                </a:lnTo>
                <a:lnTo>
                  <a:pt x="3963" y="583"/>
                </a:lnTo>
                <a:lnTo>
                  <a:pt x="3988" y="392"/>
                </a:lnTo>
                <a:lnTo>
                  <a:pt x="3988" y="0"/>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9" name="Freeform 276"/>
          <p:cNvSpPr>
            <a:spLocks/>
          </p:cNvSpPr>
          <p:nvPr/>
        </p:nvSpPr>
        <p:spPr bwMode="auto">
          <a:xfrm>
            <a:off x="1371600" y="2344738"/>
            <a:ext cx="2514600" cy="1038225"/>
          </a:xfrm>
          <a:custGeom>
            <a:avLst/>
            <a:gdLst>
              <a:gd name="T0" fmla="*/ 2514600 w 4753"/>
              <a:gd name="T1" fmla="*/ 1019185 h 1963"/>
              <a:gd name="T2" fmla="*/ 2504548 w 4753"/>
              <a:gd name="T3" fmla="*/ 914463 h 1963"/>
              <a:gd name="T4" fmla="*/ 2481799 w 4753"/>
              <a:gd name="T5" fmla="*/ 812915 h 1963"/>
              <a:gd name="T6" fmla="*/ 2446352 w 4753"/>
              <a:gd name="T7" fmla="*/ 715069 h 1963"/>
              <a:gd name="T8" fmla="*/ 2398737 w 4753"/>
              <a:gd name="T9" fmla="*/ 621454 h 1963"/>
              <a:gd name="T10" fmla="*/ 2340012 w 4753"/>
              <a:gd name="T11" fmla="*/ 532599 h 1963"/>
              <a:gd name="T12" fmla="*/ 2270176 w 4753"/>
              <a:gd name="T13" fmla="*/ 448505 h 1963"/>
              <a:gd name="T14" fmla="*/ 2190289 w 4753"/>
              <a:gd name="T15" fmla="*/ 370228 h 1963"/>
              <a:gd name="T16" fmla="*/ 2100879 w 4753"/>
              <a:gd name="T17" fmla="*/ 297769 h 1963"/>
              <a:gd name="T18" fmla="*/ 2003003 w 4753"/>
              <a:gd name="T19" fmla="*/ 232186 h 1963"/>
              <a:gd name="T20" fmla="*/ 1897192 w 4753"/>
              <a:gd name="T21" fmla="*/ 173478 h 1963"/>
              <a:gd name="T22" fmla="*/ 1783446 w 4753"/>
              <a:gd name="T23" fmla="*/ 122704 h 1963"/>
              <a:gd name="T24" fmla="*/ 1663879 w 4753"/>
              <a:gd name="T25" fmla="*/ 79863 h 1963"/>
              <a:gd name="T26" fmla="*/ 1537964 w 4753"/>
              <a:gd name="T27" fmla="*/ 45485 h 1963"/>
              <a:gd name="T28" fmla="*/ 1406229 w 4753"/>
              <a:gd name="T29" fmla="*/ 20627 h 1963"/>
              <a:gd name="T30" fmla="*/ 1270791 w 4753"/>
              <a:gd name="T31" fmla="*/ 5289 h 1963"/>
              <a:gd name="T32" fmla="*/ 1130591 w 4753"/>
              <a:gd name="T33" fmla="*/ 0 h 1963"/>
              <a:gd name="T34" fmla="*/ 958119 w 4753"/>
              <a:gd name="T35" fmla="*/ 7405 h 1963"/>
              <a:gd name="T36" fmla="*/ 791996 w 4753"/>
              <a:gd name="T37" fmla="*/ 31205 h 1963"/>
              <a:gd name="T38" fmla="*/ 633279 w 4753"/>
              <a:gd name="T39" fmla="*/ 68757 h 1963"/>
              <a:gd name="T40" fmla="*/ 483557 w 4753"/>
              <a:gd name="T41" fmla="*/ 120060 h 1963"/>
              <a:gd name="T42" fmla="*/ 344415 w 4753"/>
              <a:gd name="T43" fmla="*/ 183527 h 1963"/>
              <a:gd name="T44" fmla="*/ 216384 w 4753"/>
              <a:gd name="T45" fmla="*/ 258102 h 1963"/>
              <a:gd name="T46" fmla="*/ 101050 w 4753"/>
              <a:gd name="T47" fmla="*/ 344312 h 1963"/>
              <a:gd name="T48" fmla="*/ 0 w 4753"/>
              <a:gd name="T49" fmla="*/ 440042 h 1963"/>
              <a:gd name="T50" fmla="*/ 1130591 w 4753"/>
              <a:gd name="T51" fmla="*/ 1038225 h 1963"/>
              <a:gd name="T52" fmla="*/ 2514600 w 4753"/>
              <a:gd name="T53" fmla="*/ 1019185 h 19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753" h="1963">
                <a:moveTo>
                  <a:pt x="4753" y="1927"/>
                </a:moveTo>
                <a:lnTo>
                  <a:pt x="4734" y="1729"/>
                </a:lnTo>
                <a:lnTo>
                  <a:pt x="4691" y="1537"/>
                </a:lnTo>
                <a:lnTo>
                  <a:pt x="4624" y="1352"/>
                </a:lnTo>
                <a:lnTo>
                  <a:pt x="4534" y="1175"/>
                </a:lnTo>
                <a:lnTo>
                  <a:pt x="4423" y="1007"/>
                </a:lnTo>
                <a:lnTo>
                  <a:pt x="4291" y="848"/>
                </a:lnTo>
                <a:lnTo>
                  <a:pt x="4140" y="700"/>
                </a:lnTo>
                <a:lnTo>
                  <a:pt x="3971" y="563"/>
                </a:lnTo>
                <a:lnTo>
                  <a:pt x="3786" y="439"/>
                </a:lnTo>
                <a:lnTo>
                  <a:pt x="3586" y="328"/>
                </a:lnTo>
                <a:lnTo>
                  <a:pt x="3371" y="232"/>
                </a:lnTo>
                <a:lnTo>
                  <a:pt x="3145" y="151"/>
                </a:lnTo>
                <a:lnTo>
                  <a:pt x="2907" y="86"/>
                </a:lnTo>
                <a:lnTo>
                  <a:pt x="2658" y="39"/>
                </a:lnTo>
                <a:lnTo>
                  <a:pt x="2402" y="10"/>
                </a:lnTo>
                <a:lnTo>
                  <a:pt x="2137" y="0"/>
                </a:lnTo>
                <a:lnTo>
                  <a:pt x="1811" y="14"/>
                </a:lnTo>
                <a:lnTo>
                  <a:pt x="1497" y="59"/>
                </a:lnTo>
                <a:lnTo>
                  <a:pt x="1197" y="130"/>
                </a:lnTo>
                <a:lnTo>
                  <a:pt x="914" y="227"/>
                </a:lnTo>
                <a:lnTo>
                  <a:pt x="651" y="347"/>
                </a:lnTo>
                <a:lnTo>
                  <a:pt x="409" y="488"/>
                </a:lnTo>
                <a:lnTo>
                  <a:pt x="191" y="651"/>
                </a:lnTo>
                <a:lnTo>
                  <a:pt x="0" y="832"/>
                </a:lnTo>
                <a:lnTo>
                  <a:pt x="2137" y="1963"/>
                </a:lnTo>
                <a:lnTo>
                  <a:pt x="4753" y="1927"/>
                </a:lnTo>
                <a:close/>
              </a:path>
            </a:pathLst>
          </a:custGeom>
          <a:solidFill>
            <a:srgbClr val="004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20" name="Line 277"/>
          <p:cNvSpPr>
            <a:spLocks noChangeShapeType="1"/>
          </p:cNvSpPr>
          <p:nvPr/>
        </p:nvSpPr>
        <p:spPr bwMode="auto">
          <a:xfrm flipV="1">
            <a:off x="2906713" y="2262188"/>
            <a:ext cx="52387" cy="128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1" name="Freeform 278"/>
          <p:cNvSpPr>
            <a:spLocks/>
          </p:cNvSpPr>
          <p:nvPr/>
        </p:nvSpPr>
        <p:spPr bwMode="auto">
          <a:xfrm>
            <a:off x="2501900" y="3363913"/>
            <a:ext cx="1384300" cy="68262"/>
          </a:xfrm>
          <a:custGeom>
            <a:avLst/>
            <a:gdLst>
              <a:gd name="T0" fmla="*/ 1382713 w 2617"/>
              <a:gd name="T1" fmla="*/ 68262 h 129"/>
              <a:gd name="T2" fmla="*/ 1384300 w 2617"/>
              <a:gd name="T3" fmla="*/ 19050 h 129"/>
              <a:gd name="T4" fmla="*/ 1383771 w 2617"/>
              <a:gd name="T5" fmla="*/ 0 h 129"/>
              <a:gd name="T6" fmla="*/ 0 w 2617"/>
              <a:gd name="T7" fmla="*/ 19050 h 129"/>
              <a:gd name="T8" fmla="*/ 1382713 w 2617"/>
              <a:gd name="T9" fmla="*/ 68262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17" h="129">
                <a:moveTo>
                  <a:pt x="2614" y="129"/>
                </a:moveTo>
                <a:lnTo>
                  <a:pt x="2617" y="36"/>
                </a:lnTo>
                <a:lnTo>
                  <a:pt x="2616" y="0"/>
                </a:lnTo>
                <a:lnTo>
                  <a:pt x="0" y="36"/>
                </a:lnTo>
                <a:lnTo>
                  <a:pt x="2614" y="129"/>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22" name="Line 279"/>
          <p:cNvSpPr>
            <a:spLocks noChangeShapeType="1"/>
          </p:cNvSpPr>
          <p:nvPr/>
        </p:nvSpPr>
        <p:spPr bwMode="auto">
          <a:xfrm>
            <a:off x="3886200" y="3605213"/>
            <a:ext cx="13811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3" name="Freeform 280"/>
          <p:cNvSpPr>
            <a:spLocks/>
          </p:cNvSpPr>
          <p:nvPr/>
        </p:nvSpPr>
        <p:spPr bwMode="auto">
          <a:xfrm>
            <a:off x="1117600" y="2784475"/>
            <a:ext cx="1384300" cy="1173163"/>
          </a:xfrm>
          <a:custGeom>
            <a:avLst/>
            <a:gdLst>
              <a:gd name="T0" fmla="*/ 253471 w 2616"/>
              <a:gd name="T1" fmla="*/ 0 h 2218"/>
              <a:gd name="T2" fmla="*/ 196321 w 2616"/>
              <a:gd name="T3" fmla="*/ 64529 h 2218"/>
              <a:gd name="T4" fmla="*/ 146050 w 2616"/>
              <a:gd name="T5" fmla="*/ 133290 h 2218"/>
              <a:gd name="T6" fmla="*/ 102658 w 2616"/>
              <a:gd name="T7" fmla="*/ 204166 h 2218"/>
              <a:gd name="T8" fmla="*/ 66675 w 2616"/>
              <a:gd name="T9" fmla="*/ 278745 h 2218"/>
              <a:gd name="T10" fmla="*/ 38100 w 2616"/>
              <a:gd name="T11" fmla="*/ 355440 h 2218"/>
              <a:gd name="T12" fmla="*/ 16933 w 2616"/>
              <a:gd name="T13" fmla="*/ 434250 h 2218"/>
              <a:gd name="T14" fmla="*/ 4233 w 2616"/>
              <a:gd name="T15" fmla="*/ 515176 h 2218"/>
              <a:gd name="T16" fmla="*/ 0 w 2616"/>
              <a:gd name="T17" fmla="*/ 598218 h 2218"/>
              <a:gd name="T18" fmla="*/ 3704 w 2616"/>
              <a:gd name="T19" fmla="*/ 676499 h 2218"/>
              <a:gd name="T20" fmla="*/ 15346 w 2616"/>
              <a:gd name="T21" fmla="*/ 754252 h 2218"/>
              <a:gd name="T22" fmla="*/ 34396 w 2616"/>
              <a:gd name="T23" fmla="*/ 829889 h 2218"/>
              <a:gd name="T24" fmla="*/ 60854 w 2616"/>
              <a:gd name="T25" fmla="*/ 903410 h 2218"/>
              <a:gd name="T26" fmla="*/ 94192 w 2616"/>
              <a:gd name="T27" fmla="*/ 974815 h 2218"/>
              <a:gd name="T28" fmla="*/ 133350 w 2616"/>
              <a:gd name="T29" fmla="*/ 1043576 h 2218"/>
              <a:gd name="T30" fmla="*/ 179917 w 2616"/>
              <a:gd name="T31" fmla="*/ 1109163 h 2218"/>
              <a:gd name="T32" fmla="*/ 232304 w 2616"/>
              <a:gd name="T33" fmla="*/ 1173163 h 2218"/>
              <a:gd name="T34" fmla="*/ 1384300 w 2616"/>
              <a:gd name="T35" fmla="*/ 598218 h 2218"/>
              <a:gd name="T36" fmla="*/ 253471 w 2616"/>
              <a:gd name="T37" fmla="*/ 0 h 22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16" h="2218">
                <a:moveTo>
                  <a:pt x="479" y="0"/>
                </a:moveTo>
                <a:lnTo>
                  <a:pt x="371" y="122"/>
                </a:lnTo>
                <a:lnTo>
                  <a:pt x="276" y="252"/>
                </a:lnTo>
                <a:lnTo>
                  <a:pt x="194" y="386"/>
                </a:lnTo>
                <a:lnTo>
                  <a:pt x="126" y="527"/>
                </a:lnTo>
                <a:lnTo>
                  <a:pt x="72" y="672"/>
                </a:lnTo>
                <a:lnTo>
                  <a:pt x="32" y="821"/>
                </a:lnTo>
                <a:lnTo>
                  <a:pt x="8" y="974"/>
                </a:lnTo>
                <a:lnTo>
                  <a:pt x="0" y="1131"/>
                </a:lnTo>
                <a:lnTo>
                  <a:pt x="7" y="1279"/>
                </a:lnTo>
                <a:lnTo>
                  <a:pt x="29" y="1426"/>
                </a:lnTo>
                <a:lnTo>
                  <a:pt x="65" y="1569"/>
                </a:lnTo>
                <a:lnTo>
                  <a:pt x="115" y="1708"/>
                </a:lnTo>
                <a:lnTo>
                  <a:pt x="178" y="1843"/>
                </a:lnTo>
                <a:lnTo>
                  <a:pt x="252" y="1973"/>
                </a:lnTo>
                <a:lnTo>
                  <a:pt x="340" y="2097"/>
                </a:lnTo>
                <a:lnTo>
                  <a:pt x="439" y="2218"/>
                </a:lnTo>
                <a:lnTo>
                  <a:pt x="2616" y="1131"/>
                </a:lnTo>
                <a:lnTo>
                  <a:pt x="47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24" name="Line 281"/>
          <p:cNvSpPr>
            <a:spLocks noChangeShapeType="1"/>
          </p:cNvSpPr>
          <p:nvPr/>
        </p:nvSpPr>
        <p:spPr bwMode="auto">
          <a:xfrm flipH="1" flipV="1">
            <a:off x="979488" y="3367088"/>
            <a:ext cx="1381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5" name="Freeform 282"/>
          <p:cNvSpPr>
            <a:spLocks/>
          </p:cNvSpPr>
          <p:nvPr/>
        </p:nvSpPr>
        <p:spPr bwMode="auto">
          <a:xfrm>
            <a:off x="1349375" y="3382963"/>
            <a:ext cx="1152525" cy="884237"/>
          </a:xfrm>
          <a:custGeom>
            <a:avLst/>
            <a:gdLst>
              <a:gd name="T0" fmla="*/ 0 w 2177"/>
              <a:gd name="T1" fmla="*/ 575548 h 1670"/>
              <a:gd name="T2" fmla="*/ 88411 w 2177"/>
              <a:gd name="T3" fmla="*/ 664501 h 1670"/>
              <a:gd name="T4" fmla="*/ 190058 w 2177"/>
              <a:gd name="T5" fmla="*/ 746571 h 1670"/>
              <a:gd name="T6" fmla="*/ 302293 w 2177"/>
              <a:gd name="T7" fmla="*/ 820170 h 1670"/>
              <a:gd name="T8" fmla="*/ 425116 w 2177"/>
              <a:gd name="T9" fmla="*/ 884237 h 1670"/>
              <a:gd name="T10" fmla="*/ 1152525 w 2177"/>
              <a:gd name="T11" fmla="*/ 0 h 1670"/>
              <a:gd name="T12" fmla="*/ 0 w 2177"/>
              <a:gd name="T13" fmla="*/ 575548 h 16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77" h="1670">
                <a:moveTo>
                  <a:pt x="0" y="1087"/>
                </a:moveTo>
                <a:lnTo>
                  <a:pt x="167" y="1255"/>
                </a:lnTo>
                <a:lnTo>
                  <a:pt x="359" y="1410"/>
                </a:lnTo>
                <a:lnTo>
                  <a:pt x="571" y="1549"/>
                </a:lnTo>
                <a:lnTo>
                  <a:pt x="803" y="1670"/>
                </a:lnTo>
                <a:lnTo>
                  <a:pt x="2177" y="0"/>
                </a:lnTo>
                <a:lnTo>
                  <a:pt x="0" y="108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26" name="Line 283"/>
          <p:cNvSpPr>
            <a:spLocks noChangeShapeType="1"/>
          </p:cNvSpPr>
          <p:nvPr/>
        </p:nvSpPr>
        <p:spPr bwMode="auto">
          <a:xfrm flipH="1">
            <a:off x="1431925" y="4337050"/>
            <a:ext cx="107950" cy="841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7" name="Freeform 284"/>
          <p:cNvSpPr>
            <a:spLocks/>
          </p:cNvSpPr>
          <p:nvPr/>
        </p:nvSpPr>
        <p:spPr bwMode="auto">
          <a:xfrm>
            <a:off x="1774825" y="3382963"/>
            <a:ext cx="2109788" cy="1038225"/>
          </a:xfrm>
          <a:custGeom>
            <a:avLst/>
            <a:gdLst>
              <a:gd name="T0" fmla="*/ 0 w 3988"/>
              <a:gd name="T1" fmla="*/ 883708 h 1962"/>
              <a:gd name="T2" fmla="*/ 164530 w 3988"/>
              <a:gd name="T3" fmla="*/ 948796 h 1962"/>
              <a:gd name="T4" fmla="*/ 342285 w 3988"/>
              <a:gd name="T5" fmla="*/ 997479 h 1962"/>
              <a:gd name="T6" fmla="*/ 434866 w 3988"/>
              <a:gd name="T7" fmla="*/ 1014942 h 1962"/>
              <a:gd name="T8" fmla="*/ 530092 w 3988"/>
              <a:gd name="T9" fmla="*/ 1027642 h 1962"/>
              <a:gd name="T10" fmla="*/ 627434 w 3988"/>
              <a:gd name="T11" fmla="*/ 1035579 h 1962"/>
              <a:gd name="T12" fmla="*/ 726893 w 3988"/>
              <a:gd name="T13" fmla="*/ 1038225 h 1962"/>
              <a:gd name="T14" fmla="*/ 864442 w 3988"/>
              <a:gd name="T15" fmla="*/ 1032933 h 1962"/>
              <a:gd name="T16" fmla="*/ 997758 w 3988"/>
              <a:gd name="T17" fmla="*/ 1018117 h 1962"/>
              <a:gd name="T18" fmla="*/ 1126843 w 3988"/>
              <a:gd name="T19" fmla="*/ 993775 h 1962"/>
              <a:gd name="T20" fmla="*/ 1251166 w 3988"/>
              <a:gd name="T21" fmla="*/ 960967 h 1962"/>
              <a:gd name="T22" fmla="*/ 1369669 w 3988"/>
              <a:gd name="T23" fmla="*/ 919692 h 1962"/>
              <a:gd name="T24" fmla="*/ 1481295 w 3988"/>
              <a:gd name="T25" fmla="*/ 869950 h 1962"/>
              <a:gd name="T26" fmla="*/ 1586044 w 3988"/>
              <a:gd name="T27" fmla="*/ 813329 h 1962"/>
              <a:gd name="T28" fmla="*/ 1683387 w 3988"/>
              <a:gd name="T29" fmla="*/ 749829 h 1962"/>
              <a:gd name="T30" fmla="*/ 1772264 w 3988"/>
              <a:gd name="T31" fmla="*/ 679979 h 1962"/>
              <a:gd name="T32" fmla="*/ 1852677 w 3988"/>
              <a:gd name="T33" fmla="*/ 603779 h 1962"/>
              <a:gd name="T34" fmla="*/ 1923039 w 3988"/>
              <a:gd name="T35" fmla="*/ 522288 h 1962"/>
              <a:gd name="T36" fmla="*/ 1982820 w 3988"/>
              <a:gd name="T37" fmla="*/ 435504 h 1962"/>
              <a:gd name="T38" fmla="*/ 2033078 w 3988"/>
              <a:gd name="T39" fmla="*/ 344488 h 1962"/>
              <a:gd name="T40" fmla="*/ 2070639 w 3988"/>
              <a:gd name="T41" fmla="*/ 249767 h 1962"/>
              <a:gd name="T42" fmla="*/ 2096562 w 3988"/>
              <a:gd name="T43" fmla="*/ 150283 h 1962"/>
              <a:gd name="T44" fmla="*/ 2109788 w 3988"/>
              <a:gd name="T45" fmla="*/ 49213 h 1962"/>
              <a:gd name="T46" fmla="*/ 726893 w 3988"/>
              <a:gd name="T47" fmla="*/ 0 h 1962"/>
              <a:gd name="T48" fmla="*/ 0 w 3988"/>
              <a:gd name="T49" fmla="*/ 883708 h 19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988" h="1962">
                <a:moveTo>
                  <a:pt x="0" y="1670"/>
                </a:moveTo>
                <a:lnTo>
                  <a:pt x="311" y="1793"/>
                </a:lnTo>
                <a:lnTo>
                  <a:pt x="647" y="1885"/>
                </a:lnTo>
                <a:lnTo>
                  <a:pt x="822" y="1918"/>
                </a:lnTo>
                <a:lnTo>
                  <a:pt x="1002" y="1942"/>
                </a:lnTo>
                <a:lnTo>
                  <a:pt x="1186" y="1957"/>
                </a:lnTo>
                <a:lnTo>
                  <a:pt x="1374" y="1962"/>
                </a:lnTo>
                <a:lnTo>
                  <a:pt x="1634" y="1952"/>
                </a:lnTo>
                <a:lnTo>
                  <a:pt x="1886" y="1924"/>
                </a:lnTo>
                <a:lnTo>
                  <a:pt x="2130" y="1878"/>
                </a:lnTo>
                <a:lnTo>
                  <a:pt x="2365" y="1816"/>
                </a:lnTo>
                <a:lnTo>
                  <a:pt x="2589" y="1738"/>
                </a:lnTo>
                <a:lnTo>
                  <a:pt x="2800" y="1644"/>
                </a:lnTo>
                <a:lnTo>
                  <a:pt x="2998" y="1537"/>
                </a:lnTo>
                <a:lnTo>
                  <a:pt x="3182" y="1417"/>
                </a:lnTo>
                <a:lnTo>
                  <a:pt x="3350" y="1285"/>
                </a:lnTo>
                <a:lnTo>
                  <a:pt x="3502" y="1141"/>
                </a:lnTo>
                <a:lnTo>
                  <a:pt x="3635" y="987"/>
                </a:lnTo>
                <a:lnTo>
                  <a:pt x="3748" y="823"/>
                </a:lnTo>
                <a:lnTo>
                  <a:pt x="3843" y="651"/>
                </a:lnTo>
                <a:lnTo>
                  <a:pt x="3914" y="472"/>
                </a:lnTo>
                <a:lnTo>
                  <a:pt x="3963" y="284"/>
                </a:lnTo>
                <a:lnTo>
                  <a:pt x="3988" y="93"/>
                </a:lnTo>
                <a:lnTo>
                  <a:pt x="1374" y="0"/>
                </a:lnTo>
                <a:lnTo>
                  <a:pt x="0" y="167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28" name="Line 285"/>
          <p:cNvSpPr>
            <a:spLocks noChangeShapeType="1"/>
          </p:cNvSpPr>
          <p:nvPr/>
        </p:nvSpPr>
        <p:spPr bwMode="auto">
          <a:xfrm>
            <a:off x="3152775" y="4506913"/>
            <a:ext cx="79375" cy="1127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9" name="Rectangle 286"/>
          <p:cNvSpPr>
            <a:spLocks noChangeArrowheads="1"/>
          </p:cNvSpPr>
          <p:nvPr/>
        </p:nvSpPr>
        <p:spPr bwMode="auto">
          <a:xfrm>
            <a:off x="2514600" y="1709738"/>
            <a:ext cx="8620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More Needs</a:t>
            </a:r>
            <a:endParaRPr lang="en-US"/>
          </a:p>
        </p:txBody>
      </p:sp>
      <p:sp>
        <p:nvSpPr>
          <p:cNvPr id="25630" name="Rectangle 287"/>
          <p:cNvSpPr>
            <a:spLocks noChangeArrowheads="1"/>
          </p:cNvSpPr>
          <p:nvPr/>
        </p:nvSpPr>
        <p:spPr bwMode="auto">
          <a:xfrm>
            <a:off x="2524125" y="1895475"/>
            <a:ext cx="8477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To Be Done</a:t>
            </a:r>
            <a:endParaRPr lang="en-US"/>
          </a:p>
        </p:txBody>
      </p:sp>
      <p:sp>
        <p:nvSpPr>
          <p:cNvPr id="25631" name="Rectangle 288"/>
          <p:cNvSpPr>
            <a:spLocks noChangeArrowheads="1"/>
          </p:cNvSpPr>
          <p:nvPr/>
        </p:nvSpPr>
        <p:spPr bwMode="auto">
          <a:xfrm>
            <a:off x="2801938" y="2082800"/>
            <a:ext cx="3032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40%</a:t>
            </a:r>
            <a:endParaRPr lang="en-US"/>
          </a:p>
        </p:txBody>
      </p:sp>
      <p:sp>
        <p:nvSpPr>
          <p:cNvPr id="25632" name="Rectangle 289"/>
          <p:cNvSpPr>
            <a:spLocks noChangeArrowheads="1"/>
          </p:cNvSpPr>
          <p:nvPr/>
        </p:nvSpPr>
        <p:spPr bwMode="auto">
          <a:xfrm>
            <a:off x="395288" y="3001963"/>
            <a:ext cx="56991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Enough</a:t>
            </a:r>
            <a:endParaRPr lang="en-US"/>
          </a:p>
        </p:txBody>
      </p:sp>
      <p:sp>
        <p:nvSpPr>
          <p:cNvPr id="25633" name="Rectangle 290"/>
          <p:cNvSpPr>
            <a:spLocks noChangeArrowheads="1"/>
          </p:cNvSpPr>
          <p:nvPr/>
        </p:nvSpPr>
        <p:spPr bwMode="auto">
          <a:xfrm>
            <a:off x="469900" y="3187700"/>
            <a:ext cx="4238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Being</a:t>
            </a:r>
            <a:endParaRPr lang="en-US"/>
          </a:p>
        </p:txBody>
      </p:sp>
      <p:sp>
        <p:nvSpPr>
          <p:cNvPr id="25634" name="Rectangle 291"/>
          <p:cNvSpPr>
            <a:spLocks noChangeArrowheads="1"/>
          </p:cNvSpPr>
          <p:nvPr/>
        </p:nvSpPr>
        <p:spPr bwMode="auto">
          <a:xfrm>
            <a:off x="492125" y="3373438"/>
            <a:ext cx="3810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Done</a:t>
            </a:r>
            <a:endParaRPr lang="en-US"/>
          </a:p>
        </p:txBody>
      </p:sp>
      <p:sp>
        <p:nvSpPr>
          <p:cNvPr id="25635" name="Rectangle 292"/>
          <p:cNvSpPr>
            <a:spLocks noChangeArrowheads="1"/>
          </p:cNvSpPr>
          <p:nvPr/>
        </p:nvSpPr>
        <p:spPr bwMode="auto">
          <a:xfrm>
            <a:off x="530225" y="3559175"/>
            <a:ext cx="3032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19%</a:t>
            </a:r>
            <a:endParaRPr lang="en-US"/>
          </a:p>
        </p:txBody>
      </p:sp>
      <p:sp>
        <p:nvSpPr>
          <p:cNvPr id="25636" name="Rectangle 293"/>
          <p:cNvSpPr>
            <a:spLocks noChangeArrowheads="1"/>
          </p:cNvSpPr>
          <p:nvPr/>
        </p:nvSpPr>
        <p:spPr bwMode="auto">
          <a:xfrm>
            <a:off x="625475" y="4427538"/>
            <a:ext cx="7223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Too Much</a:t>
            </a:r>
            <a:endParaRPr lang="en-US"/>
          </a:p>
        </p:txBody>
      </p:sp>
      <p:sp>
        <p:nvSpPr>
          <p:cNvPr id="25637" name="Rectangle 294"/>
          <p:cNvSpPr>
            <a:spLocks noChangeArrowheads="1"/>
          </p:cNvSpPr>
          <p:nvPr/>
        </p:nvSpPr>
        <p:spPr bwMode="auto">
          <a:xfrm>
            <a:off x="560388" y="4613275"/>
            <a:ext cx="8477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Being Done</a:t>
            </a:r>
            <a:endParaRPr lang="en-US"/>
          </a:p>
        </p:txBody>
      </p:sp>
      <p:sp>
        <p:nvSpPr>
          <p:cNvPr id="25638" name="Rectangle 295"/>
          <p:cNvSpPr>
            <a:spLocks noChangeArrowheads="1"/>
          </p:cNvSpPr>
          <p:nvPr/>
        </p:nvSpPr>
        <p:spPr bwMode="auto">
          <a:xfrm>
            <a:off x="882650" y="4800600"/>
            <a:ext cx="2190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7%</a:t>
            </a:r>
            <a:endParaRPr lang="en-US"/>
          </a:p>
        </p:txBody>
      </p:sp>
      <p:sp>
        <p:nvSpPr>
          <p:cNvPr id="25639" name="Rectangle 296"/>
          <p:cNvSpPr>
            <a:spLocks noChangeArrowheads="1"/>
          </p:cNvSpPr>
          <p:nvPr/>
        </p:nvSpPr>
        <p:spPr bwMode="auto">
          <a:xfrm>
            <a:off x="3232150" y="4625975"/>
            <a:ext cx="8429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Don't Know</a:t>
            </a:r>
            <a:endParaRPr lang="en-US"/>
          </a:p>
        </p:txBody>
      </p:sp>
      <p:sp>
        <p:nvSpPr>
          <p:cNvPr id="25640" name="Rectangle 297"/>
          <p:cNvSpPr>
            <a:spLocks noChangeArrowheads="1"/>
          </p:cNvSpPr>
          <p:nvPr/>
        </p:nvSpPr>
        <p:spPr bwMode="auto">
          <a:xfrm>
            <a:off x="3371850" y="4811713"/>
            <a:ext cx="5699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Enough</a:t>
            </a:r>
            <a:endParaRPr lang="en-US"/>
          </a:p>
        </p:txBody>
      </p:sp>
      <p:sp>
        <p:nvSpPr>
          <p:cNvPr id="25641" name="Rectangle 298"/>
          <p:cNvSpPr>
            <a:spLocks noChangeArrowheads="1"/>
          </p:cNvSpPr>
          <p:nvPr/>
        </p:nvSpPr>
        <p:spPr bwMode="auto">
          <a:xfrm>
            <a:off x="3506788" y="4997450"/>
            <a:ext cx="3032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33%</a:t>
            </a:r>
            <a:endParaRPr lang="en-US"/>
          </a:p>
        </p:txBody>
      </p:sp>
      <p:sp>
        <p:nvSpPr>
          <p:cNvPr id="25642" name="Rectangle 299"/>
          <p:cNvSpPr>
            <a:spLocks noChangeArrowheads="1"/>
          </p:cNvSpPr>
          <p:nvPr/>
        </p:nvSpPr>
        <p:spPr bwMode="auto">
          <a:xfrm>
            <a:off x="4024313" y="3467100"/>
            <a:ext cx="4508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i="0">
                <a:solidFill>
                  <a:srgbClr val="000000"/>
                </a:solidFill>
                <a:latin typeface="Arial" charset="0"/>
              </a:rPr>
              <a:t>Refused</a:t>
            </a:r>
            <a:endParaRPr lang="en-US"/>
          </a:p>
        </p:txBody>
      </p:sp>
      <p:sp>
        <p:nvSpPr>
          <p:cNvPr id="25643" name="Rectangle 300"/>
          <p:cNvSpPr>
            <a:spLocks noChangeArrowheads="1"/>
          </p:cNvSpPr>
          <p:nvPr/>
        </p:nvSpPr>
        <p:spPr bwMode="auto">
          <a:xfrm>
            <a:off x="4175125" y="3611563"/>
            <a:ext cx="165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i="0">
                <a:solidFill>
                  <a:srgbClr val="000000"/>
                </a:solidFill>
                <a:latin typeface="Arial" charset="0"/>
              </a:rPr>
              <a:t>1%</a:t>
            </a:r>
            <a:endParaRPr lang="en-US"/>
          </a:p>
        </p:txBody>
      </p:sp>
      <p:sp>
        <p:nvSpPr>
          <p:cNvPr id="25644" name="Line 301"/>
          <p:cNvSpPr>
            <a:spLocks noChangeShapeType="1"/>
          </p:cNvSpPr>
          <p:nvPr/>
        </p:nvSpPr>
        <p:spPr bwMode="auto">
          <a:xfrm>
            <a:off x="338138" y="5589588"/>
            <a:ext cx="8583612"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p>
        </p:txBody>
      </p:sp>
      <p:sp>
        <p:nvSpPr>
          <p:cNvPr id="25645" name="Line 302"/>
          <p:cNvSpPr>
            <a:spLocks noChangeShapeType="1"/>
          </p:cNvSpPr>
          <p:nvPr/>
        </p:nvSpPr>
        <p:spPr bwMode="auto">
          <a:xfrm>
            <a:off x="4530725" y="1212850"/>
            <a:ext cx="1588" cy="43767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46" name="Rectangle 303"/>
          <p:cNvSpPr>
            <a:spLocks noChangeArrowheads="1"/>
          </p:cNvSpPr>
          <p:nvPr/>
        </p:nvSpPr>
        <p:spPr bwMode="auto">
          <a:xfrm>
            <a:off x="1665288" y="1225550"/>
            <a:ext cx="14763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Among Voters</a:t>
            </a:r>
            <a:endParaRPr lang="en-US"/>
          </a:p>
        </p:txBody>
      </p:sp>
      <p:sp>
        <p:nvSpPr>
          <p:cNvPr id="25647" name="Rectangle 304"/>
          <p:cNvSpPr>
            <a:spLocks noChangeArrowheads="1"/>
          </p:cNvSpPr>
          <p:nvPr/>
        </p:nvSpPr>
        <p:spPr bwMode="auto">
          <a:xfrm>
            <a:off x="5838825" y="1225550"/>
            <a:ext cx="18970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Among Advocates</a:t>
            </a:r>
            <a:endParaRPr lang="en-US"/>
          </a:p>
        </p:txBody>
      </p:sp>
      <p:sp>
        <p:nvSpPr>
          <p:cNvPr id="25648" name="Freeform 305"/>
          <p:cNvSpPr>
            <a:spLocks/>
          </p:cNvSpPr>
          <p:nvPr/>
        </p:nvSpPr>
        <p:spPr bwMode="auto">
          <a:xfrm>
            <a:off x="6480175" y="3394075"/>
            <a:ext cx="1339850" cy="457200"/>
          </a:xfrm>
          <a:custGeom>
            <a:avLst/>
            <a:gdLst>
              <a:gd name="T0" fmla="*/ 1339850 w 2533"/>
              <a:gd name="T1" fmla="*/ 251064 h 865"/>
              <a:gd name="T2" fmla="*/ 1339850 w 2533"/>
              <a:gd name="T3" fmla="*/ 457200 h 865"/>
              <a:gd name="T4" fmla="*/ 0 w 2533"/>
              <a:gd name="T5" fmla="*/ 206665 h 865"/>
              <a:gd name="T6" fmla="*/ 0 w 2533"/>
              <a:gd name="T7" fmla="*/ 0 h 865"/>
              <a:gd name="T8" fmla="*/ 1339850 w 2533"/>
              <a:gd name="T9" fmla="*/ 251064 h 8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3" h="865">
                <a:moveTo>
                  <a:pt x="2533" y="475"/>
                </a:moveTo>
                <a:lnTo>
                  <a:pt x="2533" y="865"/>
                </a:lnTo>
                <a:lnTo>
                  <a:pt x="0" y="391"/>
                </a:lnTo>
                <a:lnTo>
                  <a:pt x="0" y="0"/>
                </a:lnTo>
                <a:lnTo>
                  <a:pt x="2533" y="475"/>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49" name="Freeform 306"/>
          <p:cNvSpPr>
            <a:spLocks/>
          </p:cNvSpPr>
          <p:nvPr/>
        </p:nvSpPr>
        <p:spPr bwMode="auto">
          <a:xfrm>
            <a:off x="7818438" y="3394075"/>
            <a:ext cx="42862" cy="465138"/>
          </a:xfrm>
          <a:custGeom>
            <a:avLst/>
            <a:gdLst>
              <a:gd name="T0" fmla="*/ 0 w 81"/>
              <a:gd name="T1" fmla="*/ 258528 h 878"/>
              <a:gd name="T2" fmla="*/ 31220 w 81"/>
              <a:gd name="T3" fmla="*/ 131383 h 878"/>
              <a:gd name="T4" fmla="*/ 42862 w 81"/>
              <a:gd name="T5" fmla="*/ 0 h 878"/>
              <a:gd name="T6" fmla="*/ 42862 w 81"/>
              <a:gd name="T7" fmla="*/ 207140 h 878"/>
              <a:gd name="T8" fmla="*/ 31220 w 81"/>
              <a:gd name="T9" fmla="*/ 338523 h 878"/>
              <a:gd name="T10" fmla="*/ 0 w 81"/>
              <a:gd name="T11" fmla="*/ 465138 h 878"/>
              <a:gd name="T12" fmla="*/ 0 w 81"/>
              <a:gd name="T13" fmla="*/ 258528 h 8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878">
                <a:moveTo>
                  <a:pt x="0" y="488"/>
                </a:moveTo>
                <a:lnTo>
                  <a:pt x="59" y="248"/>
                </a:lnTo>
                <a:lnTo>
                  <a:pt x="81" y="0"/>
                </a:lnTo>
                <a:lnTo>
                  <a:pt x="81" y="391"/>
                </a:lnTo>
                <a:lnTo>
                  <a:pt x="59" y="639"/>
                </a:lnTo>
                <a:lnTo>
                  <a:pt x="0" y="878"/>
                </a:lnTo>
                <a:lnTo>
                  <a:pt x="0" y="488"/>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0" name="Freeform 307"/>
          <p:cNvSpPr>
            <a:spLocks/>
          </p:cNvSpPr>
          <p:nvPr/>
        </p:nvSpPr>
        <p:spPr bwMode="auto">
          <a:xfrm>
            <a:off x="6480175" y="3394075"/>
            <a:ext cx="1074738" cy="857250"/>
          </a:xfrm>
          <a:custGeom>
            <a:avLst/>
            <a:gdLst>
              <a:gd name="T0" fmla="*/ 1074738 w 2032"/>
              <a:gd name="T1" fmla="*/ 650473 h 1621"/>
              <a:gd name="T2" fmla="*/ 1074738 w 2032"/>
              <a:gd name="T3" fmla="*/ 857250 h 1621"/>
              <a:gd name="T4" fmla="*/ 0 w 2032"/>
              <a:gd name="T5" fmla="*/ 206777 h 1621"/>
              <a:gd name="T6" fmla="*/ 0 w 2032"/>
              <a:gd name="T7" fmla="*/ 0 h 1621"/>
              <a:gd name="T8" fmla="*/ 1074738 w 2032"/>
              <a:gd name="T9" fmla="*/ 650473 h 1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2" h="1621">
                <a:moveTo>
                  <a:pt x="2032" y="1230"/>
                </a:moveTo>
                <a:lnTo>
                  <a:pt x="2032" y="1621"/>
                </a:lnTo>
                <a:lnTo>
                  <a:pt x="0" y="391"/>
                </a:lnTo>
                <a:lnTo>
                  <a:pt x="0" y="0"/>
                </a:lnTo>
                <a:lnTo>
                  <a:pt x="2032" y="1230"/>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1" name="Freeform 308"/>
          <p:cNvSpPr>
            <a:spLocks/>
          </p:cNvSpPr>
          <p:nvPr/>
        </p:nvSpPr>
        <p:spPr bwMode="auto">
          <a:xfrm>
            <a:off x="7553325" y="3649663"/>
            <a:ext cx="266700" cy="603250"/>
          </a:xfrm>
          <a:custGeom>
            <a:avLst/>
            <a:gdLst>
              <a:gd name="T0" fmla="*/ 0 w 503"/>
              <a:gd name="T1" fmla="*/ 396346 h 1140"/>
              <a:gd name="T2" fmla="*/ 86426 w 503"/>
              <a:gd name="T3" fmla="*/ 306388 h 1140"/>
              <a:gd name="T4" fmla="*/ 160656 w 503"/>
              <a:gd name="T5" fmla="*/ 210608 h 1140"/>
              <a:gd name="T6" fmla="*/ 220571 w 503"/>
              <a:gd name="T7" fmla="*/ 107950 h 1140"/>
              <a:gd name="T8" fmla="*/ 266700 w 503"/>
              <a:gd name="T9" fmla="*/ 0 h 1140"/>
              <a:gd name="T10" fmla="*/ 266700 w 503"/>
              <a:gd name="T11" fmla="*/ 206904 h 1140"/>
              <a:gd name="T12" fmla="*/ 220571 w 503"/>
              <a:gd name="T13" fmla="*/ 314854 h 1140"/>
              <a:gd name="T14" fmla="*/ 160656 w 503"/>
              <a:gd name="T15" fmla="*/ 416983 h 1140"/>
              <a:gd name="T16" fmla="*/ 86426 w 503"/>
              <a:gd name="T17" fmla="*/ 513292 h 1140"/>
              <a:gd name="T18" fmla="*/ 0 w 503"/>
              <a:gd name="T19" fmla="*/ 603250 h 1140"/>
              <a:gd name="T20" fmla="*/ 0 w 503"/>
              <a:gd name="T21" fmla="*/ 396346 h 11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3" h="1140">
                <a:moveTo>
                  <a:pt x="0" y="749"/>
                </a:moveTo>
                <a:lnTo>
                  <a:pt x="163" y="579"/>
                </a:lnTo>
                <a:lnTo>
                  <a:pt x="303" y="398"/>
                </a:lnTo>
                <a:lnTo>
                  <a:pt x="416" y="204"/>
                </a:lnTo>
                <a:lnTo>
                  <a:pt x="503" y="0"/>
                </a:lnTo>
                <a:lnTo>
                  <a:pt x="503" y="391"/>
                </a:lnTo>
                <a:lnTo>
                  <a:pt x="416" y="595"/>
                </a:lnTo>
                <a:lnTo>
                  <a:pt x="303" y="788"/>
                </a:lnTo>
                <a:lnTo>
                  <a:pt x="163" y="970"/>
                </a:lnTo>
                <a:lnTo>
                  <a:pt x="0" y="1140"/>
                </a:lnTo>
                <a:lnTo>
                  <a:pt x="0" y="749"/>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2" name="Freeform 309"/>
          <p:cNvSpPr>
            <a:spLocks/>
          </p:cNvSpPr>
          <p:nvPr/>
        </p:nvSpPr>
        <p:spPr bwMode="auto">
          <a:xfrm>
            <a:off x="7553325" y="3649663"/>
            <a:ext cx="266700" cy="603250"/>
          </a:xfrm>
          <a:custGeom>
            <a:avLst/>
            <a:gdLst>
              <a:gd name="T0" fmla="*/ 266700 w 503"/>
              <a:gd name="T1" fmla="*/ 0 h 1140"/>
              <a:gd name="T2" fmla="*/ 220571 w 503"/>
              <a:gd name="T3" fmla="*/ 107950 h 1140"/>
              <a:gd name="T4" fmla="*/ 160656 w 503"/>
              <a:gd name="T5" fmla="*/ 210608 h 1140"/>
              <a:gd name="T6" fmla="*/ 86426 w 503"/>
              <a:gd name="T7" fmla="*/ 306388 h 1140"/>
              <a:gd name="T8" fmla="*/ 0 w 503"/>
              <a:gd name="T9" fmla="*/ 396346 h 1140"/>
              <a:gd name="T10" fmla="*/ 0 w 503"/>
              <a:gd name="T11" fmla="*/ 603250 h 1140"/>
              <a:gd name="T12" fmla="*/ 86426 w 503"/>
              <a:gd name="T13" fmla="*/ 513292 h 1140"/>
              <a:gd name="T14" fmla="*/ 160656 w 503"/>
              <a:gd name="T15" fmla="*/ 416983 h 1140"/>
              <a:gd name="T16" fmla="*/ 220571 w 503"/>
              <a:gd name="T17" fmla="*/ 314854 h 1140"/>
              <a:gd name="T18" fmla="*/ 266700 w 503"/>
              <a:gd name="T19" fmla="*/ 206904 h 1140"/>
              <a:gd name="T20" fmla="*/ 266700 w 503"/>
              <a:gd name="T21" fmla="*/ 0 h 11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3" h="1140">
                <a:moveTo>
                  <a:pt x="503" y="0"/>
                </a:moveTo>
                <a:lnTo>
                  <a:pt x="416" y="204"/>
                </a:lnTo>
                <a:lnTo>
                  <a:pt x="303" y="398"/>
                </a:lnTo>
                <a:lnTo>
                  <a:pt x="163" y="579"/>
                </a:lnTo>
                <a:lnTo>
                  <a:pt x="0" y="749"/>
                </a:lnTo>
                <a:lnTo>
                  <a:pt x="0" y="1140"/>
                </a:lnTo>
                <a:lnTo>
                  <a:pt x="163" y="970"/>
                </a:lnTo>
                <a:lnTo>
                  <a:pt x="303" y="788"/>
                </a:lnTo>
                <a:lnTo>
                  <a:pt x="416" y="595"/>
                </a:lnTo>
                <a:lnTo>
                  <a:pt x="503" y="391"/>
                </a:lnTo>
                <a:lnTo>
                  <a:pt x="503" y="0"/>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3" name="Freeform 310"/>
          <p:cNvSpPr>
            <a:spLocks/>
          </p:cNvSpPr>
          <p:nvPr/>
        </p:nvSpPr>
        <p:spPr bwMode="auto">
          <a:xfrm>
            <a:off x="6480175" y="3394075"/>
            <a:ext cx="1019175" cy="906463"/>
          </a:xfrm>
          <a:custGeom>
            <a:avLst/>
            <a:gdLst>
              <a:gd name="T0" fmla="*/ 1019175 w 1925"/>
              <a:gd name="T1" fmla="*/ 699679 h 1714"/>
              <a:gd name="T2" fmla="*/ 1019175 w 1925"/>
              <a:gd name="T3" fmla="*/ 906463 h 1714"/>
              <a:gd name="T4" fmla="*/ 0 w 1925"/>
              <a:gd name="T5" fmla="*/ 206784 h 1714"/>
              <a:gd name="T6" fmla="*/ 0 w 1925"/>
              <a:gd name="T7" fmla="*/ 0 h 1714"/>
              <a:gd name="T8" fmla="*/ 1019175 w 1925"/>
              <a:gd name="T9" fmla="*/ 699679 h 1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5" h="1714">
                <a:moveTo>
                  <a:pt x="1925" y="1323"/>
                </a:moveTo>
                <a:lnTo>
                  <a:pt x="1925" y="1714"/>
                </a:lnTo>
                <a:lnTo>
                  <a:pt x="0" y="391"/>
                </a:lnTo>
                <a:lnTo>
                  <a:pt x="0" y="0"/>
                </a:lnTo>
                <a:lnTo>
                  <a:pt x="1925" y="132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4" name="Freeform 311"/>
          <p:cNvSpPr>
            <a:spLocks/>
          </p:cNvSpPr>
          <p:nvPr/>
        </p:nvSpPr>
        <p:spPr bwMode="auto">
          <a:xfrm>
            <a:off x="7497763" y="4046538"/>
            <a:ext cx="55562" cy="255587"/>
          </a:xfrm>
          <a:custGeom>
            <a:avLst/>
            <a:gdLst>
              <a:gd name="T0" fmla="*/ 0 w 105"/>
              <a:gd name="T1" fmla="*/ 48254 h 482"/>
              <a:gd name="T2" fmla="*/ 55562 w 105"/>
              <a:gd name="T3" fmla="*/ 0 h 482"/>
              <a:gd name="T4" fmla="*/ 55562 w 105"/>
              <a:gd name="T5" fmla="*/ 207333 h 482"/>
              <a:gd name="T6" fmla="*/ 0 w 105"/>
              <a:gd name="T7" fmla="*/ 255587 h 482"/>
              <a:gd name="T8" fmla="*/ 0 w 105"/>
              <a:gd name="T9" fmla="*/ 48254 h 4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482">
                <a:moveTo>
                  <a:pt x="0" y="91"/>
                </a:moveTo>
                <a:lnTo>
                  <a:pt x="105" y="0"/>
                </a:lnTo>
                <a:lnTo>
                  <a:pt x="105" y="391"/>
                </a:lnTo>
                <a:lnTo>
                  <a:pt x="0" y="482"/>
                </a:lnTo>
                <a:lnTo>
                  <a:pt x="0" y="91"/>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5" name="Freeform 312"/>
          <p:cNvSpPr>
            <a:spLocks/>
          </p:cNvSpPr>
          <p:nvPr/>
        </p:nvSpPr>
        <p:spPr bwMode="auto">
          <a:xfrm>
            <a:off x="7497763" y="4046538"/>
            <a:ext cx="55562" cy="255587"/>
          </a:xfrm>
          <a:custGeom>
            <a:avLst/>
            <a:gdLst>
              <a:gd name="T0" fmla="*/ 55562 w 105"/>
              <a:gd name="T1" fmla="*/ 0 h 482"/>
              <a:gd name="T2" fmla="*/ 0 w 105"/>
              <a:gd name="T3" fmla="*/ 48254 h 482"/>
              <a:gd name="T4" fmla="*/ 0 w 105"/>
              <a:gd name="T5" fmla="*/ 255587 h 482"/>
              <a:gd name="T6" fmla="*/ 55562 w 105"/>
              <a:gd name="T7" fmla="*/ 207333 h 482"/>
              <a:gd name="T8" fmla="*/ 55562 w 105"/>
              <a:gd name="T9" fmla="*/ 0 h 4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482">
                <a:moveTo>
                  <a:pt x="105" y="0"/>
                </a:moveTo>
                <a:lnTo>
                  <a:pt x="0" y="91"/>
                </a:lnTo>
                <a:lnTo>
                  <a:pt x="0" y="482"/>
                </a:lnTo>
                <a:lnTo>
                  <a:pt x="105" y="391"/>
                </a:lnTo>
                <a:lnTo>
                  <a:pt x="105" y="0"/>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6" name="Freeform 313"/>
          <p:cNvSpPr>
            <a:spLocks/>
          </p:cNvSpPr>
          <p:nvPr/>
        </p:nvSpPr>
        <p:spPr bwMode="auto">
          <a:xfrm>
            <a:off x="6480175" y="3394075"/>
            <a:ext cx="608013" cy="1138238"/>
          </a:xfrm>
          <a:custGeom>
            <a:avLst/>
            <a:gdLst>
              <a:gd name="T0" fmla="*/ 608013 w 1149"/>
              <a:gd name="T1" fmla="*/ 931238 h 2150"/>
              <a:gd name="T2" fmla="*/ 608013 w 1149"/>
              <a:gd name="T3" fmla="*/ 1138238 h 2150"/>
              <a:gd name="T4" fmla="*/ 0 w 1149"/>
              <a:gd name="T5" fmla="*/ 207000 h 2150"/>
              <a:gd name="T6" fmla="*/ 0 w 1149"/>
              <a:gd name="T7" fmla="*/ 0 h 2150"/>
              <a:gd name="T8" fmla="*/ 608013 w 1149"/>
              <a:gd name="T9" fmla="*/ 931238 h 2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9" h="2150">
                <a:moveTo>
                  <a:pt x="1149" y="1759"/>
                </a:moveTo>
                <a:lnTo>
                  <a:pt x="1149" y="2150"/>
                </a:lnTo>
                <a:lnTo>
                  <a:pt x="0" y="391"/>
                </a:lnTo>
                <a:lnTo>
                  <a:pt x="0" y="0"/>
                </a:lnTo>
                <a:lnTo>
                  <a:pt x="1149" y="1759"/>
                </a:lnTo>
                <a:close/>
              </a:path>
            </a:pathLst>
          </a:custGeom>
          <a:solidFill>
            <a:srgbClr val="7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7" name="Freeform 314"/>
          <p:cNvSpPr>
            <a:spLocks/>
          </p:cNvSpPr>
          <p:nvPr/>
        </p:nvSpPr>
        <p:spPr bwMode="auto">
          <a:xfrm>
            <a:off x="7096125" y="4094163"/>
            <a:ext cx="401638" cy="434975"/>
          </a:xfrm>
          <a:custGeom>
            <a:avLst/>
            <a:gdLst>
              <a:gd name="T0" fmla="*/ 0 w 759"/>
              <a:gd name="T1" fmla="*/ 227819 h 821"/>
              <a:gd name="T2" fmla="*/ 110596 w 759"/>
              <a:gd name="T3" fmla="*/ 180666 h 821"/>
              <a:gd name="T4" fmla="*/ 214842 w 759"/>
              <a:gd name="T5" fmla="*/ 126625 h 821"/>
              <a:gd name="T6" fmla="*/ 312209 w 759"/>
              <a:gd name="T7" fmla="*/ 66756 h 821"/>
              <a:gd name="T8" fmla="*/ 401638 w 759"/>
              <a:gd name="T9" fmla="*/ 0 h 821"/>
              <a:gd name="T10" fmla="*/ 401638 w 759"/>
              <a:gd name="T11" fmla="*/ 207156 h 821"/>
              <a:gd name="T12" fmla="*/ 312209 w 759"/>
              <a:gd name="T13" fmla="*/ 273912 h 821"/>
              <a:gd name="T14" fmla="*/ 214842 w 759"/>
              <a:gd name="T15" fmla="*/ 333781 h 821"/>
              <a:gd name="T16" fmla="*/ 110596 w 759"/>
              <a:gd name="T17" fmla="*/ 387822 h 821"/>
              <a:gd name="T18" fmla="*/ 0 w 759"/>
              <a:gd name="T19" fmla="*/ 434975 h 821"/>
              <a:gd name="T20" fmla="*/ 0 w 759"/>
              <a:gd name="T21" fmla="*/ 227819 h 8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9" h="821">
                <a:moveTo>
                  <a:pt x="0" y="430"/>
                </a:moveTo>
                <a:lnTo>
                  <a:pt x="209" y="341"/>
                </a:lnTo>
                <a:lnTo>
                  <a:pt x="406" y="239"/>
                </a:lnTo>
                <a:lnTo>
                  <a:pt x="590" y="126"/>
                </a:lnTo>
                <a:lnTo>
                  <a:pt x="759" y="0"/>
                </a:lnTo>
                <a:lnTo>
                  <a:pt x="759" y="391"/>
                </a:lnTo>
                <a:lnTo>
                  <a:pt x="590" y="517"/>
                </a:lnTo>
                <a:lnTo>
                  <a:pt x="406" y="630"/>
                </a:lnTo>
                <a:lnTo>
                  <a:pt x="209" y="732"/>
                </a:lnTo>
                <a:lnTo>
                  <a:pt x="0" y="821"/>
                </a:lnTo>
                <a:lnTo>
                  <a:pt x="0" y="430"/>
                </a:lnTo>
                <a:close/>
              </a:path>
            </a:pathLst>
          </a:custGeom>
          <a:solidFill>
            <a:srgbClr val="7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8" name="Freeform 315"/>
          <p:cNvSpPr>
            <a:spLocks/>
          </p:cNvSpPr>
          <p:nvPr/>
        </p:nvSpPr>
        <p:spPr bwMode="auto">
          <a:xfrm>
            <a:off x="7096125" y="4094163"/>
            <a:ext cx="401638" cy="434975"/>
          </a:xfrm>
          <a:custGeom>
            <a:avLst/>
            <a:gdLst>
              <a:gd name="T0" fmla="*/ 401638 w 759"/>
              <a:gd name="T1" fmla="*/ 0 h 821"/>
              <a:gd name="T2" fmla="*/ 312209 w 759"/>
              <a:gd name="T3" fmla="*/ 66756 h 821"/>
              <a:gd name="T4" fmla="*/ 214842 w 759"/>
              <a:gd name="T5" fmla="*/ 126625 h 821"/>
              <a:gd name="T6" fmla="*/ 110596 w 759"/>
              <a:gd name="T7" fmla="*/ 180666 h 821"/>
              <a:gd name="T8" fmla="*/ 0 w 759"/>
              <a:gd name="T9" fmla="*/ 227819 h 821"/>
              <a:gd name="T10" fmla="*/ 0 w 759"/>
              <a:gd name="T11" fmla="*/ 434975 h 821"/>
              <a:gd name="T12" fmla="*/ 110596 w 759"/>
              <a:gd name="T13" fmla="*/ 387822 h 821"/>
              <a:gd name="T14" fmla="*/ 214842 w 759"/>
              <a:gd name="T15" fmla="*/ 333781 h 821"/>
              <a:gd name="T16" fmla="*/ 312209 w 759"/>
              <a:gd name="T17" fmla="*/ 273912 h 821"/>
              <a:gd name="T18" fmla="*/ 401638 w 759"/>
              <a:gd name="T19" fmla="*/ 207156 h 821"/>
              <a:gd name="T20" fmla="*/ 401638 w 759"/>
              <a:gd name="T21" fmla="*/ 0 h 8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9" h="821">
                <a:moveTo>
                  <a:pt x="759" y="0"/>
                </a:moveTo>
                <a:lnTo>
                  <a:pt x="590" y="126"/>
                </a:lnTo>
                <a:lnTo>
                  <a:pt x="406" y="239"/>
                </a:lnTo>
                <a:lnTo>
                  <a:pt x="209" y="341"/>
                </a:lnTo>
                <a:lnTo>
                  <a:pt x="0" y="430"/>
                </a:lnTo>
                <a:lnTo>
                  <a:pt x="0" y="821"/>
                </a:lnTo>
                <a:lnTo>
                  <a:pt x="209" y="732"/>
                </a:lnTo>
                <a:lnTo>
                  <a:pt x="406" y="630"/>
                </a:lnTo>
                <a:lnTo>
                  <a:pt x="590" y="517"/>
                </a:lnTo>
                <a:lnTo>
                  <a:pt x="759" y="391"/>
                </a:lnTo>
                <a:lnTo>
                  <a:pt x="759" y="0"/>
                </a:lnTo>
                <a:close/>
              </a:path>
            </a:pathLst>
          </a:custGeom>
          <a:solidFill>
            <a:srgbClr val="7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9" name="Freeform 316"/>
          <p:cNvSpPr>
            <a:spLocks/>
          </p:cNvSpPr>
          <p:nvPr/>
        </p:nvSpPr>
        <p:spPr bwMode="auto">
          <a:xfrm>
            <a:off x="5099050" y="3394075"/>
            <a:ext cx="1997075" cy="1243013"/>
          </a:xfrm>
          <a:custGeom>
            <a:avLst/>
            <a:gdLst>
              <a:gd name="T0" fmla="*/ 1997075 w 3775"/>
              <a:gd name="T1" fmla="*/ 928159 h 2349"/>
              <a:gd name="T2" fmla="*/ 1853180 w 3775"/>
              <a:gd name="T3" fmla="*/ 974196 h 2349"/>
              <a:gd name="T4" fmla="*/ 1701878 w 3775"/>
              <a:gd name="T5" fmla="*/ 1007534 h 2349"/>
              <a:gd name="T6" fmla="*/ 1544757 w 3775"/>
              <a:gd name="T7" fmla="*/ 1028700 h 2349"/>
              <a:gd name="T8" fmla="*/ 1381288 w 3775"/>
              <a:gd name="T9" fmla="*/ 1036638 h 2349"/>
              <a:gd name="T10" fmla="*/ 1240038 w 3775"/>
              <a:gd name="T11" fmla="*/ 1030817 h 2349"/>
              <a:gd name="T12" fmla="*/ 1102491 w 3775"/>
              <a:gd name="T13" fmla="*/ 1014942 h 2349"/>
              <a:gd name="T14" fmla="*/ 970235 w 3775"/>
              <a:gd name="T15" fmla="*/ 989542 h 2349"/>
              <a:gd name="T16" fmla="*/ 843797 w 3775"/>
              <a:gd name="T17" fmla="*/ 954617 h 2349"/>
              <a:gd name="T18" fmla="*/ 722650 w 3775"/>
              <a:gd name="T19" fmla="*/ 910696 h 2349"/>
              <a:gd name="T20" fmla="*/ 608909 w 3775"/>
              <a:gd name="T21" fmla="*/ 859367 h 2349"/>
              <a:gd name="T22" fmla="*/ 502046 w 3775"/>
              <a:gd name="T23" fmla="*/ 799042 h 2349"/>
              <a:gd name="T24" fmla="*/ 404176 w 3775"/>
              <a:gd name="T25" fmla="*/ 732896 h 2349"/>
              <a:gd name="T26" fmla="*/ 315300 w 3775"/>
              <a:gd name="T27" fmla="*/ 658813 h 2349"/>
              <a:gd name="T28" fmla="*/ 235417 w 3775"/>
              <a:gd name="T29" fmla="*/ 579438 h 2349"/>
              <a:gd name="T30" fmla="*/ 166643 w 3775"/>
              <a:gd name="T31" fmla="*/ 493713 h 2349"/>
              <a:gd name="T32" fmla="*/ 108450 w 3775"/>
              <a:gd name="T33" fmla="*/ 403225 h 2349"/>
              <a:gd name="T34" fmla="*/ 61896 w 3775"/>
              <a:gd name="T35" fmla="*/ 307975 h 2349"/>
              <a:gd name="T36" fmla="*/ 28038 w 3775"/>
              <a:gd name="T37" fmla="*/ 208492 h 2349"/>
              <a:gd name="T38" fmla="*/ 6877 w 3775"/>
              <a:gd name="T39" fmla="*/ 105833 h 2349"/>
              <a:gd name="T40" fmla="*/ 0 w 3775"/>
              <a:gd name="T41" fmla="*/ 0 h 2349"/>
              <a:gd name="T42" fmla="*/ 0 w 3775"/>
              <a:gd name="T43" fmla="*/ 206904 h 2349"/>
              <a:gd name="T44" fmla="*/ 6877 w 3775"/>
              <a:gd name="T45" fmla="*/ 312208 h 2349"/>
              <a:gd name="T46" fmla="*/ 28038 w 3775"/>
              <a:gd name="T47" fmla="*/ 415396 h 2349"/>
              <a:gd name="T48" fmla="*/ 61896 w 3775"/>
              <a:gd name="T49" fmla="*/ 514350 h 2349"/>
              <a:gd name="T50" fmla="*/ 108450 w 3775"/>
              <a:gd name="T51" fmla="*/ 610129 h 2349"/>
              <a:gd name="T52" fmla="*/ 166643 w 3775"/>
              <a:gd name="T53" fmla="*/ 700617 h 2349"/>
              <a:gd name="T54" fmla="*/ 235417 w 3775"/>
              <a:gd name="T55" fmla="*/ 786342 h 2349"/>
              <a:gd name="T56" fmla="*/ 315300 w 3775"/>
              <a:gd name="T57" fmla="*/ 865717 h 2349"/>
              <a:gd name="T58" fmla="*/ 404176 w 3775"/>
              <a:gd name="T59" fmla="*/ 939800 h 2349"/>
              <a:gd name="T60" fmla="*/ 502046 w 3775"/>
              <a:gd name="T61" fmla="*/ 1005946 h 2349"/>
              <a:gd name="T62" fmla="*/ 608909 w 3775"/>
              <a:gd name="T63" fmla="*/ 1066271 h 2349"/>
              <a:gd name="T64" fmla="*/ 722650 w 3775"/>
              <a:gd name="T65" fmla="*/ 1117600 h 2349"/>
              <a:gd name="T66" fmla="*/ 843797 w 3775"/>
              <a:gd name="T67" fmla="*/ 1161521 h 2349"/>
              <a:gd name="T68" fmla="*/ 970235 w 3775"/>
              <a:gd name="T69" fmla="*/ 1196446 h 2349"/>
              <a:gd name="T70" fmla="*/ 1102491 w 3775"/>
              <a:gd name="T71" fmla="*/ 1221846 h 2349"/>
              <a:gd name="T72" fmla="*/ 1240038 w 3775"/>
              <a:gd name="T73" fmla="*/ 1237192 h 2349"/>
              <a:gd name="T74" fmla="*/ 1381288 w 3775"/>
              <a:gd name="T75" fmla="*/ 1243013 h 2349"/>
              <a:gd name="T76" fmla="*/ 1544757 w 3775"/>
              <a:gd name="T77" fmla="*/ 1235605 h 2349"/>
              <a:gd name="T78" fmla="*/ 1701878 w 3775"/>
              <a:gd name="T79" fmla="*/ 1214438 h 2349"/>
              <a:gd name="T80" fmla="*/ 1853180 w 3775"/>
              <a:gd name="T81" fmla="*/ 1180571 h 2349"/>
              <a:gd name="T82" fmla="*/ 1997075 w 3775"/>
              <a:gd name="T83" fmla="*/ 1135063 h 2349"/>
              <a:gd name="T84" fmla="*/ 1997075 w 3775"/>
              <a:gd name="T85" fmla="*/ 928159 h 23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775" h="2349">
                <a:moveTo>
                  <a:pt x="3775" y="1754"/>
                </a:moveTo>
                <a:lnTo>
                  <a:pt x="3503" y="1841"/>
                </a:lnTo>
                <a:lnTo>
                  <a:pt x="3217" y="1904"/>
                </a:lnTo>
                <a:lnTo>
                  <a:pt x="2920" y="1944"/>
                </a:lnTo>
                <a:lnTo>
                  <a:pt x="2611" y="1959"/>
                </a:lnTo>
                <a:lnTo>
                  <a:pt x="2344" y="1948"/>
                </a:lnTo>
                <a:lnTo>
                  <a:pt x="2084" y="1918"/>
                </a:lnTo>
                <a:lnTo>
                  <a:pt x="1834" y="1870"/>
                </a:lnTo>
                <a:lnTo>
                  <a:pt x="1595" y="1804"/>
                </a:lnTo>
                <a:lnTo>
                  <a:pt x="1366" y="1721"/>
                </a:lnTo>
                <a:lnTo>
                  <a:pt x="1151" y="1624"/>
                </a:lnTo>
                <a:lnTo>
                  <a:pt x="949" y="1510"/>
                </a:lnTo>
                <a:lnTo>
                  <a:pt x="764" y="1385"/>
                </a:lnTo>
                <a:lnTo>
                  <a:pt x="596" y="1245"/>
                </a:lnTo>
                <a:lnTo>
                  <a:pt x="445" y="1095"/>
                </a:lnTo>
                <a:lnTo>
                  <a:pt x="315" y="933"/>
                </a:lnTo>
                <a:lnTo>
                  <a:pt x="205" y="762"/>
                </a:lnTo>
                <a:lnTo>
                  <a:pt x="117" y="582"/>
                </a:lnTo>
                <a:lnTo>
                  <a:pt x="53" y="394"/>
                </a:lnTo>
                <a:lnTo>
                  <a:pt x="13" y="200"/>
                </a:lnTo>
                <a:lnTo>
                  <a:pt x="0" y="0"/>
                </a:lnTo>
                <a:lnTo>
                  <a:pt x="0" y="391"/>
                </a:lnTo>
                <a:lnTo>
                  <a:pt x="13" y="590"/>
                </a:lnTo>
                <a:lnTo>
                  <a:pt x="53" y="785"/>
                </a:lnTo>
                <a:lnTo>
                  <a:pt x="117" y="972"/>
                </a:lnTo>
                <a:lnTo>
                  <a:pt x="205" y="1153"/>
                </a:lnTo>
                <a:lnTo>
                  <a:pt x="315" y="1324"/>
                </a:lnTo>
                <a:lnTo>
                  <a:pt x="445" y="1486"/>
                </a:lnTo>
                <a:lnTo>
                  <a:pt x="596" y="1636"/>
                </a:lnTo>
                <a:lnTo>
                  <a:pt x="764" y="1776"/>
                </a:lnTo>
                <a:lnTo>
                  <a:pt x="949" y="1901"/>
                </a:lnTo>
                <a:lnTo>
                  <a:pt x="1151" y="2015"/>
                </a:lnTo>
                <a:lnTo>
                  <a:pt x="1366" y="2112"/>
                </a:lnTo>
                <a:lnTo>
                  <a:pt x="1595" y="2195"/>
                </a:lnTo>
                <a:lnTo>
                  <a:pt x="1834" y="2261"/>
                </a:lnTo>
                <a:lnTo>
                  <a:pt x="2084" y="2309"/>
                </a:lnTo>
                <a:lnTo>
                  <a:pt x="2344" y="2338"/>
                </a:lnTo>
                <a:lnTo>
                  <a:pt x="2611" y="2349"/>
                </a:lnTo>
                <a:lnTo>
                  <a:pt x="2920" y="2335"/>
                </a:lnTo>
                <a:lnTo>
                  <a:pt x="3217" y="2295"/>
                </a:lnTo>
                <a:lnTo>
                  <a:pt x="3503" y="2231"/>
                </a:lnTo>
                <a:lnTo>
                  <a:pt x="3775" y="2145"/>
                </a:lnTo>
                <a:lnTo>
                  <a:pt x="3775" y="1754"/>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0" name="Freeform 317"/>
          <p:cNvSpPr>
            <a:spLocks/>
          </p:cNvSpPr>
          <p:nvPr/>
        </p:nvSpPr>
        <p:spPr bwMode="auto">
          <a:xfrm>
            <a:off x="5099050" y="2357438"/>
            <a:ext cx="2762250" cy="2073275"/>
          </a:xfrm>
          <a:custGeom>
            <a:avLst/>
            <a:gdLst>
              <a:gd name="T0" fmla="*/ 2719404 w 5222"/>
              <a:gd name="T1" fmla="*/ 1294672 h 3917"/>
              <a:gd name="T2" fmla="*/ 2750613 w 5222"/>
              <a:gd name="T3" fmla="*/ 1167640 h 3917"/>
              <a:gd name="T4" fmla="*/ 2762250 w 5222"/>
              <a:gd name="T5" fmla="*/ 1036373 h 3917"/>
              <a:gd name="T6" fmla="*/ 2754845 w 5222"/>
              <a:gd name="T7" fmla="*/ 930512 h 3917"/>
              <a:gd name="T8" fmla="*/ 2733686 w 5222"/>
              <a:gd name="T9" fmla="*/ 827299 h 3917"/>
              <a:gd name="T10" fmla="*/ 2699832 w 5222"/>
              <a:gd name="T11" fmla="*/ 728319 h 3917"/>
              <a:gd name="T12" fmla="*/ 2653283 w 5222"/>
              <a:gd name="T13" fmla="*/ 632516 h 3917"/>
              <a:gd name="T14" fmla="*/ 2595097 w 5222"/>
              <a:gd name="T15" fmla="*/ 542005 h 3917"/>
              <a:gd name="T16" fmla="*/ 2526332 w 5222"/>
              <a:gd name="T17" fmla="*/ 456787 h 3917"/>
              <a:gd name="T18" fmla="*/ 2446987 w 5222"/>
              <a:gd name="T19" fmla="*/ 377392 h 3917"/>
              <a:gd name="T20" fmla="*/ 2357593 w 5222"/>
              <a:gd name="T21" fmla="*/ 303290 h 3917"/>
              <a:gd name="T22" fmla="*/ 2259734 w 5222"/>
              <a:gd name="T23" fmla="*/ 236598 h 3917"/>
              <a:gd name="T24" fmla="*/ 2152883 w 5222"/>
              <a:gd name="T25" fmla="*/ 176787 h 3917"/>
              <a:gd name="T26" fmla="*/ 2039156 w 5222"/>
              <a:gd name="T27" fmla="*/ 124915 h 3917"/>
              <a:gd name="T28" fmla="*/ 1918023 w 5222"/>
              <a:gd name="T29" fmla="*/ 81512 h 3917"/>
              <a:gd name="T30" fmla="*/ 1791601 w 5222"/>
              <a:gd name="T31" fmla="*/ 46579 h 3917"/>
              <a:gd name="T32" fmla="*/ 1659360 w 5222"/>
              <a:gd name="T33" fmla="*/ 20643 h 3917"/>
              <a:gd name="T34" fmla="*/ 1521829 w 5222"/>
              <a:gd name="T35" fmla="*/ 5293 h 3917"/>
              <a:gd name="T36" fmla="*/ 1381125 w 5222"/>
              <a:gd name="T37" fmla="*/ 0 h 3917"/>
              <a:gd name="T38" fmla="*/ 1239892 w 5222"/>
              <a:gd name="T39" fmla="*/ 5293 h 3917"/>
              <a:gd name="T40" fmla="*/ 1102361 w 5222"/>
              <a:gd name="T41" fmla="*/ 20643 h 3917"/>
              <a:gd name="T42" fmla="*/ 970120 w 5222"/>
              <a:gd name="T43" fmla="*/ 46579 h 3917"/>
              <a:gd name="T44" fmla="*/ 843698 w 5222"/>
              <a:gd name="T45" fmla="*/ 81512 h 3917"/>
              <a:gd name="T46" fmla="*/ 722565 w 5222"/>
              <a:gd name="T47" fmla="*/ 124915 h 3917"/>
              <a:gd name="T48" fmla="*/ 608838 w 5222"/>
              <a:gd name="T49" fmla="*/ 176787 h 3917"/>
              <a:gd name="T50" fmla="*/ 501987 w 5222"/>
              <a:gd name="T51" fmla="*/ 236598 h 3917"/>
              <a:gd name="T52" fmla="*/ 404128 w 5222"/>
              <a:gd name="T53" fmla="*/ 303290 h 3917"/>
              <a:gd name="T54" fmla="*/ 315263 w 5222"/>
              <a:gd name="T55" fmla="*/ 377392 h 3917"/>
              <a:gd name="T56" fmla="*/ 235389 w 5222"/>
              <a:gd name="T57" fmla="*/ 456787 h 3917"/>
              <a:gd name="T58" fmla="*/ 166624 w 5222"/>
              <a:gd name="T59" fmla="*/ 542005 h 3917"/>
              <a:gd name="T60" fmla="*/ 108438 w 5222"/>
              <a:gd name="T61" fmla="*/ 632516 h 3917"/>
              <a:gd name="T62" fmla="*/ 61889 w 5222"/>
              <a:gd name="T63" fmla="*/ 728319 h 3917"/>
              <a:gd name="T64" fmla="*/ 28035 w 5222"/>
              <a:gd name="T65" fmla="*/ 827299 h 3917"/>
              <a:gd name="T66" fmla="*/ 6877 w 5222"/>
              <a:gd name="T67" fmla="*/ 930512 h 3917"/>
              <a:gd name="T68" fmla="*/ 0 w 5222"/>
              <a:gd name="T69" fmla="*/ 1036373 h 3917"/>
              <a:gd name="T70" fmla="*/ 6877 w 5222"/>
              <a:gd name="T71" fmla="*/ 1142233 h 3917"/>
              <a:gd name="T72" fmla="*/ 28035 w 5222"/>
              <a:gd name="T73" fmla="*/ 1244918 h 3917"/>
              <a:gd name="T74" fmla="*/ 61889 w 5222"/>
              <a:gd name="T75" fmla="*/ 1344426 h 3917"/>
              <a:gd name="T76" fmla="*/ 108438 w 5222"/>
              <a:gd name="T77" fmla="*/ 1439701 h 3917"/>
              <a:gd name="T78" fmla="*/ 166624 w 5222"/>
              <a:gd name="T79" fmla="*/ 1530211 h 3917"/>
              <a:gd name="T80" fmla="*/ 235389 w 5222"/>
              <a:gd name="T81" fmla="*/ 1615958 h 3917"/>
              <a:gd name="T82" fmla="*/ 315263 w 5222"/>
              <a:gd name="T83" fmla="*/ 1695354 h 3917"/>
              <a:gd name="T84" fmla="*/ 404128 w 5222"/>
              <a:gd name="T85" fmla="*/ 1769456 h 3917"/>
              <a:gd name="T86" fmla="*/ 501987 w 5222"/>
              <a:gd name="T87" fmla="*/ 1835619 h 3917"/>
              <a:gd name="T88" fmla="*/ 608838 w 5222"/>
              <a:gd name="T89" fmla="*/ 1895959 h 3917"/>
              <a:gd name="T90" fmla="*/ 722565 w 5222"/>
              <a:gd name="T91" fmla="*/ 1947301 h 3917"/>
              <a:gd name="T92" fmla="*/ 843698 w 5222"/>
              <a:gd name="T93" fmla="*/ 1991233 h 3917"/>
              <a:gd name="T94" fmla="*/ 970120 w 5222"/>
              <a:gd name="T95" fmla="*/ 2026167 h 3917"/>
              <a:gd name="T96" fmla="*/ 1102361 w 5222"/>
              <a:gd name="T97" fmla="*/ 2051574 h 3917"/>
              <a:gd name="T98" fmla="*/ 1239892 w 5222"/>
              <a:gd name="T99" fmla="*/ 2067453 h 3917"/>
              <a:gd name="T100" fmla="*/ 1381125 w 5222"/>
              <a:gd name="T101" fmla="*/ 2073275 h 3917"/>
              <a:gd name="T102" fmla="*/ 1544575 w 5222"/>
              <a:gd name="T103" fmla="*/ 2065335 h 3917"/>
              <a:gd name="T104" fmla="*/ 1701677 w 5222"/>
              <a:gd name="T105" fmla="*/ 2044163 h 3917"/>
              <a:gd name="T106" fmla="*/ 1852961 w 5222"/>
              <a:gd name="T107" fmla="*/ 2010817 h 3917"/>
              <a:gd name="T108" fmla="*/ 1996839 w 5222"/>
              <a:gd name="T109" fmla="*/ 1964768 h 3917"/>
              <a:gd name="T110" fmla="*/ 1381125 w 5222"/>
              <a:gd name="T111" fmla="*/ 1036373 h 3917"/>
              <a:gd name="T112" fmla="*/ 2719404 w 5222"/>
              <a:gd name="T113" fmla="*/ 1294672 h 39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222" h="3917">
                <a:moveTo>
                  <a:pt x="5141" y="2446"/>
                </a:moveTo>
                <a:lnTo>
                  <a:pt x="5200" y="2206"/>
                </a:lnTo>
                <a:lnTo>
                  <a:pt x="5222" y="1958"/>
                </a:lnTo>
                <a:lnTo>
                  <a:pt x="5208" y="1758"/>
                </a:lnTo>
                <a:lnTo>
                  <a:pt x="5168" y="1563"/>
                </a:lnTo>
                <a:lnTo>
                  <a:pt x="5104" y="1376"/>
                </a:lnTo>
                <a:lnTo>
                  <a:pt x="5016" y="1195"/>
                </a:lnTo>
                <a:lnTo>
                  <a:pt x="4906" y="1024"/>
                </a:lnTo>
                <a:lnTo>
                  <a:pt x="4776" y="863"/>
                </a:lnTo>
                <a:lnTo>
                  <a:pt x="4626" y="713"/>
                </a:lnTo>
                <a:lnTo>
                  <a:pt x="4457" y="573"/>
                </a:lnTo>
                <a:lnTo>
                  <a:pt x="4272" y="447"/>
                </a:lnTo>
                <a:lnTo>
                  <a:pt x="4070" y="334"/>
                </a:lnTo>
                <a:lnTo>
                  <a:pt x="3855" y="236"/>
                </a:lnTo>
                <a:lnTo>
                  <a:pt x="3626" y="154"/>
                </a:lnTo>
                <a:lnTo>
                  <a:pt x="3387" y="88"/>
                </a:lnTo>
                <a:lnTo>
                  <a:pt x="3137" y="39"/>
                </a:lnTo>
                <a:lnTo>
                  <a:pt x="2877" y="10"/>
                </a:lnTo>
                <a:lnTo>
                  <a:pt x="2611" y="0"/>
                </a:lnTo>
                <a:lnTo>
                  <a:pt x="2344" y="10"/>
                </a:lnTo>
                <a:lnTo>
                  <a:pt x="2084" y="39"/>
                </a:lnTo>
                <a:lnTo>
                  <a:pt x="1834" y="88"/>
                </a:lnTo>
                <a:lnTo>
                  <a:pt x="1595" y="154"/>
                </a:lnTo>
                <a:lnTo>
                  <a:pt x="1366" y="236"/>
                </a:lnTo>
                <a:lnTo>
                  <a:pt x="1151" y="334"/>
                </a:lnTo>
                <a:lnTo>
                  <a:pt x="949" y="447"/>
                </a:lnTo>
                <a:lnTo>
                  <a:pt x="764" y="573"/>
                </a:lnTo>
                <a:lnTo>
                  <a:pt x="596" y="713"/>
                </a:lnTo>
                <a:lnTo>
                  <a:pt x="445" y="863"/>
                </a:lnTo>
                <a:lnTo>
                  <a:pt x="315" y="1024"/>
                </a:lnTo>
                <a:lnTo>
                  <a:pt x="205" y="1195"/>
                </a:lnTo>
                <a:lnTo>
                  <a:pt x="117" y="1376"/>
                </a:lnTo>
                <a:lnTo>
                  <a:pt x="53" y="1563"/>
                </a:lnTo>
                <a:lnTo>
                  <a:pt x="13" y="1758"/>
                </a:lnTo>
                <a:lnTo>
                  <a:pt x="0" y="1958"/>
                </a:lnTo>
                <a:lnTo>
                  <a:pt x="13" y="2158"/>
                </a:lnTo>
                <a:lnTo>
                  <a:pt x="53" y="2352"/>
                </a:lnTo>
                <a:lnTo>
                  <a:pt x="117" y="2540"/>
                </a:lnTo>
                <a:lnTo>
                  <a:pt x="205" y="2720"/>
                </a:lnTo>
                <a:lnTo>
                  <a:pt x="315" y="2891"/>
                </a:lnTo>
                <a:lnTo>
                  <a:pt x="445" y="3053"/>
                </a:lnTo>
                <a:lnTo>
                  <a:pt x="596" y="3203"/>
                </a:lnTo>
                <a:lnTo>
                  <a:pt x="764" y="3343"/>
                </a:lnTo>
                <a:lnTo>
                  <a:pt x="949" y="3468"/>
                </a:lnTo>
                <a:lnTo>
                  <a:pt x="1151" y="3582"/>
                </a:lnTo>
                <a:lnTo>
                  <a:pt x="1366" y="3679"/>
                </a:lnTo>
                <a:lnTo>
                  <a:pt x="1595" y="3762"/>
                </a:lnTo>
                <a:lnTo>
                  <a:pt x="1834" y="3828"/>
                </a:lnTo>
                <a:lnTo>
                  <a:pt x="2084" y="3876"/>
                </a:lnTo>
                <a:lnTo>
                  <a:pt x="2344" y="3906"/>
                </a:lnTo>
                <a:lnTo>
                  <a:pt x="2611" y="3917"/>
                </a:lnTo>
                <a:lnTo>
                  <a:pt x="2920" y="3902"/>
                </a:lnTo>
                <a:lnTo>
                  <a:pt x="3217" y="3862"/>
                </a:lnTo>
                <a:lnTo>
                  <a:pt x="3503" y="3799"/>
                </a:lnTo>
                <a:lnTo>
                  <a:pt x="3775" y="3712"/>
                </a:lnTo>
                <a:lnTo>
                  <a:pt x="2611" y="1958"/>
                </a:lnTo>
                <a:lnTo>
                  <a:pt x="5141" y="2446"/>
                </a:lnTo>
                <a:close/>
              </a:path>
            </a:pathLst>
          </a:custGeom>
          <a:solidFill>
            <a:srgbClr val="004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1" name="Line 318"/>
          <p:cNvSpPr>
            <a:spLocks noChangeShapeType="1"/>
          </p:cNvSpPr>
          <p:nvPr/>
        </p:nvSpPr>
        <p:spPr bwMode="auto">
          <a:xfrm flipH="1" flipV="1">
            <a:off x="5289550" y="2670175"/>
            <a:ext cx="117475" cy="714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62" name="Freeform 319"/>
          <p:cNvSpPr>
            <a:spLocks/>
          </p:cNvSpPr>
          <p:nvPr/>
        </p:nvSpPr>
        <p:spPr bwMode="auto">
          <a:xfrm>
            <a:off x="6480175" y="3394075"/>
            <a:ext cx="1339850" cy="652463"/>
          </a:xfrm>
          <a:custGeom>
            <a:avLst/>
            <a:gdLst>
              <a:gd name="T0" fmla="*/ 1073574 w 2531"/>
              <a:gd name="T1" fmla="*/ 652463 h 1233"/>
              <a:gd name="T2" fmla="*/ 1159862 w 2531"/>
              <a:gd name="T3" fmla="*/ 562505 h 1233"/>
              <a:gd name="T4" fmla="*/ 1233975 w 2531"/>
              <a:gd name="T5" fmla="*/ 466725 h 1233"/>
              <a:gd name="T6" fmla="*/ 1293794 w 2531"/>
              <a:gd name="T7" fmla="*/ 364067 h 1233"/>
              <a:gd name="T8" fmla="*/ 1339850 w 2531"/>
              <a:gd name="T9" fmla="*/ 256117 h 1233"/>
              <a:gd name="T10" fmla="*/ 0 w 2531"/>
              <a:gd name="T11" fmla="*/ 0 h 1233"/>
              <a:gd name="T12" fmla="*/ 1073574 w 2531"/>
              <a:gd name="T13" fmla="*/ 652463 h 12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1" h="1233">
                <a:moveTo>
                  <a:pt x="2028" y="1233"/>
                </a:moveTo>
                <a:lnTo>
                  <a:pt x="2191" y="1063"/>
                </a:lnTo>
                <a:lnTo>
                  <a:pt x="2331" y="882"/>
                </a:lnTo>
                <a:lnTo>
                  <a:pt x="2444" y="688"/>
                </a:lnTo>
                <a:lnTo>
                  <a:pt x="2531" y="484"/>
                </a:lnTo>
                <a:lnTo>
                  <a:pt x="0" y="0"/>
                </a:lnTo>
                <a:lnTo>
                  <a:pt x="2028" y="1233"/>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3" name="Line 320"/>
          <p:cNvSpPr>
            <a:spLocks noChangeShapeType="1"/>
          </p:cNvSpPr>
          <p:nvPr/>
        </p:nvSpPr>
        <p:spPr bwMode="auto">
          <a:xfrm>
            <a:off x="7716838" y="4060825"/>
            <a:ext cx="130175" cy="492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64" name="Freeform 321"/>
          <p:cNvSpPr>
            <a:spLocks/>
          </p:cNvSpPr>
          <p:nvPr/>
        </p:nvSpPr>
        <p:spPr bwMode="auto">
          <a:xfrm>
            <a:off x="6480175" y="3394075"/>
            <a:ext cx="1073150" cy="700088"/>
          </a:xfrm>
          <a:custGeom>
            <a:avLst/>
            <a:gdLst>
              <a:gd name="T0" fmla="*/ 1017615 w 2029"/>
              <a:gd name="T1" fmla="*/ 700088 h 1324"/>
              <a:gd name="T2" fmla="*/ 1073150 w 2029"/>
              <a:gd name="T3" fmla="*/ 651970 h 1324"/>
              <a:gd name="T4" fmla="*/ 0 w 2029"/>
              <a:gd name="T5" fmla="*/ 0 h 1324"/>
              <a:gd name="T6" fmla="*/ 1017615 w 2029"/>
              <a:gd name="T7" fmla="*/ 700088 h 13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9" h="1324">
                <a:moveTo>
                  <a:pt x="1924" y="1324"/>
                </a:moveTo>
                <a:lnTo>
                  <a:pt x="2029" y="1233"/>
                </a:lnTo>
                <a:lnTo>
                  <a:pt x="0" y="0"/>
                </a:lnTo>
                <a:lnTo>
                  <a:pt x="1924" y="132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5" name="Line 322"/>
          <p:cNvSpPr>
            <a:spLocks noChangeShapeType="1"/>
          </p:cNvSpPr>
          <p:nvPr/>
        </p:nvSpPr>
        <p:spPr bwMode="auto">
          <a:xfrm>
            <a:off x="7527925" y="4276725"/>
            <a:ext cx="668338" cy="4318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66" name="Freeform 323"/>
          <p:cNvSpPr>
            <a:spLocks/>
          </p:cNvSpPr>
          <p:nvPr/>
        </p:nvSpPr>
        <p:spPr bwMode="auto">
          <a:xfrm>
            <a:off x="6480175" y="3394075"/>
            <a:ext cx="1017588" cy="928688"/>
          </a:xfrm>
          <a:custGeom>
            <a:avLst/>
            <a:gdLst>
              <a:gd name="T0" fmla="*/ 615950 w 1923"/>
              <a:gd name="T1" fmla="*/ 928688 h 1754"/>
              <a:gd name="T2" fmla="*/ 726546 w 1923"/>
              <a:gd name="T3" fmla="*/ 881565 h 1754"/>
              <a:gd name="T4" fmla="*/ 830792 w 1923"/>
              <a:gd name="T5" fmla="*/ 827559 h 1754"/>
              <a:gd name="T6" fmla="*/ 928159 w 1923"/>
              <a:gd name="T7" fmla="*/ 767730 h 1754"/>
              <a:gd name="T8" fmla="*/ 1017588 w 1923"/>
              <a:gd name="T9" fmla="*/ 701016 h 1754"/>
              <a:gd name="T10" fmla="*/ 0 w 1923"/>
              <a:gd name="T11" fmla="*/ 0 h 1754"/>
              <a:gd name="T12" fmla="*/ 615950 w 1923"/>
              <a:gd name="T13" fmla="*/ 928688 h 17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23" h="1754">
                <a:moveTo>
                  <a:pt x="1164" y="1754"/>
                </a:moveTo>
                <a:lnTo>
                  <a:pt x="1373" y="1665"/>
                </a:lnTo>
                <a:lnTo>
                  <a:pt x="1570" y="1563"/>
                </a:lnTo>
                <a:lnTo>
                  <a:pt x="1754" y="1450"/>
                </a:lnTo>
                <a:lnTo>
                  <a:pt x="1923" y="1324"/>
                </a:lnTo>
                <a:lnTo>
                  <a:pt x="0" y="0"/>
                </a:lnTo>
                <a:lnTo>
                  <a:pt x="1164" y="175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7" name="Line 324"/>
          <p:cNvSpPr>
            <a:spLocks noChangeShapeType="1"/>
          </p:cNvSpPr>
          <p:nvPr/>
        </p:nvSpPr>
        <p:spPr bwMode="auto">
          <a:xfrm>
            <a:off x="7307263" y="4430713"/>
            <a:ext cx="98425" cy="98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68" name="Rectangle 325"/>
          <p:cNvSpPr>
            <a:spLocks noChangeArrowheads="1"/>
          </p:cNvSpPr>
          <p:nvPr/>
        </p:nvSpPr>
        <p:spPr bwMode="auto">
          <a:xfrm>
            <a:off x="4748213" y="1931988"/>
            <a:ext cx="36353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More</a:t>
            </a:r>
            <a:endParaRPr lang="en-US"/>
          </a:p>
        </p:txBody>
      </p:sp>
      <p:sp>
        <p:nvSpPr>
          <p:cNvPr id="25669" name="Rectangle 326"/>
          <p:cNvSpPr>
            <a:spLocks noChangeArrowheads="1"/>
          </p:cNvSpPr>
          <p:nvPr/>
        </p:nvSpPr>
        <p:spPr bwMode="auto">
          <a:xfrm>
            <a:off x="4583113" y="2117725"/>
            <a:ext cx="6858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Needs To</a:t>
            </a:r>
            <a:endParaRPr lang="en-US"/>
          </a:p>
        </p:txBody>
      </p:sp>
      <p:sp>
        <p:nvSpPr>
          <p:cNvPr id="25670" name="Rectangle 327"/>
          <p:cNvSpPr>
            <a:spLocks noChangeArrowheads="1"/>
          </p:cNvSpPr>
          <p:nvPr/>
        </p:nvSpPr>
        <p:spPr bwMode="auto">
          <a:xfrm>
            <a:off x="4618038" y="2305050"/>
            <a:ext cx="6175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Be Done</a:t>
            </a:r>
            <a:endParaRPr lang="en-US"/>
          </a:p>
        </p:txBody>
      </p:sp>
      <p:sp>
        <p:nvSpPr>
          <p:cNvPr id="25671" name="Rectangle 328"/>
          <p:cNvSpPr>
            <a:spLocks noChangeArrowheads="1"/>
          </p:cNvSpPr>
          <p:nvPr/>
        </p:nvSpPr>
        <p:spPr bwMode="auto">
          <a:xfrm>
            <a:off x="4778375" y="2490788"/>
            <a:ext cx="3032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87%</a:t>
            </a:r>
            <a:endParaRPr lang="en-US"/>
          </a:p>
        </p:txBody>
      </p:sp>
      <p:sp>
        <p:nvSpPr>
          <p:cNvPr id="25672" name="Rectangle 329"/>
          <p:cNvSpPr>
            <a:spLocks noChangeArrowheads="1"/>
          </p:cNvSpPr>
          <p:nvPr/>
        </p:nvSpPr>
        <p:spPr bwMode="auto">
          <a:xfrm>
            <a:off x="7405688" y="4533900"/>
            <a:ext cx="5699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Enough</a:t>
            </a:r>
            <a:endParaRPr lang="en-US"/>
          </a:p>
        </p:txBody>
      </p:sp>
      <p:sp>
        <p:nvSpPr>
          <p:cNvPr id="25673" name="Rectangle 330"/>
          <p:cNvSpPr>
            <a:spLocks noChangeArrowheads="1"/>
          </p:cNvSpPr>
          <p:nvPr/>
        </p:nvSpPr>
        <p:spPr bwMode="auto">
          <a:xfrm>
            <a:off x="7480300" y="4719638"/>
            <a:ext cx="4238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Being</a:t>
            </a:r>
            <a:endParaRPr lang="en-US"/>
          </a:p>
        </p:txBody>
      </p:sp>
      <p:sp>
        <p:nvSpPr>
          <p:cNvPr id="25674" name="Rectangle 331"/>
          <p:cNvSpPr>
            <a:spLocks noChangeArrowheads="1"/>
          </p:cNvSpPr>
          <p:nvPr/>
        </p:nvSpPr>
        <p:spPr bwMode="auto">
          <a:xfrm>
            <a:off x="7500938" y="4905375"/>
            <a:ext cx="381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Done</a:t>
            </a:r>
            <a:endParaRPr lang="en-US"/>
          </a:p>
        </p:txBody>
      </p:sp>
      <p:sp>
        <p:nvSpPr>
          <p:cNvPr id="25675" name="Rectangle 332"/>
          <p:cNvSpPr>
            <a:spLocks noChangeArrowheads="1"/>
          </p:cNvSpPr>
          <p:nvPr/>
        </p:nvSpPr>
        <p:spPr bwMode="auto">
          <a:xfrm>
            <a:off x="7585075" y="5092700"/>
            <a:ext cx="2190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6%</a:t>
            </a:r>
            <a:endParaRPr lang="en-US"/>
          </a:p>
        </p:txBody>
      </p:sp>
      <p:sp>
        <p:nvSpPr>
          <p:cNvPr id="25676" name="Rectangle 333"/>
          <p:cNvSpPr>
            <a:spLocks noChangeArrowheads="1"/>
          </p:cNvSpPr>
          <p:nvPr/>
        </p:nvSpPr>
        <p:spPr bwMode="auto">
          <a:xfrm>
            <a:off x="8196263" y="4713288"/>
            <a:ext cx="72231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Too Much</a:t>
            </a:r>
            <a:endParaRPr lang="en-US"/>
          </a:p>
        </p:txBody>
      </p:sp>
      <p:sp>
        <p:nvSpPr>
          <p:cNvPr id="25677" name="Rectangle 334"/>
          <p:cNvSpPr>
            <a:spLocks noChangeArrowheads="1"/>
          </p:cNvSpPr>
          <p:nvPr/>
        </p:nvSpPr>
        <p:spPr bwMode="auto">
          <a:xfrm>
            <a:off x="8348663" y="4900613"/>
            <a:ext cx="4238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Being</a:t>
            </a:r>
            <a:endParaRPr lang="en-US"/>
          </a:p>
        </p:txBody>
      </p:sp>
      <p:sp>
        <p:nvSpPr>
          <p:cNvPr id="25678" name="Rectangle 335"/>
          <p:cNvSpPr>
            <a:spLocks noChangeArrowheads="1"/>
          </p:cNvSpPr>
          <p:nvPr/>
        </p:nvSpPr>
        <p:spPr bwMode="auto">
          <a:xfrm>
            <a:off x="8370888" y="5086350"/>
            <a:ext cx="381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Done</a:t>
            </a:r>
            <a:endParaRPr lang="en-US"/>
          </a:p>
        </p:txBody>
      </p:sp>
      <p:sp>
        <p:nvSpPr>
          <p:cNvPr id="25679" name="Rectangle 336"/>
          <p:cNvSpPr>
            <a:spLocks noChangeArrowheads="1"/>
          </p:cNvSpPr>
          <p:nvPr/>
        </p:nvSpPr>
        <p:spPr bwMode="auto">
          <a:xfrm>
            <a:off x="8453438" y="5272088"/>
            <a:ext cx="2190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1%</a:t>
            </a:r>
            <a:endParaRPr lang="en-US"/>
          </a:p>
        </p:txBody>
      </p:sp>
      <p:sp>
        <p:nvSpPr>
          <p:cNvPr id="25680" name="Rectangle 337"/>
          <p:cNvSpPr>
            <a:spLocks noChangeArrowheads="1"/>
          </p:cNvSpPr>
          <p:nvPr/>
        </p:nvSpPr>
        <p:spPr bwMode="auto">
          <a:xfrm>
            <a:off x="7847013" y="4114800"/>
            <a:ext cx="8429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Don't Know</a:t>
            </a:r>
            <a:endParaRPr lang="en-US"/>
          </a:p>
        </p:txBody>
      </p:sp>
      <p:sp>
        <p:nvSpPr>
          <p:cNvPr id="25681" name="Rectangle 338"/>
          <p:cNvSpPr>
            <a:spLocks noChangeArrowheads="1"/>
          </p:cNvSpPr>
          <p:nvPr/>
        </p:nvSpPr>
        <p:spPr bwMode="auto">
          <a:xfrm>
            <a:off x="7986713" y="4302125"/>
            <a:ext cx="5699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Enough</a:t>
            </a:r>
            <a:endParaRPr lang="en-US"/>
          </a:p>
        </p:txBody>
      </p:sp>
      <p:sp>
        <p:nvSpPr>
          <p:cNvPr id="25682" name="Rectangle 339"/>
          <p:cNvSpPr>
            <a:spLocks noChangeArrowheads="1"/>
          </p:cNvSpPr>
          <p:nvPr/>
        </p:nvSpPr>
        <p:spPr bwMode="auto">
          <a:xfrm>
            <a:off x="8166100" y="4487863"/>
            <a:ext cx="2190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i="0">
                <a:solidFill>
                  <a:srgbClr val="000000"/>
                </a:solidFill>
                <a:latin typeface="Arial" charset="0"/>
              </a:rPr>
              <a:t>7%</a:t>
            </a:r>
            <a:endParaRPr lang="en-US"/>
          </a:p>
        </p:txBody>
      </p:sp>
    </p:spTree>
    <p:extLst>
      <p:ext uri="{BB962C8B-B14F-4D97-AF65-F5344CB8AC3E}">
        <p14:creationId xmlns:p14="http://schemas.microsoft.com/office/powerpoint/2010/main" val="632889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98"/>
          <p:cNvSpPr>
            <a:spLocks noChangeArrowheads="1"/>
          </p:cNvSpPr>
          <p:nvPr/>
        </p:nvSpPr>
        <p:spPr bwMode="auto">
          <a:xfrm>
            <a:off x="1653877" y="225425"/>
            <a:ext cx="59314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The real difference between voters and </a:t>
            </a:r>
          </a:p>
        </p:txBody>
      </p:sp>
      <p:sp>
        <p:nvSpPr>
          <p:cNvPr id="26627" name="Rectangle 99"/>
          <p:cNvSpPr>
            <a:spLocks noChangeArrowheads="1"/>
          </p:cNvSpPr>
          <p:nvPr/>
        </p:nvSpPr>
        <p:spPr bwMode="auto">
          <a:xfrm>
            <a:off x="1650070" y="614363"/>
            <a:ext cx="59375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advocates is the willingness to prioritize </a:t>
            </a:r>
          </a:p>
        </p:txBody>
      </p:sp>
      <p:sp>
        <p:nvSpPr>
          <p:cNvPr id="26628" name="Rectangle 100"/>
          <p:cNvSpPr>
            <a:spLocks noChangeArrowheads="1"/>
          </p:cNvSpPr>
          <p:nvPr/>
        </p:nvSpPr>
        <p:spPr bwMode="auto">
          <a:xfrm>
            <a:off x="2132574" y="1004888"/>
            <a:ext cx="497251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anose="020F0502020204030204" pitchFamily="34" charset="0"/>
                <a:cs typeface="Calibri" panose="020F0502020204030204" pitchFamily="34" charset="0"/>
              </a:rPr>
              <a:t>wildlife among competing issues. </a:t>
            </a:r>
          </a:p>
        </p:txBody>
      </p:sp>
      <p:sp>
        <p:nvSpPr>
          <p:cNvPr id="26629" name="Rectangle 101"/>
          <p:cNvSpPr>
            <a:spLocks noChangeArrowheads="1"/>
          </p:cNvSpPr>
          <p:nvPr/>
        </p:nvSpPr>
        <p:spPr bwMode="auto">
          <a:xfrm>
            <a:off x="1817688" y="1539875"/>
            <a:ext cx="1016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a:t>
            </a:r>
            <a:endParaRPr lang="en-US"/>
          </a:p>
        </p:txBody>
      </p:sp>
      <p:sp>
        <p:nvSpPr>
          <p:cNvPr id="26630" name="Rectangle 102"/>
          <p:cNvSpPr>
            <a:spLocks noChangeArrowheads="1"/>
          </p:cNvSpPr>
          <p:nvPr/>
        </p:nvSpPr>
        <p:spPr bwMode="auto">
          <a:xfrm>
            <a:off x="1919288" y="1539875"/>
            <a:ext cx="54070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Wildlife are important, but there are higher priorities </a:t>
            </a:r>
            <a:endParaRPr lang="en-US"/>
          </a:p>
        </p:txBody>
      </p:sp>
      <p:sp>
        <p:nvSpPr>
          <p:cNvPr id="26631" name="Rectangle 103"/>
          <p:cNvSpPr>
            <a:spLocks noChangeArrowheads="1"/>
          </p:cNvSpPr>
          <p:nvPr/>
        </p:nvSpPr>
        <p:spPr bwMode="auto">
          <a:xfrm>
            <a:off x="2865438" y="1789113"/>
            <a:ext cx="33813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in my state which need funding."</a:t>
            </a:r>
            <a:endParaRPr lang="en-US"/>
          </a:p>
        </p:txBody>
      </p:sp>
      <p:sp>
        <p:nvSpPr>
          <p:cNvPr id="26632" name="Rectangle 104"/>
          <p:cNvSpPr>
            <a:spLocks noChangeArrowheads="1"/>
          </p:cNvSpPr>
          <p:nvPr/>
        </p:nvSpPr>
        <p:spPr bwMode="auto">
          <a:xfrm>
            <a:off x="1996489" y="6054725"/>
            <a:ext cx="520976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300">
                <a:solidFill>
                  <a:srgbClr val="000000"/>
                </a:solidFill>
                <a:latin typeface="Arial" charset="0"/>
              </a:rPr>
              <a:t>Now I would like to read you a few statements about wildlife. For each </a:t>
            </a:r>
            <a:endParaRPr lang="en-US"/>
          </a:p>
        </p:txBody>
      </p:sp>
      <p:sp>
        <p:nvSpPr>
          <p:cNvPr id="26633" name="Rectangle 105"/>
          <p:cNvSpPr>
            <a:spLocks noChangeArrowheads="1"/>
          </p:cNvSpPr>
          <p:nvPr/>
        </p:nvSpPr>
        <p:spPr bwMode="auto">
          <a:xfrm>
            <a:off x="2179247" y="6248400"/>
            <a:ext cx="484106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300">
                <a:solidFill>
                  <a:srgbClr val="000000"/>
                </a:solidFill>
                <a:latin typeface="Arial" charset="0"/>
              </a:rPr>
              <a:t>one, please tell me if you agree or disagree with that statement... </a:t>
            </a:r>
            <a:endParaRPr lang="en-US"/>
          </a:p>
        </p:txBody>
      </p:sp>
      <p:sp>
        <p:nvSpPr>
          <p:cNvPr id="26634" name="Line 106"/>
          <p:cNvSpPr>
            <a:spLocks noChangeShapeType="1"/>
          </p:cNvSpPr>
          <p:nvPr/>
        </p:nvSpPr>
        <p:spPr bwMode="auto">
          <a:xfrm flipH="1">
            <a:off x="339725" y="6002338"/>
            <a:ext cx="84629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5" name="Rectangle 107"/>
          <p:cNvSpPr>
            <a:spLocks noChangeArrowheads="1"/>
          </p:cNvSpPr>
          <p:nvPr/>
        </p:nvSpPr>
        <p:spPr bwMode="auto">
          <a:xfrm>
            <a:off x="2047875" y="2911475"/>
            <a:ext cx="433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75%</a:t>
            </a:r>
            <a:endParaRPr lang="en-US"/>
          </a:p>
        </p:txBody>
      </p:sp>
      <p:sp>
        <p:nvSpPr>
          <p:cNvPr id="26636" name="Rectangle 108"/>
          <p:cNvSpPr>
            <a:spLocks noChangeArrowheads="1"/>
          </p:cNvSpPr>
          <p:nvPr/>
        </p:nvSpPr>
        <p:spPr bwMode="auto">
          <a:xfrm>
            <a:off x="6683375" y="4141788"/>
            <a:ext cx="4333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38%</a:t>
            </a:r>
            <a:endParaRPr lang="en-US"/>
          </a:p>
        </p:txBody>
      </p:sp>
      <p:sp>
        <p:nvSpPr>
          <p:cNvPr id="26641" name="Rectangle 113"/>
          <p:cNvSpPr>
            <a:spLocks noChangeArrowheads="1"/>
          </p:cNvSpPr>
          <p:nvPr/>
        </p:nvSpPr>
        <p:spPr bwMode="auto">
          <a:xfrm>
            <a:off x="1049338" y="4425950"/>
            <a:ext cx="2317750" cy="133032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42" name="Rectangle 114"/>
          <p:cNvSpPr>
            <a:spLocks noChangeArrowheads="1"/>
          </p:cNvSpPr>
          <p:nvPr/>
        </p:nvSpPr>
        <p:spPr bwMode="auto">
          <a:xfrm>
            <a:off x="1054100" y="4430713"/>
            <a:ext cx="2308225" cy="1320800"/>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7" name="Rectangle 119"/>
          <p:cNvSpPr>
            <a:spLocks noChangeArrowheads="1"/>
          </p:cNvSpPr>
          <p:nvPr/>
        </p:nvSpPr>
        <p:spPr bwMode="auto">
          <a:xfrm>
            <a:off x="1049338" y="3260725"/>
            <a:ext cx="2317750" cy="1165225"/>
          </a:xfrm>
          <a:prstGeom prst="rect">
            <a:avLst/>
          </a:prstGeom>
          <a:solidFill>
            <a:srgbClr val="8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48" name="Rectangle 120"/>
          <p:cNvSpPr>
            <a:spLocks noChangeArrowheads="1"/>
          </p:cNvSpPr>
          <p:nvPr/>
        </p:nvSpPr>
        <p:spPr bwMode="auto">
          <a:xfrm>
            <a:off x="1054100" y="3265488"/>
            <a:ext cx="2308225" cy="1155700"/>
          </a:xfrm>
          <a:prstGeom prst="rect">
            <a:avLst/>
          </a:prstGeom>
          <a:noFill/>
          <a:ln w="11113">
            <a:solidFill>
              <a:srgbClr val="808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3" name="Rectangle 125"/>
          <p:cNvSpPr>
            <a:spLocks noChangeArrowheads="1"/>
          </p:cNvSpPr>
          <p:nvPr/>
        </p:nvSpPr>
        <p:spPr bwMode="auto">
          <a:xfrm>
            <a:off x="5686425" y="5589588"/>
            <a:ext cx="2317750" cy="166687"/>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54" name="Rectangle 126"/>
          <p:cNvSpPr>
            <a:spLocks noChangeArrowheads="1"/>
          </p:cNvSpPr>
          <p:nvPr/>
        </p:nvSpPr>
        <p:spPr bwMode="auto">
          <a:xfrm>
            <a:off x="5691188" y="5594350"/>
            <a:ext cx="2308225" cy="157163"/>
          </a:xfrm>
          <a:prstGeom prst="rect">
            <a:avLst/>
          </a:prstGeom>
          <a:noFill/>
          <a:ln w="11113">
            <a:solidFill>
              <a:srgbClr val="0040B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9" name="Rectangle 131"/>
          <p:cNvSpPr>
            <a:spLocks noChangeArrowheads="1"/>
          </p:cNvSpPr>
          <p:nvPr/>
        </p:nvSpPr>
        <p:spPr bwMode="auto">
          <a:xfrm>
            <a:off x="5686425" y="4491038"/>
            <a:ext cx="2317750" cy="1098550"/>
          </a:xfrm>
          <a:prstGeom prst="rect">
            <a:avLst/>
          </a:prstGeom>
          <a:solidFill>
            <a:srgbClr val="8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60" name="Rectangle 132"/>
          <p:cNvSpPr>
            <a:spLocks noChangeArrowheads="1"/>
          </p:cNvSpPr>
          <p:nvPr/>
        </p:nvSpPr>
        <p:spPr bwMode="auto">
          <a:xfrm>
            <a:off x="5691188" y="4495800"/>
            <a:ext cx="2308225" cy="1089025"/>
          </a:xfrm>
          <a:prstGeom prst="rect">
            <a:avLst/>
          </a:prstGeom>
          <a:noFill/>
          <a:ln w="11113">
            <a:solidFill>
              <a:srgbClr val="808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61" name="Rectangle 133"/>
          <p:cNvSpPr>
            <a:spLocks noChangeArrowheads="1"/>
          </p:cNvSpPr>
          <p:nvPr/>
        </p:nvSpPr>
        <p:spPr bwMode="auto">
          <a:xfrm>
            <a:off x="1671638" y="2297113"/>
            <a:ext cx="14763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Among Voters</a:t>
            </a:r>
            <a:endParaRPr lang="en-US"/>
          </a:p>
        </p:txBody>
      </p:sp>
      <p:sp>
        <p:nvSpPr>
          <p:cNvPr id="26662" name="Rectangle 134"/>
          <p:cNvSpPr>
            <a:spLocks noChangeArrowheads="1"/>
          </p:cNvSpPr>
          <p:nvPr/>
        </p:nvSpPr>
        <p:spPr bwMode="auto">
          <a:xfrm>
            <a:off x="5997575" y="2297113"/>
            <a:ext cx="18970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000000"/>
                </a:solidFill>
                <a:latin typeface="Arial" charset="0"/>
              </a:rPr>
              <a:t>Among Advocates</a:t>
            </a:r>
            <a:endParaRPr lang="en-US"/>
          </a:p>
        </p:txBody>
      </p:sp>
      <p:sp>
        <p:nvSpPr>
          <p:cNvPr id="26663" name="Line 135"/>
          <p:cNvSpPr>
            <a:spLocks noChangeShapeType="1"/>
          </p:cNvSpPr>
          <p:nvPr/>
        </p:nvSpPr>
        <p:spPr bwMode="auto">
          <a:xfrm>
            <a:off x="4597400" y="2162175"/>
            <a:ext cx="1588" cy="384333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64" name="Rectangle 136"/>
          <p:cNvSpPr>
            <a:spLocks noChangeArrowheads="1"/>
          </p:cNvSpPr>
          <p:nvPr/>
        </p:nvSpPr>
        <p:spPr bwMode="auto">
          <a:xfrm>
            <a:off x="1868488" y="4699000"/>
            <a:ext cx="6127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dirty="0">
                <a:solidFill>
                  <a:srgbClr val="FFFFFF"/>
                </a:solidFill>
                <a:latin typeface="Arial" charset="0"/>
              </a:rPr>
              <a:t>Agree</a:t>
            </a:r>
            <a:endParaRPr lang="en-US" dirty="0"/>
          </a:p>
        </p:txBody>
      </p:sp>
      <p:sp>
        <p:nvSpPr>
          <p:cNvPr id="26665" name="Rectangle 137"/>
          <p:cNvSpPr>
            <a:spLocks noChangeArrowheads="1"/>
          </p:cNvSpPr>
          <p:nvPr/>
        </p:nvSpPr>
        <p:spPr bwMode="auto">
          <a:xfrm>
            <a:off x="6565900" y="5522913"/>
            <a:ext cx="6127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FFFFFF"/>
                </a:solidFill>
                <a:latin typeface="Arial" charset="0"/>
              </a:rPr>
              <a:t>Agree</a:t>
            </a:r>
            <a:endParaRPr lang="en-US"/>
          </a:p>
        </p:txBody>
      </p:sp>
      <p:sp>
        <p:nvSpPr>
          <p:cNvPr id="26666" name="Rectangle 138"/>
          <p:cNvSpPr>
            <a:spLocks noChangeArrowheads="1"/>
          </p:cNvSpPr>
          <p:nvPr/>
        </p:nvSpPr>
        <p:spPr bwMode="auto">
          <a:xfrm>
            <a:off x="1555750" y="4440238"/>
            <a:ext cx="137001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dirty="0">
                <a:solidFill>
                  <a:srgbClr val="FFFFFF"/>
                </a:solidFill>
                <a:latin typeface="Arial" charset="0"/>
              </a:rPr>
              <a:t>40% Strongly</a:t>
            </a:r>
            <a:endParaRPr lang="en-US" dirty="0"/>
          </a:p>
        </p:txBody>
      </p:sp>
      <p:sp>
        <p:nvSpPr>
          <p:cNvPr id="26667" name="Rectangle 139"/>
          <p:cNvSpPr>
            <a:spLocks noChangeArrowheads="1"/>
          </p:cNvSpPr>
          <p:nvPr/>
        </p:nvSpPr>
        <p:spPr bwMode="auto">
          <a:xfrm>
            <a:off x="6238875" y="5299075"/>
            <a:ext cx="12493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a:solidFill>
                  <a:srgbClr val="FFFFFF"/>
                </a:solidFill>
                <a:latin typeface="Arial" charset="0"/>
              </a:rPr>
              <a:t>5% Strongly</a:t>
            </a:r>
            <a:endParaRPr lang="en-US"/>
          </a:p>
        </p:txBody>
      </p:sp>
    </p:spTree>
    <p:extLst>
      <p:ext uri="{BB962C8B-B14F-4D97-AF65-F5344CB8AC3E}">
        <p14:creationId xmlns:p14="http://schemas.microsoft.com/office/powerpoint/2010/main" val="32640578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flag at national pa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114888"/>
            <a:ext cx="9144000" cy="2690042"/>
          </a:xfrm>
          <a:prstGeom prst="rect">
            <a:avLst/>
          </a:prstGeom>
          <a:solidFill>
            <a:schemeClr val="bg1">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dirty="0">
              <a:solidFill>
                <a:srgbClr val="FFFFFF"/>
              </a:solidFill>
            </a:endParaRPr>
          </a:p>
        </p:txBody>
      </p:sp>
      <p:sp>
        <p:nvSpPr>
          <p:cNvPr id="4" name="TextBox 3"/>
          <p:cNvSpPr txBox="1">
            <a:spLocks noChangeArrowheads="1"/>
          </p:cNvSpPr>
          <p:nvPr/>
        </p:nvSpPr>
        <p:spPr bwMode="auto">
          <a:xfrm>
            <a:off x="304800" y="5076143"/>
            <a:ext cx="8534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5400" dirty="0" smtClean="0">
                <a:solidFill>
                  <a:srgbClr val="000000"/>
                </a:solidFill>
                <a:latin typeface="Tahoma" pitchFamily="34" charset="0"/>
                <a:cs typeface="Tahoma" pitchFamily="34" charset="0"/>
              </a:rPr>
              <a:t>We the People</a:t>
            </a:r>
            <a:endParaRPr lang="en-US" sz="3600" dirty="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39301968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smtClean="0">
                <a:latin typeface="Tahoma" pitchFamily="34" charset="0"/>
                <a:ea typeface="Tahoma" pitchFamily="34" charset="0"/>
                <a:cs typeface="Tahoma" pitchFamily="34" charset="0"/>
              </a:rPr>
              <a:t>Bipartisan Research Team</a:t>
            </a:r>
          </a:p>
        </p:txBody>
      </p:sp>
      <p:sp>
        <p:nvSpPr>
          <p:cNvPr id="16388" name="Rectangle 4"/>
          <p:cNvSpPr>
            <a:spLocks noChangeArrowheads="1"/>
          </p:cNvSpPr>
          <p:nvPr/>
        </p:nvSpPr>
        <p:spPr bwMode="auto">
          <a:xfrm>
            <a:off x="1737236" y="995509"/>
            <a:ext cx="7081328" cy="1708160"/>
          </a:xfrm>
          <a:prstGeom prst="rect">
            <a:avLst/>
          </a:prstGeom>
          <a:ln/>
          <a:effectLst>
            <a:outerShdw blurRad="50800" dist="38100" dir="18900000" algn="bl" rotWithShape="0">
              <a:prstClr val="black">
                <a:alpha val="40000"/>
              </a:prstClr>
            </a:outerShdw>
          </a:effectLst>
          <a:extLst/>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1500" b="1" u="sng" dirty="0">
                <a:solidFill>
                  <a:srgbClr val="255423"/>
                </a:solidFill>
                <a:ea typeface="Tahoma" pitchFamily="34" charset="0"/>
                <a:cs typeface="Tahoma" pitchFamily="34" charset="0"/>
              </a:rPr>
              <a:t>Fairbank, Maslin, Maullin, Metz &amp; Associates</a:t>
            </a:r>
            <a:r>
              <a:rPr lang="en-US" sz="1500" b="1" dirty="0">
                <a:solidFill>
                  <a:srgbClr val="255423"/>
                </a:solidFill>
                <a:ea typeface="Tahoma" pitchFamily="34" charset="0"/>
                <a:cs typeface="Tahoma" pitchFamily="34" charset="0"/>
              </a:rPr>
              <a:t> </a:t>
            </a:r>
            <a:r>
              <a:rPr lang="en-US" sz="1500" dirty="0">
                <a:solidFill>
                  <a:srgbClr val="000000"/>
                </a:solidFill>
                <a:ea typeface="Tahoma" pitchFamily="34" charset="0"/>
                <a:cs typeface="Tahoma" pitchFamily="34" charset="0"/>
              </a:rPr>
              <a:t>(</a:t>
            </a:r>
            <a:r>
              <a:rPr lang="en-US" sz="1500" dirty="0" smtClean="0">
                <a:solidFill>
                  <a:srgbClr val="000000"/>
                </a:solidFill>
                <a:ea typeface="Tahoma" pitchFamily="34" charset="0"/>
                <a:cs typeface="Tahoma" pitchFamily="34" charset="0"/>
              </a:rPr>
              <a:t>FM3) – a national Democratic opinion research firm with offices in Oakland, Los Angeles and Madison, Wisconsin – has specialized in public policy oriented opinion research since 1981. The firm has assisted hundreds of political campaigns at every level of the ballot – from President to City Council – with opinion research and strategic guidance. FM3 also provides research and strategic consulting to public agencies, businesses and public interest organizations nationwide. </a:t>
            </a:r>
          </a:p>
        </p:txBody>
      </p:sp>
      <p:sp>
        <p:nvSpPr>
          <p:cNvPr id="16389" name="Rectangle 7"/>
          <p:cNvSpPr>
            <a:spLocks noChangeArrowheads="1"/>
          </p:cNvSpPr>
          <p:nvPr/>
        </p:nvSpPr>
        <p:spPr bwMode="auto">
          <a:xfrm>
            <a:off x="1778180" y="3108962"/>
            <a:ext cx="7040384" cy="1938992"/>
          </a:xfrm>
          <a:prstGeom prst="rect">
            <a:avLst/>
          </a:prstGeom>
          <a:gradFill>
            <a:gsLst>
              <a:gs pos="0">
                <a:schemeClr val="accent5">
                  <a:lumMod val="60000"/>
                  <a:lumOff val="40000"/>
                </a:schemeClr>
              </a:gs>
              <a:gs pos="35000">
                <a:schemeClr val="accent5">
                  <a:lumMod val="40000"/>
                  <a:lumOff val="60000"/>
                </a:schemeClr>
              </a:gs>
              <a:gs pos="100000">
                <a:schemeClr val="accent5">
                  <a:lumMod val="20000"/>
                  <a:lumOff val="80000"/>
                </a:schemeClr>
              </a:gs>
            </a:gsLst>
          </a:gradFill>
          <a:ln/>
          <a:effectLst>
            <a:outerShdw blurRad="50800" dist="38100" dir="18900000" algn="bl" rotWithShape="0">
              <a:prstClr val="black">
                <a:alpha val="40000"/>
              </a:prstClr>
            </a:outerShdw>
          </a:effectLst>
          <a:extLst/>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1500" b="1" u="sng" dirty="0">
                <a:solidFill>
                  <a:srgbClr val="B03823"/>
                </a:solidFill>
                <a:ea typeface="Tahoma" pitchFamily="34" charset="0"/>
                <a:cs typeface="Tahoma" pitchFamily="34" charset="0"/>
              </a:rPr>
              <a:t>Public Opinion Strategies</a:t>
            </a:r>
            <a:r>
              <a:rPr lang="en-US" sz="1500" b="1" dirty="0">
                <a:solidFill>
                  <a:srgbClr val="B03823"/>
                </a:solidFill>
                <a:ea typeface="Tahoma" pitchFamily="34" charset="0"/>
                <a:cs typeface="Tahoma" pitchFamily="34" charset="0"/>
              </a:rPr>
              <a:t> </a:t>
            </a:r>
            <a:r>
              <a:rPr lang="en-US" sz="1500" dirty="0">
                <a:solidFill>
                  <a:srgbClr val="000000"/>
                </a:solidFill>
                <a:ea typeface="Tahoma" pitchFamily="34" charset="0"/>
                <a:cs typeface="Tahoma" pitchFamily="34" charset="0"/>
              </a:rPr>
              <a:t>(POS</a:t>
            </a:r>
            <a:r>
              <a:rPr lang="en-US" sz="1500" dirty="0" smtClean="0">
                <a:solidFill>
                  <a:srgbClr val="000000"/>
                </a:solidFill>
                <a:ea typeface="Tahoma" pitchFamily="34" charset="0"/>
                <a:cs typeface="Tahoma" pitchFamily="34" charset="0"/>
              </a:rPr>
              <a:t>) is the largest Republican polling firm in the country. Since the firm’s founding in 1991, they have completed more than 10,000 research projects, interviewing more than five million Americans across the United States. Media outlets, such as </a:t>
            </a:r>
            <a:r>
              <a:rPr lang="en-US" sz="1500" i="1" dirty="0" smtClean="0">
                <a:solidFill>
                  <a:srgbClr val="000000"/>
                </a:solidFill>
                <a:ea typeface="Tahoma" pitchFamily="34" charset="0"/>
                <a:cs typeface="Tahoma" pitchFamily="34" charset="0"/>
              </a:rPr>
              <a:t>The Wall Street Journal</a:t>
            </a:r>
            <a:r>
              <a:rPr lang="en-US" sz="1500" dirty="0" smtClean="0">
                <a:solidFill>
                  <a:srgbClr val="000000"/>
                </a:solidFill>
                <a:ea typeface="Tahoma" pitchFamily="34" charset="0"/>
                <a:cs typeface="Tahoma" pitchFamily="34" charset="0"/>
              </a:rPr>
              <a:t>, NBC News, CNBC, and National Public Radio, rely on Public Opinion Strategies to conduct their polling. The firm conducts polling on behalf of hundreds of political campaigns, as well as trade associations, not-for-profit organizations, government entities and industry coalitions throughout the nation. </a:t>
            </a:r>
          </a:p>
        </p:txBody>
      </p:sp>
      <p:sp>
        <p:nvSpPr>
          <p:cNvPr id="16390" name="Rectangle 8"/>
          <p:cNvSpPr>
            <a:spLocks noChangeArrowheads="1"/>
          </p:cNvSpPr>
          <p:nvPr/>
        </p:nvSpPr>
        <p:spPr bwMode="auto">
          <a:xfrm>
            <a:off x="325438" y="5350044"/>
            <a:ext cx="8493125" cy="1015663"/>
          </a:xfrm>
          <a:prstGeom prst="rect">
            <a:avLst/>
          </a:prstGeom>
          <a:ln/>
          <a:effectLst>
            <a:outerShdw blurRad="50800" dist="38100" dir="18900000" algn="bl" rotWithShape="0">
              <a:prstClr val="black">
                <a:alpha val="40000"/>
              </a:prstClr>
            </a:outerShdw>
          </a:effectLst>
          <a:extLst/>
        </p:spPr>
        <p:style>
          <a:lnRef idx="1">
            <a:schemeClr val="accent6"/>
          </a:lnRef>
          <a:fillRef idx="2">
            <a:schemeClr val="accent6"/>
          </a:fillRef>
          <a:effectRef idx="1">
            <a:schemeClr val="accent6"/>
          </a:effectRef>
          <a:fontRef idx="minor">
            <a:schemeClr val="dk1"/>
          </a:fontRef>
        </p:style>
        <p:txBody>
          <a:bodyPr>
            <a:spAutoFit/>
          </a:bodyPr>
          <a:lstStyle/>
          <a:p>
            <a:pPr algn="just"/>
            <a:r>
              <a:rPr lang="en-US" sz="1500" dirty="0" smtClean="0">
                <a:solidFill>
                  <a:srgbClr val="000000"/>
                </a:solidFill>
                <a:ea typeface="Tahoma" pitchFamily="34" charset="0"/>
                <a:cs typeface="Tahoma" pitchFamily="34" charset="0"/>
              </a:rPr>
              <a:t>As a bipartisan team, FM3 and Public Opinion Strategies have researched a wide range of issues for nearly a decade, in particular on conservation-related initiatives and policies. Together, the two firms have jointly conducted research on behalf of political campaigns, businesses, not-for-profit organizations and public agencies in 44 states and nationally. </a:t>
            </a:r>
          </a:p>
        </p:txBody>
      </p:sp>
      <p:sp>
        <p:nvSpPr>
          <p:cNvPr id="16391" name="TextBox 9"/>
          <p:cNvSpPr txBox="1">
            <a:spLocks noChangeArrowheads="1"/>
          </p:cNvSpPr>
          <p:nvPr/>
        </p:nvSpPr>
        <p:spPr bwMode="auto">
          <a:xfrm>
            <a:off x="252827" y="2700699"/>
            <a:ext cx="15022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hangingPunct="1"/>
            <a:r>
              <a:rPr lang="en-US" sz="1200" i="1" dirty="0" smtClean="0">
                <a:solidFill>
                  <a:srgbClr val="000000"/>
                </a:solidFill>
              </a:rPr>
              <a:t>Dave Metz – FM3</a:t>
            </a:r>
          </a:p>
        </p:txBody>
      </p:sp>
      <p:sp>
        <p:nvSpPr>
          <p:cNvPr id="16392" name="TextBox 10"/>
          <p:cNvSpPr txBox="1">
            <a:spLocks noChangeArrowheads="1"/>
          </p:cNvSpPr>
          <p:nvPr/>
        </p:nvSpPr>
        <p:spPr bwMode="auto">
          <a:xfrm>
            <a:off x="115889" y="4892543"/>
            <a:ext cx="17319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hangingPunct="1"/>
            <a:r>
              <a:rPr lang="en-US" sz="1200" i="1" dirty="0" smtClean="0">
                <a:solidFill>
                  <a:srgbClr val="000000"/>
                </a:solidFill>
              </a:rPr>
              <a:t>Lori Weigel - POS</a:t>
            </a:r>
          </a:p>
        </p:txBody>
      </p:sp>
      <p:pic>
        <p:nvPicPr>
          <p:cNvPr id="16393" name="Picture 2" descr="Lori Gudermuth Weigel"/>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5885" r="12239"/>
          <a:stretch>
            <a:fillRect/>
          </a:stretch>
        </p:blipFill>
        <p:spPr bwMode="auto">
          <a:xfrm>
            <a:off x="417514" y="3260593"/>
            <a:ext cx="12477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73420" y="1024541"/>
            <a:ext cx="1133719" cy="1591185"/>
          </a:xfrm>
          <a:prstGeom prst="rect">
            <a:avLst/>
          </a:prstGeom>
        </p:spPr>
      </p:pic>
    </p:spTree>
    <p:extLst>
      <p:ext uri="{BB962C8B-B14F-4D97-AF65-F5344CB8AC3E}">
        <p14:creationId xmlns:p14="http://schemas.microsoft.com/office/powerpoint/2010/main" val="82971030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9550" y="5986046"/>
            <a:ext cx="8477250" cy="338554"/>
          </a:xfrm>
          <a:prstGeom prst="rect">
            <a:avLst/>
          </a:prstGeom>
          <a:noFill/>
        </p:spPr>
        <p:txBody>
          <a:bodyPr wrap="square" lIns="0" tIns="0" rIns="0" bIns="0" rtlCol="0">
            <a:spAutoFit/>
          </a:bodyPr>
          <a:lstStyle/>
          <a:p>
            <a:pPr algn="ctr"/>
            <a:r>
              <a:rPr lang="en-US" sz="1100" i="1" dirty="0">
                <a:solidFill>
                  <a:prstClr val="black"/>
                </a:solidFill>
              </a:rPr>
              <a:t>And over the past year, how many times do you think you have visited public lands managed </a:t>
            </a:r>
            <a:r>
              <a:rPr lang="en-US" sz="1100" i="1" dirty="0" smtClean="0">
                <a:solidFill>
                  <a:prstClr val="black"/>
                </a:solidFill>
              </a:rPr>
              <a:t>by one </a:t>
            </a:r>
            <a:r>
              <a:rPr lang="en-US" sz="1100" i="1" dirty="0">
                <a:solidFill>
                  <a:prstClr val="black"/>
                </a:solidFill>
              </a:rPr>
              <a:t>of the national agencies I mentioned before, such as national parks, national </a:t>
            </a:r>
            <a:r>
              <a:rPr lang="en-US" sz="1100" i="1" dirty="0" smtClean="0">
                <a:solidFill>
                  <a:prstClr val="black"/>
                </a:solidFill>
              </a:rPr>
              <a:t>forests, national </a:t>
            </a:r>
            <a:r>
              <a:rPr lang="en-US" sz="1100" i="1" dirty="0">
                <a:solidFill>
                  <a:prstClr val="black"/>
                </a:solidFill>
              </a:rPr>
              <a:t>monuments, national wildlife refuges, or other national public lands?</a:t>
            </a:r>
          </a:p>
        </p:txBody>
      </p:sp>
      <p:sp>
        <p:nvSpPr>
          <p:cNvPr id="7" name="Title 1"/>
          <p:cNvSpPr txBox="1">
            <a:spLocks/>
          </p:cNvSpPr>
          <p:nvPr/>
        </p:nvSpPr>
        <p:spPr>
          <a:xfrm>
            <a:off x="-76200" y="76200"/>
            <a:ext cx="9296400" cy="639762"/>
          </a:xfrm>
          <a:prstGeom prst="rect">
            <a:avLst/>
          </a:prstGeom>
          <a:noFill/>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dirty="0" smtClean="0">
                <a:solidFill>
                  <a:prstClr val="black"/>
                </a:solidFill>
                <a:latin typeface="Calibri" pitchFamily="34" charset="0"/>
                <a:ea typeface="Tahoma" pitchFamily="34" charset="0"/>
                <a:cs typeface="Tahoma" pitchFamily="34" charset="0"/>
              </a:rPr>
              <a:t>Americans say they visit national public lands. </a:t>
            </a:r>
            <a:endParaRPr lang="en-US" sz="2800" b="1" dirty="0">
              <a:solidFill>
                <a:prstClr val="black"/>
              </a:solidFill>
              <a:latin typeface="Calibri" pitchFamily="34" charset="0"/>
              <a:ea typeface="Tahoma" pitchFamily="34" charset="0"/>
              <a:cs typeface="Tahoma"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29361331"/>
              </p:ext>
            </p:extLst>
          </p:nvPr>
        </p:nvGraphicFramePr>
        <p:xfrm>
          <a:off x="775208" y="1066800"/>
          <a:ext cx="7644384" cy="4389120"/>
        </p:xfrm>
        <a:graphic>
          <a:graphicData uri="http://schemas.openxmlformats.org/drawingml/2006/table">
            <a:tbl>
              <a:tblPr firstRow="1" bandRow="1">
                <a:effectLst>
                  <a:innerShdw blurRad="114300">
                    <a:prstClr val="black"/>
                  </a:innerShdw>
                </a:effectLst>
                <a:tableStyleId>{8EC20E35-A176-4012-BC5E-935CFFF8708E}</a:tableStyleId>
              </a:tblPr>
              <a:tblGrid>
                <a:gridCol w="4169664"/>
                <a:gridCol w="1737360"/>
                <a:gridCol w="1737360"/>
              </a:tblGrid>
              <a:tr h="548640">
                <a:tc>
                  <a:txBody>
                    <a:bodyPr/>
                    <a:lstStyle/>
                    <a:p>
                      <a:pPr algn="ctr" rtl="0" fontAlgn="ctr"/>
                      <a:endParaRPr lang="en-US" sz="2400" b="0" i="0" u="none" strike="noStrike" dirty="0">
                        <a:solidFill>
                          <a:srgbClr val="000000"/>
                        </a:solidFill>
                        <a:effectLst/>
                        <a:latin typeface="Calibri"/>
                      </a:endParaRPr>
                    </a:p>
                  </a:txBody>
                  <a:tcPr marL="857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2000" b="1" i="0" u="none" strike="noStrike" kern="1200" dirty="0" smtClean="0">
                          <a:solidFill>
                            <a:schemeClr val="bg1"/>
                          </a:solidFill>
                          <a:effectLst/>
                          <a:latin typeface="Calibri"/>
                          <a:ea typeface="+mn-ea"/>
                          <a:cs typeface="+mn-cs"/>
                        </a:rPr>
                        <a:t>Western States</a:t>
                      </a:r>
                      <a:endParaRPr lang="en-US" sz="2000" b="1" i="0" u="none" strike="noStrike" kern="1200" dirty="0">
                        <a:solidFill>
                          <a:schemeClr val="bg1"/>
                        </a:solidFill>
                        <a:effectLst/>
                        <a:latin typeface="Calibri"/>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ctr"/>
                      <a:r>
                        <a:rPr lang="en-US" sz="2000" b="1" i="0" u="none" strike="noStrike" kern="1200" dirty="0" smtClean="0">
                          <a:solidFill>
                            <a:schemeClr val="bg1"/>
                          </a:solidFill>
                          <a:effectLst/>
                          <a:latin typeface="Calibri"/>
                          <a:ea typeface="+mn-ea"/>
                          <a:cs typeface="+mn-cs"/>
                        </a:rPr>
                        <a:t>National</a:t>
                      </a:r>
                      <a:endParaRPr lang="en-US" sz="2000" b="1" i="0" u="none" strike="noStrike" kern="1200" dirty="0">
                        <a:solidFill>
                          <a:schemeClr val="bg1"/>
                        </a:solidFill>
                        <a:effectLst/>
                        <a:latin typeface="Calibri"/>
                        <a:ea typeface="+mn-ea"/>
                        <a:cs typeface="+mn-cs"/>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640080">
                <a:tc>
                  <a:txBody>
                    <a:bodyPr/>
                    <a:lstStyle/>
                    <a:p>
                      <a:pPr algn="ctr" rtl="0" fontAlgn="ctr"/>
                      <a:r>
                        <a:rPr lang="en-US" sz="2400" b="0" i="0" u="none" strike="noStrike" dirty="0" smtClean="0">
                          <a:solidFill>
                            <a:srgbClr val="000000"/>
                          </a:solidFill>
                          <a:effectLst/>
                          <a:latin typeface="Calibri"/>
                        </a:rPr>
                        <a:t>Once or twice</a:t>
                      </a:r>
                      <a:endParaRPr lang="en-US" sz="2400" b="0" i="0" u="none" strike="noStrike" dirty="0">
                        <a:solidFill>
                          <a:srgbClr val="000000"/>
                        </a:solidFill>
                        <a:effectLst/>
                        <a:latin typeface="Calibri"/>
                      </a:endParaRPr>
                    </a:p>
                  </a:txBody>
                  <a:tcPr marL="857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3600" b="1" i="0" u="none" strike="noStrike" cap="none" spc="0" dirty="0" smtClean="0">
                          <a:ln w="17780" cmpd="sng">
                            <a:solidFill>
                              <a:schemeClr val="accent1">
                                <a:tint val="3000"/>
                              </a:schemeClr>
                            </a:solidFill>
                            <a:prstDash val="solid"/>
                            <a:miter lim="800000"/>
                          </a:ln>
                          <a:solidFill>
                            <a:srgbClr val="1E5D82"/>
                          </a:solidFill>
                          <a:effectLst/>
                          <a:latin typeface="Calibri"/>
                        </a:rPr>
                        <a:t>21%</a:t>
                      </a:r>
                      <a:endParaRPr lang="en-US" sz="3600" b="1" i="0" u="none" strike="noStrike" cap="none" spc="0" dirty="0">
                        <a:ln w="17780" cmpd="sng">
                          <a:solidFill>
                            <a:schemeClr val="accent1">
                              <a:tint val="3000"/>
                            </a:schemeClr>
                          </a:solidFill>
                          <a:prstDash val="solid"/>
                          <a:miter lim="800000"/>
                        </a:ln>
                        <a:solidFill>
                          <a:srgbClr val="1E5D82"/>
                        </a:solidFill>
                        <a:effectLst/>
                        <a:latin typeface="Calibri"/>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3600" b="1" i="0" u="none" strike="noStrike" cap="none" spc="0" dirty="0" smtClean="0">
                          <a:ln w="17780" cmpd="sng">
                            <a:solidFill>
                              <a:schemeClr val="accent1">
                                <a:tint val="3000"/>
                              </a:schemeClr>
                            </a:solidFill>
                            <a:prstDash val="solid"/>
                            <a:miter lim="800000"/>
                          </a:ln>
                          <a:solidFill>
                            <a:srgbClr val="002060"/>
                          </a:solidFill>
                          <a:effectLst/>
                          <a:latin typeface="Calibri"/>
                        </a:rPr>
                        <a:t>32%</a:t>
                      </a:r>
                      <a:endParaRPr lang="en-US" sz="3600" b="1" i="0" u="none" strike="noStrike" cap="none" spc="0" dirty="0">
                        <a:ln w="17780" cmpd="sng">
                          <a:solidFill>
                            <a:schemeClr val="accent1">
                              <a:tint val="3000"/>
                            </a:schemeClr>
                          </a:solidFill>
                          <a:prstDash val="solid"/>
                          <a:miter lim="800000"/>
                        </a:ln>
                        <a:solidFill>
                          <a:srgbClr val="002060"/>
                        </a:solidFill>
                        <a:effectLst/>
                        <a:latin typeface="Calibri"/>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40080">
                <a:tc>
                  <a:txBody>
                    <a:bodyPr/>
                    <a:lstStyle/>
                    <a:p>
                      <a:pPr algn="ctr" rtl="0" fontAlgn="ctr"/>
                      <a:r>
                        <a:rPr lang="en-US" sz="2400" b="0" i="0" u="none" strike="noStrike" dirty="0" smtClean="0">
                          <a:solidFill>
                            <a:srgbClr val="000000"/>
                          </a:solidFill>
                          <a:effectLst/>
                          <a:latin typeface="Calibri"/>
                        </a:rPr>
                        <a:t>3-5 Times</a:t>
                      </a:r>
                      <a:endParaRPr lang="en-US" sz="2400" b="0" i="0" u="none" strike="noStrike" dirty="0">
                        <a:solidFill>
                          <a:srgbClr val="000000"/>
                        </a:solidFill>
                        <a:effectLst/>
                        <a:latin typeface="Calibri"/>
                      </a:endParaRPr>
                    </a:p>
                  </a:txBody>
                  <a:tcPr marL="857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US" sz="3600" b="1" i="0" u="none" strike="noStrike" cap="none" spc="0" dirty="0" smtClean="0">
                          <a:ln w="17780" cmpd="sng">
                            <a:solidFill>
                              <a:schemeClr val="accent1">
                                <a:tint val="3000"/>
                              </a:schemeClr>
                            </a:solidFill>
                            <a:prstDash val="solid"/>
                            <a:miter lim="800000"/>
                          </a:ln>
                          <a:solidFill>
                            <a:srgbClr val="1E5D82"/>
                          </a:solidFill>
                          <a:effectLst/>
                          <a:latin typeface="Calibri"/>
                        </a:rPr>
                        <a:t>25%</a:t>
                      </a:r>
                      <a:endParaRPr lang="en-US" sz="3600" b="1" i="0" u="none" strike="noStrike" cap="none" spc="0" dirty="0">
                        <a:ln w="17780" cmpd="sng">
                          <a:solidFill>
                            <a:schemeClr val="accent1">
                              <a:tint val="3000"/>
                            </a:schemeClr>
                          </a:solidFill>
                          <a:prstDash val="solid"/>
                          <a:miter lim="800000"/>
                        </a:ln>
                        <a:solidFill>
                          <a:srgbClr val="1E5D82"/>
                        </a:solidFill>
                        <a:effectLst/>
                        <a:latin typeface="Calibri"/>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US" sz="3600" b="1" i="0" u="none" strike="noStrike" cap="none" spc="0" dirty="0" smtClean="0">
                          <a:ln w="17780" cmpd="sng">
                            <a:solidFill>
                              <a:schemeClr val="accent1">
                                <a:tint val="3000"/>
                              </a:schemeClr>
                            </a:solidFill>
                            <a:prstDash val="solid"/>
                            <a:miter lim="800000"/>
                          </a:ln>
                          <a:solidFill>
                            <a:srgbClr val="002060"/>
                          </a:solidFill>
                          <a:effectLst/>
                          <a:latin typeface="Calibri"/>
                        </a:rPr>
                        <a:t>25%</a:t>
                      </a:r>
                      <a:endParaRPr lang="en-US" sz="3600" b="1" i="0" u="none" strike="noStrike" cap="none" spc="0" dirty="0">
                        <a:ln w="17780" cmpd="sng">
                          <a:solidFill>
                            <a:schemeClr val="accent1">
                              <a:tint val="3000"/>
                            </a:schemeClr>
                          </a:solidFill>
                          <a:prstDash val="solid"/>
                          <a:miter lim="800000"/>
                        </a:ln>
                        <a:solidFill>
                          <a:srgbClr val="002060"/>
                        </a:solidFill>
                        <a:effectLst/>
                        <a:latin typeface="Calibri"/>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640080">
                <a:tc>
                  <a:txBody>
                    <a:bodyPr/>
                    <a:lstStyle/>
                    <a:p>
                      <a:pPr algn="ctr" rtl="0" fontAlgn="ctr"/>
                      <a:r>
                        <a:rPr lang="en-US" sz="2400" b="0" i="0" u="none" strike="noStrike" dirty="0" smtClean="0">
                          <a:solidFill>
                            <a:srgbClr val="000000"/>
                          </a:solidFill>
                          <a:effectLst/>
                          <a:latin typeface="Calibri"/>
                        </a:rPr>
                        <a:t>6-10 Times</a:t>
                      </a:r>
                      <a:endParaRPr lang="en-US" sz="2400" b="0" i="0" u="none" strike="noStrike" dirty="0">
                        <a:solidFill>
                          <a:srgbClr val="000000"/>
                        </a:solidFill>
                        <a:effectLst/>
                        <a:latin typeface="Calibri"/>
                      </a:endParaRPr>
                    </a:p>
                  </a:txBody>
                  <a:tcPr marL="857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3600" b="1" i="0" u="none" strike="noStrike" cap="none" spc="0" dirty="0" smtClean="0">
                          <a:ln w="17780" cmpd="sng">
                            <a:solidFill>
                              <a:schemeClr val="accent1">
                                <a:tint val="3000"/>
                              </a:schemeClr>
                            </a:solidFill>
                            <a:prstDash val="solid"/>
                            <a:miter lim="800000"/>
                          </a:ln>
                          <a:solidFill>
                            <a:srgbClr val="1E5D82"/>
                          </a:solidFill>
                          <a:effectLst/>
                          <a:latin typeface="Calibri"/>
                        </a:rPr>
                        <a:t>18%</a:t>
                      </a:r>
                      <a:endParaRPr lang="en-US" sz="3600" b="1" i="0" u="none" strike="noStrike" cap="none" spc="0" dirty="0">
                        <a:ln w="17780" cmpd="sng">
                          <a:solidFill>
                            <a:schemeClr val="accent1">
                              <a:tint val="3000"/>
                            </a:schemeClr>
                          </a:solidFill>
                          <a:prstDash val="solid"/>
                          <a:miter lim="800000"/>
                        </a:ln>
                        <a:solidFill>
                          <a:srgbClr val="1E5D82"/>
                        </a:solidFill>
                        <a:effectLst/>
                        <a:latin typeface="Calibri"/>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3600" b="1" i="0" u="none" strike="noStrike" cap="none" spc="0" dirty="0" smtClean="0">
                          <a:ln w="17780" cmpd="sng">
                            <a:solidFill>
                              <a:schemeClr val="accent1">
                                <a:tint val="3000"/>
                              </a:schemeClr>
                            </a:solidFill>
                            <a:prstDash val="solid"/>
                            <a:miter lim="800000"/>
                          </a:ln>
                          <a:solidFill>
                            <a:srgbClr val="002060"/>
                          </a:solidFill>
                          <a:effectLst/>
                          <a:latin typeface="Calibri"/>
                        </a:rPr>
                        <a:t>11%</a:t>
                      </a:r>
                      <a:endParaRPr lang="en-US" sz="3600" b="1" i="0" u="none" strike="noStrike" cap="none" spc="0" dirty="0">
                        <a:ln w="17780" cmpd="sng">
                          <a:solidFill>
                            <a:schemeClr val="accent1">
                              <a:tint val="3000"/>
                            </a:schemeClr>
                          </a:solidFill>
                          <a:prstDash val="solid"/>
                          <a:miter lim="800000"/>
                        </a:ln>
                        <a:solidFill>
                          <a:srgbClr val="002060"/>
                        </a:solidFill>
                        <a:effectLst/>
                        <a:latin typeface="Calibri"/>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40080">
                <a:tc>
                  <a:txBody>
                    <a:bodyPr/>
                    <a:lstStyle/>
                    <a:p>
                      <a:pPr algn="ctr" rtl="0" fontAlgn="ctr"/>
                      <a:r>
                        <a:rPr lang="en-US" sz="2400" b="0" i="0" u="none" strike="noStrike" dirty="0" smtClean="0">
                          <a:solidFill>
                            <a:srgbClr val="000000"/>
                          </a:solidFill>
                          <a:effectLst/>
                          <a:latin typeface="Calibri"/>
                        </a:rPr>
                        <a:t>11-20 Times</a:t>
                      </a:r>
                      <a:endParaRPr lang="en-US" sz="2400" b="0" i="0" u="none" strike="noStrike" dirty="0">
                        <a:solidFill>
                          <a:srgbClr val="000000"/>
                        </a:solidFill>
                        <a:effectLst/>
                        <a:latin typeface="Calibri"/>
                      </a:endParaRPr>
                    </a:p>
                  </a:txBody>
                  <a:tcPr marL="85725" marR="9525" marT="9525" marB="0" anchor="ctr">
                    <a:lnL w="12700" cap="flat" cmpd="sng" algn="ctr">
                      <a:solidFill>
                        <a:schemeClr val="tx1"/>
                      </a:solid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US" sz="3600" b="1" i="0" u="none" strike="noStrike" cap="none" spc="0" dirty="0" smtClean="0">
                          <a:ln w="17780" cmpd="sng">
                            <a:solidFill>
                              <a:schemeClr val="accent1">
                                <a:tint val="3000"/>
                              </a:schemeClr>
                            </a:solidFill>
                            <a:prstDash val="solid"/>
                            <a:miter lim="800000"/>
                          </a:ln>
                          <a:solidFill>
                            <a:srgbClr val="1E5D82"/>
                          </a:solidFill>
                          <a:effectLst/>
                          <a:latin typeface="Calibri"/>
                        </a:rPr>
                        <a:t>12%</a:t>
                      </a:r>
                      <a:endParaRPr lang="en-US" sz="3600" b="1" i="0" u="none" strike="noStrike" cap="none" spc="0" dirty="0">
                        <a:ln w="17780" cmpd="sng">
                          <a:solidFill>
                            <a:schemeClr val="accent1">
                              <a:tint val="3000"/>
                            </a:schemeClr>
                          </a:solidFill>
                          <a:prstDash val="solid"/>
                          <a:miter lim="800000"/>
                        </a:ln>
                        <a:solidFill>
                          <a:srgbClr val="1E5D82"/>
                        </a:solidFill>
                        <a:effectLst/>
                        <a:latin typeface="Calibri"/>
                      </a:endParaRPr>
                    </a:p>
                  </a:txBody>
                  <a:tcPr marL="9525" marR="9525" marT="9525" marB="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US" sz="3600" b="1" i="0" u="none" strike="noStrike" cap="none" spc="0" dirty="0" smtClean="0">
                          <a:ln w="17780" cmpd="sng">
                            <a:solidFill>
                              <a:schemeClr val="accent1">
                                <a:tint val="3000"/>
                              </a:schemeClr>
                            </a:solidFill>
                            <a:prstDash val="solid"/>
                            <a:miter lim="800000"/>
                          </a:ln>
                          <a:solidFill>
                            <a:srgbClr val="002060"/>
                          </a:solidFill>
                          <a:effectLst/>
                          <a:latin typeface="Calibri"/>
                        </a:rPr>
                        <a:t>6%</a:t>
                      </a:r>
                      <a:endParaRPr lang="en-US" sz="3600" b="1" i="0" u="none" strike="noStrike" cap="none" spc="0" dirty="0">
                        <a:ln w="17780" cmpd="sng">
                          <a:solidFill>
                            <a:schemeClr val="accent1">
                              <a:tint val="3000"/>
                            </a:schemeClr>
                          </a:solidFill>
                          <a:prstDash val="solid"/>
                          <a:miter lim="800000"/>
                        </a:ln>
                        <a:solidFill>
                          <a:srgbClr val="002060"/>
                        </a:solidFill>
                        <a:effectLst/>
                        <a:latin typeface="Calibri"/>
                      </a:endParaRPr>
                    </a:p>
                  </a:txBody>
                  <a:tcPr marL="9525" marR="9525" marT="9525" marB="0" anchor="ctr">
                    <a:lnL w="571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640080">
                <a:tc>
                  <a:txBody>
                    <a:bodyPr/>
                    <a:lstStyle/>
                    <a:p>
                      <a:pPr algn="ctr" rtl="0" fontAlgn="ctr"/>
                      <a:r>
                        <a:rPr lang="en-US" sz="2400" b="0" i="0" u="none" strike="noStrike" dirty="0" smtClean="0">
                          <a:solidFill>
                            <a:srgbClr val="000000"/>
                          </a:solidFill>
                          <a:effectLst/>
                          <a:latin typeface="Calibri"/>
                        </a:rPr>
                        <a:t>More than 20 Times</a:t>
                      </a:r>
                      <a:endParaRPr lang="en-US" sz="2400" b="0" i="0" u="none" strike="noStrike" dirty="0">
                        <a:solidFill>
                          <a:srgbClr val="000000"/>
                        </a:solidFill>
                        <a:effectLst/>
                        <a:latin typeface="Calibri"/>
                      </a:endParaRPr>
                    </a:p>
                  </a:txBody>
                  <a:tcPr marL="85725" marR="9525" marT="9525" marB="0" anchor="ctr">
                    <a:lnL w="12700" cap="flat" cmpd="sng" algn="ctr">
                      <a:solidFill>
                        <a:schemeClr val="tx1"/>
                      </a:solid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r>
                        <a:rPr lang="en-US" sz="3600" b="1" i="0" u="none" strike="noStrike" kern="1200" cap="none" spc="0" dirty="0" smtClean="0">
                          <a:ln w="17780" cmpd="sng">
                            <a:solidFill>
                              <a:schemeClr val="accent1">
                                <a:tint val="3000"/>
                              </a:schemeClr>
                            </a:solidFill>
                            <a:prstDash val="solid"/>
                            <a:miter lim="800000"/>
                          </a:ln>
                          <a:solidFill>
                            <a:srgbClr val="1E5D82"/>
                          </a:solidFill>
                          <a:effectLst/>
                          <a:latin typeface="Calibri"/>
                          <a:ea typeface="+mn-ea"/>
                          <a:cs typeface="+mn-cs"/>
                        </a:rPr>
                        <a:t>17%</a:t>
                      </a:r>
                      <a:endParaRPr lang="en-US" sz="3600" b="1" i="0" u="none" strike="noStrike" kern="1200" cap="none" spc="0" dirty="0">
                        <a:ln w="17780" cmpd="sng">
                          <a:solidFill>
                            <a:schemeClr val="accent1">
                              <a:tint val="3000"/>
                            </a:schemeClr>
                          </a:solidFill>
                          <a:prstDash val="solid"/>
                          <a:miter lim="800000"/>
                        </a:ln>
                        <a:solidFill>
                          <a:srgbClr val="1E5D82"/>
                        </a:solidFill>
                        <a:effectLst/>
                        <a:latin typeface="Calibri"/>
                        <a:ea typeface="+mn-ea"/>
                        <a:cs typeface="+mn-cs"/>
                      </a:endParaRPr>
                    </a:p>
                  </a:txBody>
                  <a:tcPr marL="9525" marR="9525" marT="9525" marB="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r>
                        <a:rPr lang="en-US" sz="3600" b="1" i="0" u="none" strike="noStrike" kern="1200" cap="none" spc="0" dirty="0" smtClean="0">
                          <a:ln w="17780" cmpd="sng">
                            <a:solidFill>
                              <a:schemeClr val="accent1">
                                <a:tint val="3000"/>
                              </a:schemeClr>
                            </a:solidFill>
                            <a:prstDash val="solid"/>
                            <a:miter lim="800000"/>
                          </a:ln>
                          <a:solidFill>
                            <a:srgbClr val="002060"/>
                          </a:solidFill>
                          <a:effectLst/>
                          <a:latin typeface="Calibri"/>
                          <a:ea typeface="+mn-ea"/>
                          <a:cs typeface="+mn-cs"/>
                        </a:rPr>
                        <a:t>4%</a:t>
                      </a:r>
                      <a:endParaRPr lang="en-US" sz="3600" b="1" i="0" u="none" strike="noStrike" kern="1200" cap="none" spc="0" dirty="0">
                        <a:ln w="17780" cmpd="sng">
                          <a:solidFill>
                            <a:schemeClr val="accent1">
                              <a:tint val="3000"/>
                            </a:schemeClr>
                          </a:solidFill>
                          <a:prstDash val="solid"/>
                          <a:miter lim="800000"/>
                        </a:ln>
                        <a:solidFill>
                          <a:srgbClr val="002060"/>
                        </a:solidFill>
                        <a:effectLst/>
                        <a:latin typeface="Calibri"/>
                        <a:ea typeface="+mn-ea"/>
                        <a:cs typeface="+mn-cs"/>
                      </a:endParaRPr>
                    </a:p>
                  </a:txBody>
                  <a:tcPr marL="9525" marR="9525" marT="9525" marB="0" anchor="ctr">
                    <a:lnL w="571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40080">
                <a:tc>
                  <a:txBody>
                    <a:bodyPr/>
                    <a:lstStyle/>
                    <a:p>
                      <a:pPr algn="ctr" rtl="0" fontAlgn="ctr"/>
                      <a:r>
                        <a:rPr lang="en-US" sz="2400" b="1" i="0" u="none" strike="noStrike" dirty="0" smtClean="0">
                          <a:solidFill>
                            <a:srgbClr val="000000"/>
                          </a:solidFill>
                          <a:effectLst/>
                          <a:latin typeface="Calibri"/>
                        </a:rPr>
                        <a:t>Visited</a:t>
                      </a:r>
                      <a:endParaRPr lang="en-US" sz="2400" b="1" i="0" u="none" strike="noStrike" dirty="0">
                        <a:solidFill>
                          <a:srgbClr val="000000"/>
                        </a:solidFill>
                        <a:effectLst/>
                        <a:latin typeface="Calibri"/>
                      </a:endParaRPr>
                    </a:p>
                  </a:txBody>
                  <a:tcPr marL="85725" marR="9525" marT="9525" marB="0" anchor="ctr">
                    <a:lnL w="12700" cap="flat" cmpd="sng" algn="ctr">
                      <a:solidFill>
                        <a:schemeClr val="tx1"/>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sz="3600" b="1" i="0" u="none" strike="noStrike" kern="1200" cap="none" spc="0" dirty="0" smtClean="0">
                          <a:ln w="17780" cmpd="sng">
                            <a:solidFill>
                              <a:schemeClr val="accent1">
                                <a:tint val="3000"/>
                              </a:schemeClr>
                            </a:solidFill>
                            <a:prstDash val="solid"/>
                            <a:miter lim="800000"/>
                          </a:ln>
                          <a:solidFill>
                            <a:schemeClr val="tx1"/>
                          </a:solidFill>
                          <a:effectLst/>
                          <a:latin typeface="Calibri"/>
                          <a:ea typeface="+mn-ea"/>
                          <a:cs typeface="+mn-cs"/>
                        </a:rPr>
                        <a:t>93%</a:t>
                      </a:r>
                      <a:endParaRPr lang="en-US" sz="3600" b="1" i="0" u="none" strike="noStrike" kern="1200" cap="none" spc="0" dirty="0">
                        <a:ln w="17780" cmpd="sng">
                          <a:solidFill>
                            <a:schemeClr val="accent1">
                              <a:tint val="3000"/>
                            </a:schemeClr>
                          </a:solidFill>
                          <a:prstDash val="solid"/>
                          <a:miter lim="800000"/>
                        </a:ln>
                        <a:solidFill>
                          <a:schemeClr val="tx1"/>
                        </a:solidFill>
                        <a:effectLst/>
                        <a:latin typeface="Calibri"/>
                        <a:ea typeface="+mn-ea"/>
                        <a:cs typeface="+mn-cs"/>
                      </a:endParaRPr>
                    </a:p>
                  </a:txBody>
                  <a:tcPr marL="9525" marR="9525" marT="9525" marB="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sz="3600" b="1" i="0" u="none" strike="noStrike" kern="1200" cap="none" spc="0" dirty="0" smtClean="0">
                          <a:ln w="17780" cmpd="sng">
                            <a:solidFill>
                              <a:schemeClr val="accent1">
                                <a:tint val="3000"/>
                              </a:schemeClr>
                            </a:solidFill>
                            <a:prstDash val="solid"/>
                            <a:miter lim="800000"/>
                          </a:ln>
                          <a:solidFill>
                            <a:schemeClr val="tx1"/>
                          </a:solidFill>
                          <a:effectLst/>
                          <a:latin typeface="Calibri"/>
                          <a:ea typeface="+mn-ea"/>
                          <a:cs typeface="+mn-cs"/>
                        </a:rPr>
                        <a:t>78%</a:t>
                      </a:r>
                      <a:endParaRPr lang="en-US" sz="3600" b="1" i="0" u="none" strike="noStrike" kern="1200" cap="none" spc="0" dirty="0">
                        <a:ln w="17780" cmpd="sng">
                          <a:solidFill>
                            <a:schemeClr val="accent1">
                              <a:tint val="3000"/>
                            </a:schemeClr>
                          </a:solidFill>
                          <a:prstDash val="solid"/>
                          <a:miter lim="800000"/>
                        </a:ln>
                        <a:solidFill>
                          <a:schemeClr val="tx1"/>
                        </a:solidFill>
                        <a:effectLst/>
                        <a:latin typeface="Calibri"/>
                        <a:ea typeface="+mn-ea"/>
                        <a:cs typeface="+mn-cs"/>
                      </a:endParaRPr>
                    </a:p>
                  </a:txBody>
                  <a:tcPr marL="9525" marR="9525" marT="9525" marB="0" anchor="ctr">
                    <a:lnL w="571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cxnSp>
        <p:nvCxnSpPr>
          <p:cNvPr id="8" name="Straight Connector 7"/>
          <p:cNvCxnSpPr/>
          <p:nvPr/>
        </p:nvCxnSpPr>
        <p:spPr>
          <a:xfrm>
            <a:off x="415637" y="5909846"/>
            <a:ext cx="83127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58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379780025"/>
              </p:ext>
            </p:extLst>
          </p:nvPr>
        </p:nvGraphicFramePr>
        <p:xfrm>
          <a:off x="762000" y="1676400"/>
          <a:ext cx="4038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45720" y="6061802"/>
            <a:ext cx="9052560" cy="461665"/>
          </a:xfrm>
          <a:prstGeom prst="rect">
            <a:avLst/>
          </a:prstGeom>
          <a:noFill/>
        </p:spPr>
        <p:txBody>
          <a:bodyPr wrap="square" rtlCol="0" anchor="ctr">
            <a:noAutofit/>
          </a:bodyPr>
          <a:lstStyle/>
          <a:p>
            <a:pPr algn="ctr"/>
            <a:r>
              <a:rPr lang="en-US" sz="1100" i="1" dirty="0" smtClean="0">
                <a:solidFill>
                  <a:prstClr val="black"/>
                </a:solidFill>
              </a:rPr>
              <a:t>Which of the following types of outdoor recreation do you participate in regularly?</a:t>
            </a:r>
            <a:endParaRPr lang="en-US" sz="1100" i="1" dirty="0">
              <a:solidFill>
                <a:prstClr val="black"/>
              </a:solidFill>
            </a:endParaRPr>
          </a:p>
        </p:txBody>
      </p:sp>
      <p:cxnSp>
        <p:nvCxnSpPr>
          <p:cNvPr id="5" name="Straight Connector 4"/>
          <p:cNvCxnSpPr/>
          <p:nvPr/>
        </p:nvCxnSpPr>
        <p:spPr>
          <a:xfrm>
            <a:off x="415637" y="6141525"/>
            <a:ext cx="83127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4061854998"/>
              </p:ext>
            </p:extLst>
          </p:nvPr>
        </p:nvGraphicFramePr>
        <p:xfrm>
          <a:off x="5029200" y="838200"/>
          <a:ext cx="3474720" cy="5212066"/>
        </p:xfrm>
        <a:graphic>
          <a:graphicData uri="http://schemas.openxmlformats.org/drawingml/2006/table">
            <a:tbl>
              <a:tblPr firstRow="1" bandRow="1">
                <a:tableStyleId>{5C22544A-7EE6-4342-B048-85BDC9FD1C3A}</a:tableStyleId>
              </a:tblPr>
              <a:tblGrid>
                <a:gridCol w="1737360"/>
                <a:gridCol w="1737360"/>
              </a:tblGrid>
              <a:tr h="274320">
                <a:tc>
                  <a:txBody>
                    <a:bodyPr/>
                    <a:lstStyle/>
                    <a:p>
                      <a:pPr marL="0" marR="0" lvl="0" indent="0" algn="ctr" defTabSz="914400" rtl="0" eaLnBrk="1" fontAlgn="ctr" latinLnBrk="0" hangingPunct="1">
                        <a:lnSpc>
                          <a:spcPct val="100000"/>
                        </a:lnSpc>
                        <a:spcBef>
                          <a:spcPct val="0"/>
                        </a:spcBef>
                        <a:spcAft>
                          <a:spcPct val="0"/>
                        </a:spcAft>
                        <a:buClr>
                          <a:schemeClr val="hlink"/>
                        </a:buClr>
                        <a:buSzPct val="80000"/>
                        <a:buFont typeface="Wingdings" pitchFamily="2" charset="2"/>
                        <a:buNone/>
                        <a:tabLst/>
                      </a:pPr>
                      <a:r>
                        <a:rPr lang="en-US" sz="2400" b="1" i="1" u="none" strike="noStrike" kern="1200" dirty="0" smtClean="0">
                          <a:solidFill>
                            <a:schemeClr val="bg1"/>
                          </a:solidFill>
                          <a:effectLst/>
                          <a:latin typeface="Calibri"/>
                          <a:ea typeface="+mn-ea"/>
                          <a:cs typeface="+mn-cs"/>
                        </a:rPr>
                        <a:t>Western </a:t>
                      </a:r>
                    </a:p>
                    <a:p>
                      <a:pPr marL="0" marR="0" lvl="0" indent="0" algn="ctr" defTabSz="914400" rtl="0" eaLnBrk="1" fontAlgn="ctr" latinLnBrk="0" hangingPunct="1">
                        <a:lnSpc>
                          <a:spcPct val="100000"/>
                        </a:lnSpc>
                        <a:spcBef>
                          <a:spcPct val="0"/>
                        </a:spcBef>
                        <a:spcAft>
                          <a:spcPct val="0"/>
                        </a:spcAft>
                        <a:buClr>
                          <a:schemeClr val="hlink"/>
                        </a:buClr>
                        <a:buSzPct val="80000"/>
                        <a:buFont typeface="Wingdings" pitchFamily="2" charset="2"/>
                        <a:buNone/>
                        <a:tabLst/>
                      </a:pPr>
                      <a:r>
                        <a:rPr lang="en-US" sz="2400" b="1" i="1" u="none" strike="noStrike" kern="1200" dirty="0" smtClean="0">
                          <a:solidFill>
                            <a:schemeClr val="bg1"/>
                          </a:solidFill>
                          <a:effectLst/>
                          <a:latin typeface="Calibri"/>
                          <a:ea typeface="+mn-ea"/>
                          <a:cs typeface="+mn-cs"/>
                        </a:rPr>
                        <a:t>States</a:t>
                      </a:r>
                    </a:p>
                  </a:txBody>
                  <a:tcPr marL="91434" marR="91434"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Pct val="80000"/>
                        <a:buFont typeface="Wingdings" pitchFamily="2" charset="2"/>
                        <a:buNone/>
                        <a:tabLst/>
                      </a:pPr>
                      <a:r>
                        <a:rPr lang="en-US" sz="2400" b="1" i="1" u="none" strike="noStrike" kern="1200" dirty="0" smtClean="0">
                          <a:solidFill>
                            <a:schemeClr val="bg1"/>
                          </a:solidFill>
                          <a:effectLst/>
                          <a:latin typeface="Calibri"/>
                          <a:ea typeface="+mn-ea"/>
                          <a:cs typeface="+mn-cs"/>
                        </a:rPr>
                        <a:t>National</a:t>
                      </a:r>
                    </a:p>
                  </a:txBody>
                  <a:tcPr marL="91434" marR="91434"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731520">
                <a:tc>
                  <a:txBody>
                    <a:bodyPr/>
                    <a:lstStyle/>
                    <a:p>
                      <a:pPr marL="0" marR="0" lvl="0" indent="0" algn="ctr" defTabSz="914400" rtl="0" eaLnBrk="1" fontAlgn="base" latinLnBrk="0" hangingPunct="1">
                        <a:lnSpc>
                          <a:spcPct val="90000"/>
                        </a:lnSpc>
                        <a:spcBef>
                          <a:spcPct val="20000"/>
                        </a:spcBef>
                        <a:spcAft>
                          <a:spcPct val="0"/>
                        </a:spcAft>
                        <a:buClr>
                          <a:schemeClr val="hlink"/>
                        </a:buClr>
                        <a:buSzPct val="80000"/>
                        <a:buFont typeface="Wingdings" pitchFamily="2" charset="2"/>
                        <a:buNone/>
                        <a:tabLst/>
                      </a:pPr>
                      <a:r>
                        <a:rPr kumimoji="0" lang="en-US" sz="3600" b="1" i="0" u="none" strike="noStrike" cap="none" normalizeH="0" baseline="0" dirty="0" smtClean="0">
                          <a:ln>
                            <a:noFill/>
                          </a:ln>
                          <a:solidFill>
                            <a:schemeClr val="accent1"/>
                          </a:solidFill>
                          <a:effectLst/>
                          <a:latin typeface="+mj-lt"/>
                          <a:cs typeface="Tahoma" pitchFamily="34" charset="0"/>
                        </a:rPr>
                        <a:t>59%</a:t>
                      </a:r>
                    </a:p>
                  </a:txBody>
                  <a:tcPr marL="91434" marR="91434"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70000"/>
                      </a:schemeClr>
                    </a:solid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80000"/>
                        <a:buFont typeface="Wingdings" pitchFamily="2" charset="2"/>
                        <a:buNone/>
                        <a:tabLst/>
                      </a:pPr>
                      <a:r>
                        <a:rPr kumimoji="0" lang="en-US" sz="3600" b="1" i="0" u="none" strike="noStrike" cap="none" normalizeH="0" baseline="0" dirty="0" smtClean="0">
                          <a:ln>
                            <a:noFill/>
                          </a:ln>
                          <a:solidFill>
                            <a:srgbClr val="002060"/>
                          </a:solidFill>
                          <a:effectLst/>
                          <a:latin typeface="+mj-lt"/>
                          <a:cs typeface="Tahoma" pitchFamily="34" charset="0"/>
                        </a:rPr>
                        <a:t>40%</a:t>
                      </a:r>
                    </a:p>
                  </a:txBody>
                  <a:tcPr marL="91434" marR="91434"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70000"/>
                      </a:schemeClr>
                    </a:solidFill>
                  </a:tcPr>
                </a:tc>
              </a:tr>
              <a:tr h="731520">
                <a:tc>
                  <a:txBody>
                    <a:bodyPr/>
                    <a:lstStyle/>
                    <a:p>
                      <a:pPr marL="0" marR="0" lvl="0" indent="0" algn="ctr" defTabSz="914400" rtl="0" eaLnBrk="1" fontAlgn="base" latinLnBrk="0" hangingPunct="1">
                        <a:lnSpc>
                          <a:spcPct val="90000"/>
                        </a:lnSpc>
                        <a:spcBef>
                          <a:spcPct val="20000"/>
                        </a:spcBef>
                        <a:spcAft>
                          <a:spcPct val="0"/>
                        </a:spcAft>
                        <a:buClr>
                          <a:schemeClr val="hlink"/>
                        </a:buClr>
                        <a:buSzPct val="80000"/>
                        <a:buFont typeface="Wingdings" pitchFamily="2" charset="2"/>
                        <a:buNone/>
                        <a:tabLst/>
                      </a:pPr>
                      <a:r>
                        <a:rPr kumimoji="0" lang="en-US" sz="3600" b="1" i="0" u="none" strike="noStrike" cap="none" normalizeH="0" baseline="0" dirty="0" smtClean="0">
                          <a:ln>
                            <a:noFill/>
                          </a:ln>
                          <a:solidFill>
                            <a:schemeClr val="accent1"/>
                          </a:solidFill>
                          <a:effectLst/>
                          <a:latin typeface="+mj-lt"/>
                          <a:cs typeface="Tahoma" pitchFamily="34" charset="0"/>
                        </a:rPr>
                        <a:t>52%</a:t>
                      </a:r>
                    </a:p>
                  </a:txBody>
                  <a:tcPr marL="91434" marR="91434"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80000"/>
                        <a:buFont typeface="Wingdings" pitchFamily="2" charset="2"/>
                        <a:buNone/>
                        <a:tabLst/>
                      </a:pPr>
                      <a:r>
                        <a:rPr kumimoji="0" lang="en-US" sz="3600" b="1" i="0" u="none" strike="noStrike" cap="none" normalizeH="0" baseline="0" dirty="0" smtClean="0">
                          <a:ln>
                            <a:noFill/>
                          </a:ln>
                          <a:solidFill>
                            <a:srgbClr val="002060"/>
                          </a:solidFill>
                          <a:effectLst/>
                          <a:latin typeface="+mj-lt"/>
                          <a:cs typeface="Tahoma" pitchFamily="34" charset="0"/>
                        </a:rPr>
                        <a:t>32%</a:t>
                      </a:r>
                    </a:p>
                  </a:txBody>
                  <a:tcPr marL="91434" marR="91434"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r>
              <a:tr h="731520">
                <a:tc>
                  <a:txBody>
                    <a:bodyPr/>
                    <a:lstStyle/>
                    <a:p>
                      <a:pPr marL="0" marR="0" lvl="0" indent="0" algn="ctr" defTabSz="914400" rtl="0" eaLnBrk="1" fontAlgn="base" latinLnBrk="0" hangingPunct="1">
                        <a:lnSpc>
                          <a:spcPct val="90000"/>
                        </a:lnSpc>
                        <a:spcBef>
                          <a:spcPct val="20000"/>
                        </a:spcBef>
                        <a:spcAft>
                          <a:spcPct val="0"/>
                        </a:spcAft>
                        <a:buClr>
                          <a:schemeClr val="hlink"/>
                        </a:buClr>
                        <a:buSzPct val="80000"/>
                        <a:buFont typeface="Wingdings" pitchFamily="2" charset="2"/>
                        <a:buNone/>
                        <a:tabLst/>
                      </a:pPr>
                      <a:r>
                        <a:rPr kumimoji="0" lang="en-US" sz="3600" b="1" i="0" u="none" strike="noStrike" cap="none" normalizeH="0" baseline="0" dirty="0" smtClean="0">
                          <a:ln>
                            <a:noFill/>
                          </a:ln>
                          <a:solidFill>
                            <a:schemeClr val="accent1"/>
                          </a:solidFill>
                          <a:effectLst/>
                          <a:latin typeface="+mj-lt"/>
                          <a:cs typeface="Tahoma" pitchFamily="34" charset="0"/>
                        </a:rPr>
                        <a:t>31%</a:t>
                      </a:r>
                    </a:p>
                  </a:txBody>
                  <a:tcPr marL="91434" marR="91434"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70000"/>
                      </a:schemeClr>
                    </a:solid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80000"/>
                        <a:buFont typeface="Wingdings" pitchFamily="2" charset="2"/>
                        <a:buNone/>
                        <a:tabLst/>
                      </a:pPr>
                      <a:r>
                        <a:rPr kumimoji="0" lang="en-US" sz="3600" b="1" i="0" u="none" strike="noStrike" cap="none" normalizeH="0" baseline="0" dirty="0" smtClean="0">
                          <a:ln>
                            <a:noFill/>
                          </a:ln>
                          <a:solidFill>
                            <a:srgbClr val="002060"/>
                          </a:solidFill>
                          <a:effectLst/>
                          <a:latin typeface="+mj-lt"/>
                          <a:cs typeface="Tahoma" pitchFamily="34" charset="0"/>
                        </a:rPr>
                        <a:t>28%</a:t>
                      </a:r>
                    </a:p>
                  </a:txBody>
                  <a:tcPr marL="91434" marR="91434"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70000"/>
                      </a:schemeClr>
                    </a:solidFill>
                  </a:tcPr>
                </a:tc>
              </a:tr>
              <a:tr h="731520">
                <a:tc>
                  <a:txBody>
                    <a:bodyPr/>
                    <a:lstStyle/>
                    <a:p>
                      <a:pPr marL="0" marR="0" lvl="0" indent="0" algn="ctr" defTabSz="914400" rtl="0" eaLnBrk="1" fontAlgn="base" latinLnBrk="0" hangingPunct="1">
                        <a:lnSpc>
                          <a:spcPct val="90000"/>
                        </a:lnSpc>
                        <a:spcBef>
                          <a:spcPct val="20000"/>
                        </a:spcBef>
                        <a:spcAft>
                          <a:spcPct val="0"/>
                        </a:spcAft>
                        <a:buClr>
                          <a:schemeClr val="hlink"/>
                        </a:buClr>
                        <a:buSzPct val="80000"/>
                        <a:buFont typeface="Wingdings" pitchFamily="2" charset="2"/>
                        <a:buNone/>
                        <a:tabLst/>
                      </a:pPr>
                      <a:r>
                        <a:rPr kumimoji="0" lang="en-US" sz="3600" b="1" i="0" u="none" strike="noStrike" cap="none" normalizeH="0" baseline="0" dirty="0" smtClean="0">
                          <a:ln>
                            <a:noFill/>
                          </a:ln>
                          <a:solidFill>
                            <a:schemeClr val="accent1"/>
                          </a:solidFill>
                          <a:effectLst/>
                          <a:latin typeface="+mj-lt"/>
                          <a:cs typeface="Tahoma" pitchFamily="34" charset="0"/>
                        </a:rPr>
                        <a:t>22%</a:t>
                      </a:r>
                    </a:p>
                  </a:txBody>
                  <a:tcPr marL="91434" marR="91434"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80000"/>
                        <a:buFont typeface="Wingdings" pitchFamily="2" charset="2"/>
                        <a:buNone/>
                        <a:tabLst/>
                      </a:pPr>
                      <a:r>
                        <a:rPr kumimoji="0" lang="en-US" sz="3600" b="1" i="0" u="none" strike="noStrike" cap="none" normalizeH="0" baseline="0" dirty="0" smtClean="0">
                          <a:ln>
                            <a:noFill/>
                          </a:ln>
                          <a:solidFill>
                            <a:srgbClr val="002060"/>
                          </a:solidFill>
                          <a:effectLst/>
                          <a:latin typeface="+mj-lt"/>
                          <a:cs typeface="Tahoma" pitchFamily="34" charset="0"/>
                        </a:rPr>
                        <a:t>25%</a:t>
                      </a:r>
                    </a:p>
                  </a:txBody>
                  <a:tcPr marL="91434" marR="91434"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r>
              <a:tr h="731520">
                <a:tc>
                  <a:txBody>
                    <a:bodyPr/>
                    <a:lstStyle/>
                    <a:p>
                      <a:pPr marL="0" marR="0" lvl="0" indent="0" algn="ctr" defTabSz="914400" rtl="0" eaLnBrk="1" fontAlgn="base" latinLnBrk="0" hangingPunct="1">
                        <a:lnSpc>
                          <a:spcPct val="90000"/>
                        </a:lnSpc>
                        <a:spcBef>
                          <a:spcPct val="20000"/>
                        </a:spcBef>
                        <a:spcAft>
                          <a:spcPct val="0"/>
                        </a:spcAft>
                        <a:buClr>
                          <a:schemeClr val="hlink"/>
                        </a:buClr>
                        <a:buSzPct val="80000"/>
                        <a:buFont typeface="Wingdings" pitchFamily="2" charset="2"/>
                        <a:buNone/>
                        <a:tabLst/>
                      </a:pPr>
                      <a:r>
                        <a:rPr kumimoji="0" lang="en-US" sz="3600" b="1" i="0" u="none" strike="noStrike" cap="none" normalizeH="0" baseline="0" dirty="0" smtClean="0">
                          <a:ln>
                            <a:noFill/>
                          </a:ln>
                          <a:solidFill>
                            <a:schemeClr val="accent1"/>
                          </a:solidFill>
                          <a:effectLst/>
                          <a:latin typeface="+mj-lt"/>
                          <a:cs typeface="Tahoma" pitchFamily="34" charset="0"/>
                        </a:rPr>
                        <a:t>20%</a:t>
                      </a:r>
                    </a:p>
                  </a:txBody>
                  <a:tcPr marL="91434" marR="91434"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70000"/>
                      </a:schemeClr>
                    </a:solid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80000"/>
                        <a:buFont typeface="Wingdings" pitchFamily="2" charset="2"/>
                        <a:buNone/>
                        <a:tabLst/>
                      </a:pPr>
                      <a:r>
                        <a:rPr kumimoji="0" lang="en-US" sz="3600" b="1" i="0" u="none" strike="noStrike" cap="none" normalizeH="0" baseline="0" dirty="0" smtClean="0">
                          <a:ln>
                            <a:noFill/>
                          </a:ln>
                          <a:solidFill>
                            <a:srgbClr val="002060"/>
                          </a:solidFill>
                          <a:effectLst/>
                          <a:latin typeface="+mj-lt"/>
                          <a:cs typeface="Tahoma" pitchFamily="34" charset="0"/>
                        </a:rPr>
                        <a:t>14%</a:t>
                      </a:r>
                    </a:p>
                  </a:txBody>
                  <a:tcPr marL="91434" marR="91434"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70000"/>
                      </a:schemeClr>
                    </a:solidFill>
                  </a:tcPr>
                </a:tc>
              </a:tr>
              <a:tr h="731520">
                <a:tc>
                  <a:txBody>
                    <a:bodyPr/>
                    <a:lstStyle/>
                    <a:p>
                      <a:pPr marL="0" marR="0" lvl="0" indent="0" algn="ctr" defTabSz="914400" rtl="0" eaLnBrk="1" fontAlgn="base" latinLnBrk="0" hangingPunct="1">
                        <a:lnSpc>
                          <a:spcPct val="90000"/>
                        </a:lnSpc>
                        <a:spcBef>
                          <a:spcPct val="20000"/>
                        </a:spcBef>
                        <a:spcAft>
                          <a:spcPct val="0"/>
                        </a:spcAft>
                        <a:buClr>
                          <a:schemeClr val="hlink"/>
                        </a:buClr>
                        <a:buSzPct val="80000"/>
                        <a:buFont typeface="Wingdings" pitchFamily="2" charset="2"/>
                        <a:buNone/>
                        <a:tabLst/>
                      </a:pPr>
                      <a:r>
                        <a:rPr kumimoji="0" lang="en-US" sz="3600" b="1" i="0" u="none" strike="noStrike" cap="none" normalizeH="0" baseline="0" dirty="0" smtClean="0">
                          <a:ln>
                            <a:noFill/>
                          </a:ln>
                          <a:solidFill>
                            <a:schemeClr val="accent1"/>
                          </a:solidFill>
                          <a:effectLst/>
                          <a:latin typeface="+mj-lt"/>
                          <a:cs typeface="Tahoma" pitchFamily="34" charset="0"/>
                        </a:rPr>
                        <a:t>20%</a:t>
                      </a:r>
                    </a:p>
                  </a:txBody>
                  <a:tcPr marL="91434" marR="91434"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80000"/>
                        <a:buFont typeface="Wingdings" pitchFamily="2" charset="2"/>
                        <a:buNone/>
                        <a:tabLst/>
                      </a:pPr>
                      <a:r>
                        <a:rPr kumimoji="0" lang="en-US" sz="3600" b="1" i="0" u="none" strike="noStrike" cap="none" normalizeH="0" baseline="0" dirty="0" smtClean="0">
                          <a:ln>
                            <a:noFill/>
                          </a:ln>
                          <a:solidFill>
                            <a:srgbClr val="002060"/>
                          </a:solidFill>
                          <a:effectLst/>
                          <a:latin typeface="+mj-lt"/>
                          <a:cs typeface="Tahoma" pitchFamily="34" charset="0"/>
                        </a:rPr>
                        <a:t>11%</a:t>
                      </a:r>
                    </a:p>
                  </a:txBody>
                  <a:tcPr marL="91434" marR="91434"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70000"/>
                      </a:schemeClr>
                    </a:solidFill>
                  </a:tcPr>
                </a:tc>
              </a:tr>
            </a:tbl>
          </a:graphicData>
        </a:graphic>
      </p:graphicFrame>
      <p:sp>
        <p:nvSpPr>
          <p:cNvPr id="10" name="Text Box 2"/>
          <p:cNvSpPr txBox="1">
            <a:spLocks noChangeArrowheads="1"/>
          </p:cNvSpPr>
          <p:nvPr/>
        </p:nvSpPr>
        <p:spPr bwMode="auto">
          <a:xfrm>
            <a:off x="0" y="0"/>
            <a:ext cx="9144000" cy="7027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200"/>
              </a:spcAft>
            </a:pPr>
            <a:r>
              <a:rPr lang="en-US" sz="2800" b="1" dirty="0" smtClean="0">
                <a:solidFill>
                  <a:prstClr val="black"/>
                </a:solidFill>
                <a:latin typeface="Calibri" pitchFamily="34" charset="0"/>
                <a:ea typeface="Tahoma" pitchFamily="34" charset="0"/>
                <a:cs typeface="Tahoma" pitchFamily="34" charset="0"/>
              </a:rPr>
              <a:t>And that they engage </a:t>
            </a:r>
            <a:r>
              <a:rPr lang="en-US" sz="2800" b="1" dirty="0">
                <a:solidFill>
                  <a:prstClr val="black"/>
                </a:solidFill>
                <a:latin typeface="Calibri" pitchFamily="34" charset="0"/>
                <a:ea typeface="Tahoma" pitchFamily="34" charset="0"/>
                <a:cs typeface="Tahoma" pitchFamily="34" charset="0"/>
              </a:rPr>
              <a:t>in outdoor </a:t>
            </a:r>
            <a:r>
              <a:rPr lang="en-US" sz="2800" b="1" dirty="0" smtClean="0">
                <a:solidFill>
                  <a:prstClr val="black"/>
                </a:solidFill>
                <a:latin typeface="Calibri" pitchFamily="34" charset="0"/>
                <a:ea typeface="Tahoma" pitchFamily="34" charset="0"/>
                <a:cs typeface="Tahoma" pitchFamily="34" charset="0"/>
              </a:rPr>
              <a:t>recreation</a:t>
            </a:r>
            <a:r>
              <a:rPr lang="en-US" sz="2800" b="1" dirty="0">
                <a:solidFill>
                  <a:prstClr val="black"/>
                </a:solidFill>
                <a:latin typeface="Calibri" pitchFamily="34" charset="0"/>
                <a:ea typeface="Tahoma" pitchFamily="34" charset="0"/>
                <a:cs typeface="Tahoma" pitchFamily="34" charset="0"/>
              </a:rPr>
              <a:t>.</a:t>
            </a:r>
            <a:r>
              <a:rPr lang="en-US" sz="2800" b="1" dirty="0" smtClean="0">
                <a:solidFill>
                  <a:prstClr val="black"/>
                </a:solidFill>
                <a:latin typeface="Calibri" pitchFamily="34" charset="0"/>
                <a:ea typeface="Tahoma" pitchFamily="34" charset="0"/>
                <a:cs typeface="Tahoma" pitchFamily="34" charset="0"/>
              </a:rPr>
              <a:t> </a:t>
            </a:r>
            <a:endParaRPr lang="en-US" sz="2800" b="1" dirty="0">
              <a:solidFill>
                <a:prstClr val="black"/>
              </a:solidFill>
              <a:latin typeface="Calibri" pitchFamily="34" charset="0"/>
              <a:ea typeface="Tahoma" pitchFamily="34" charset="0"/>
              <a:cs typeface="Tahoma" pitchFamily="34" charset="0"/>
            </a:endParaRPr>
          </a:p>
        </p:txBody>
      </p:sp>
    </p:spTree>
    <p:extLst>
      <p:ext uri="{BB962C8B-B14F-4D97-AF65-F5344CB8AC3E}">
        <p14:creationId xmlns:p14="http://schemas.microsoft.com/office/powerpoint/2010/main" val="2301497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richmondhuntclub.com/content/Portals/0/img/hunting_550x250.jpg"/>
          <p:cNvPicPr>
            <a:picLocks noChangeAspect="1" noChangeArrowheads="1"/>
          </p:cNvPicPr>
          <p:nvPr/>
        </p:nvPicPr>
        <p:blipFill rotWithShape="1">
          <a:blip r:embed="rId2">
            <a:extLst>
              <a:ext uri="{28A0092B-C50C-407E-A947-70E740481C1C}">
                <a14:useLocalDpi xmlns:a14="http://schemas.microsoft.com/office/drawing/2010/main" val="0"/>
              </a:ext>
            </a:extLst>
          </a:blip>
          <a:srcRect t="13671"/>
          <a:stretch/>
        </p:blipFill>
        <p:spPr bwMode="auto">
          <a:xfrm>
            <a:off x="541934" y="1524000"/>
            <a:ext cx="4864608" cy="1908898"/>
          </a:xfrm>
          <a:prstGeom prst="roundRect">
            <a:avLst>
              <a:gd name="adj" fmla="val 5262"/>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440" y="80554"/>
            <a:ext cx="8961120" cy="1051560"/>
          </a:xfrm>
          <a:prstGeom prst="rect">
            <a:avLst/>
          </a:prstGeom>
          <a:noFill/>
        </p:spPr>
        <p:txBody>
          <a:bodyPr wrap="square" rtlCol="0" anchor="ctr">
            <a:noAutofit/>
          </a:bodyPr>
          <a:lstStyle/>
          <a:p>
            <a:pPr algn="ctr"/>
            <a:r>
              <a:rPr lang="en-US" sz="2800" b="1" dirty="0">
                <a:solidFill>
                  <a:prstClr val="white"/>
                </a:solidFill>
              </a:rPr>
              <a:t>Sportsmen are a significant proportion of the electorate in these Western swing states. </a:t>
            </a:r>
            <a:endParaRPr lang="en-US" sz="2800" b="1" dirty="0" smtClean="0">
              <a:solidFill>
                <a:prstClr val="white"/>
              </a:solidFill>
            </a:endParaRPr>
          </a:p>
        </p:txBody>
      </p:sp>
      <p:sp>
        <p:nvSpPr>
          <p:cNvPr id="10" name="TextBox 24"/>
          <p:cNvSpPr txBox="1">
            <a:spLocks noChangeArrowheads="1"/>
          </p:cNvSpPr>
          <p:nvPr/>
        </p:nvSpPr>
        <p:spPr bwMode="auto">
          <a:xfrm>
            <a:off x="1156792" y="3356696"/>
            <a:ext cx="3638550" cy="461665"/>
          </a:xfrm>
          <a:prstGeom prst="rect">
            <a:avLst/>
          </a:prstGeom>
          <a:noFill/>
          <a:ln w="9525">
            <a:noFill/>
            <a:miter lim="800000"/>
            <a:headEnd/>
            <a:tailEnd/>
          </a:ln>
        </p:spPr>
        <p:txBody>
          <a:bodyPr wrap="square">
            <a:spAutoFit/>
          </a:bodyPr>
          <a:lstStyle/>
          <a:p>
            <a:pPr algn="ctr"/>
            <a:r>
              <a:rPr lang="en-US" sz="2400" b="1" dirty="0" smtClean="0">
                <a:solidFill>
                  <a:prstClr val="black"/>
                </a:solidFill>
              </a:rPr>
              <a:t>Hunters</a:t>
            </a:r>
            <a:endParaRPr lang="en-US" sz="2400" b="1" dirty="0">
              <a:solidFill>
                <a:prstClr val="black"/>
              </a:solidFill>
            </a:endParaRPr>
          </a:p>
        </p:txBody>
      </p:sp>
      <p:sp>
        <p:nvSpPr>
          <p:cNvPr id="12" name="TextBox 24"/>
          <p:cNvSpPr txBox="1">
            <a:spLocks noChangeArrowheads="1"/>
          </p:cNvSpPr>
          <p:nvPr/>
        </p:nvSpPr>
        <p:spPr bwMode="auto">
          <a:xfrm>
            <a:off x="1156792" y="5649684"/>
            <a:ext cx="3638550" cy="461665"/>
          </a:xfrm>
          <a:prstGeom prst="rect">
            <a:avLst/>
          </a:prstGeom>
          <a:noFill/>
          <a:ln w="9525">
            <a:noFill/>
            <a:miter lim="800000"/>
            <a:headEnd/>
            <a:tailEnd/>
          </a:ln>
        </p:spPr>
        <p:txBody>
          <a:bodyPr wrap="square">
            <a:spAutoFit/>
          </a:bodyPr>
          <a:lstStyle/>
          <a:p>
            <a:pPr algn="ctr"/>
            <a:r>
              <a:rPr lang="en-US" sz="2400" b="1" dirty="0" smtClean="0">
                <a:solidFill>
                  <a:prstClr val="black"/>
                </a:solidFill>
              </a:rPr>
              <a:t>Anglers</a:t>
            </a:r>
            <a:endParaRPr lang="en-US" sz="2400" b="1" dirty="0">
              <a:solidFill>
                <a:prstClr val="black"/>
              </a:solidFill>
            </a:endParaRPr>
          </a:p>
        </p:txBody>
      </p:sp>
      <p:sp>
        <p:nvSpPr>
          <p:cNvPr id="14" name="TextBox 13"/>
          <p:cNvSpPr txBox="1"/>
          <p:nvPr/>
        </p:nvSpPr>
        <p:spPr>
          <a:xfrm>
            <a:off x="45720" y="6055861"/>
            <a:ext cx="9052560" cy="461665"/>
          </a:xfrm>
          <a:prstGeom prst="rect">
            <a:avLst/>
          </a:prstGeom>
          <a:noFill/>
        </p:spPr>
        <p:txBody>
          <a:bodyPr wrap="square" rtlCol="0" anchor="ctr">
            <a:noAutofit/>
          </a:bodyPr>
          <a:lstStyle/>
          <a:p>
            <a:pPr algn="ctr"/>
            <a:r>
              <a:rPr lang="en-US" sz="1100" i="1" dirty="0">
                <a:solidFill>
                  <a:prstClr val="black"/>
                </a:solidFill>
              </a:rPr>
              <a:t>“Do you consider yourself a hunter, an angler or both?”</a:t>
            </a:r>
          </a:p>
        </p:txBody>
      </p:sp>
      <p:sp>
        <p:nvSpPr>
          <p:cNvPr id="16" name="TextBox 15"/>
          <p:cNvSpPr txBox="1"/>
          <p:nvPr/>
        </p:nvSpPr>
        <p:spPr>
          <a:xfrm>
            <a:off x="5809043" y="1971333"/>
            <a:ext cx="1385457" cy="1014232"/>
          </a:xfrm>
          <a:prstGeom prst="rect">
            <a:avLst/>
          </a:prstGeom>
          <a:noFill/>
        </p:spPr>
        <p:txBody>
          <a:bodyPr wrap="square" rtlCol="0">
            <a:prstTxWarp prst="textPlain">
              <a:avLst/>
            </a:prstTxWarp>
            <a:spAutoFit/>
          </a:bodyPr>
          <a:lstStyle/>
          <a:p>
            <a:r>
              <a:rPr lang="en-US" sz="3200" b="1" dirty="0">
                <a:ln w="19050">
                  <a:solidFill>
                    <a:prstClr val="white"/>
                  </a:solidFill>
                  <a:prstDash val="solid"/>
                </a:ln>
                <a:solidFill>
                  <a:srgbClr val="4F81BD">
                    <a:lumMod val="75000"/>
                  </a:srgbClr>
                </a:solidFill>
                <a:effectLst>
                  <a:outerShdw blurRad="50800" dist="38100" dir="2700000" algn="tl" rotWithShape="0">
                    <a:prstClr val="black">
                      <a:alpha val="40000"/>
                    </a:prstClr>
                  </a:outerShdw>
                </a:effectLst>
                <a:latin typeface="+mj-lt"/>
                <a:ea typeface="Tahoma" pitchFamily="34" charset="0"/>
                <a:cs typeface="Tahoma" pitchFamily="34" charset="0"/>
              </a:rPr>
              <a:t>27%</a:t>
            </a:r>
          </a:p>
        </p:txBody>
      </p:sp>
      <p:sp>
        <p:nvSpPr>
          <p:cNvPr id="17" name="TextBox 16"/>
          <p:cNvSpPr txBox="1"/>
          <p:nvPr/>
        </p:nvSpPr>
        <p:spPr>
          <a:xfrm>
            <a:off x="5809043" y="4252336"/>
            <a:ext cx="1385457" cy="1014232"/>
          </a:xfrm>
          <a:prstGeom prst="rect">
            <a:avLst/>
          </a:prstGeom>
          <a:noFill/>
        </p:spPr>
        <p:txBody>
          <a:bodyPr wrap="square" rtlCol="0">
            <a:prstTxWarp prst="textPlain">
              <a:avLst/>
            </a:prstTxWarp>
            <a:spAutoFit/>
          </a:bodyPr>
          <a:lstStyle/>
          <a:p>
            <a:r>
              <a:rPr lang="en-US" sz="3200" b="1" dirty="0">
                <a:ln w="19050">
                  <a:solidFill>
                    <a:prstClr val="white"/>
                  </a:solidFill>
                  <a:prstDash val="solid"/>
                </a:ln>
                <a:solidFill>
                  <a:srgbClr val="4F81BD">
                    <a:lumMod val="75000"/>
                  </a:srgbClr>
                </a:solidFill>
                <a:effectLst>
                  <a:outerShdw blurRad="50800" dist="38100" dir="2700000" algn="tl" rotWithShape="0">
                    <a:prstClr val="black">
                      <a:alpha val="40000"/>
                    </a:prstClr>
                  </a:outerShdw>
                </a:effectLst>
                <a:latin typeface="+mj-lt"/>
                <a:ea typeface="Tahoma" pitchFamily="34" charset="0"/>
                <a:cs typeface="Tahoma" pitchFamily="34" charset="0"/>
              </a:rPr>
              <a:t>34%</a:t>
            </a:r>
          </a:p>
        </p:txBody>
      </p:sp>
      <p:sp>
        <p:nvSpPr>
          <p:cNvPr id="18" name="TextBox 17"/>
          <p:cNvSpPr txBox="1"/>
          <p:nvPr/>
        </p:nvSpPr>
        <p:spPr>
          <a:xfrm>
            <a:off x="7560821" y="1971333"/>
            <a:ext cx="1385457" cy="1014232"/>
          </a:xfrm>
          <a:prstGeom prst="rect">
            <a:avLst/>
          </a:prstGeom>
          <a:noFill/>
        </p:spPr>
        <p:txBody>
          <a:bodyPr wrap="square" rtlCol="0">
            <a:prstTxWarp prst="textPlain">
              <a:avLst/>
            </a:prstTxWarp>
            <a:spAutoFit/>
          </a:bodyPr>
          <a:lstStyle/>
          <a:p>
            <a:r>
              <a:rPr lang="en-US" sz="3200" b="1" dirty="0">
                <a:ln w="19050">
                  <a:solidFill>
                    <a:prstClr val="white"/>
                  </a:solidFill>
                  <a:prstDash val="solid"/>
                </a:ln>
                <a:solidFill>
                  <a:srgbClr val="002060"/>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rPr>
              <a:t>21%</a:t>
            </a:r>
          </a:p>
        </p:txBody>
      </p:sp>
      <p:sp>
        <p:nvSpPr>
          <p:cNvPr id="19" name="TextBox 18"/>
          <p:cNvSpPr txBox="1"/>
          <p:nvPr/>
        </p:nvSpPr>
        <p:spPr>
          <a:xfrm>
            <a:off x="7560821" y="4252336"/>
            <a:ext cx="1385457" cy="1014232"/>
          </a:xfrm>
          <a:prstGeom prst="rect">
            <a:avLst/>
          </a:prstGeom>
          <a:noFill/>
        </p:spPr>
        <p:txBody>
          <a:bodyPr wrap="square" rtlCol="0">
            <a:prstTxWarp prst="textPlain">
              <a:avLst/>
            </a:prstTxWarp>
            <a:spAutoFit/>
          </a:bodyPr>
          <a:lstStyle/>
          <a:p>
            <a:r>
              <a:rPr lang="en-US" sz="3200" b="1" dirty="0">
                <a:ln w="19050">
                  <a:solidFill>
                    <a:prstClr val="white"/>
                  </a:solidFill>
                  <a:prstDash val="solid"/>
                </a:ln>
                <a:solidFill>
                  <a:srgbClr val="002060"/>
                </a:solidFill>
                <a:effectLst>
                  <a:outerShdw blurRad="50800" dist="38100" dir="2700000" algn="tl" rotWithShape="0">
                    <a:prstClr val="black">
                      <a:alpha val="40000"/>
                    </a:prstClr>
                  </a:outerShdw>
                </a:effectLst>
                <a:latin typeface="Tahoma" pitchFamily="34" charset="0"/>
                <a:ea typeface="Tahoma" pitchFamily="34" charset="0"/>
                <a:cs typeface="Tahoma" pitchFamily="34" charset="0"/>
              </a:rPr>
              <a:t>25%</a:t>
            </a:r>
          </a:p>
        </p:txBody>
      </p:sp>
      <p:cxnSp>
        <p:nvCxnSpPr>
          <p:cNvPr id="20" name="Straight Connector 19"/>
          <p:cNvCxnSpPr/>
          <p:nvPr/>
        </p:nvCxnSpPr>
        <p:spPr>
          <a:xfrm>
            <a:off x="7377661" y="1195891"/>
            <a:ext cx="0" cy="4592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687520" y="914400"/>
            <a:ext cx="1628502" cy="954107"/>
          </a:xfrm>
          <a:prstGeom prst="rect">
            <a:avLst/>
          </a:prstGeom>
          <a:noFill/>
        </p:spPr>
        <p:txBody>
          <a:bodyPr wrap="square" rtlCol="0">
            <a:spAutoFit/>
          </a:bodyPr>
          <a:lstStyle/>
          <a:p>
            <a:pPr algn="ctr"/>
            <a:r>
              <a:rPr lang="en-US" sz="2800" b="1" u="sng" dirty="0" smtClean="0">
                <a:solidFill>
                  <a:srgbClr val="4F81BD"/>
                </a:solidFill>
              </a:rPr>
              <a:t>Western States</a:t>
            </a:r>
            <a:endParaRPr lang="en-US" sz="2800" b="1" u="sng" dirty="0">
              <a:solidFill>
                <a:srgbClr val="4F81BD"/>
              </a:solidFill>
            </a:endParaRPr>
          </a:p>
        </p:txBody>
      </p:sp>
      <p:sp>
        <p:nvSpPr>
          <p:cNvPr id="22" name="TextBox 21"/>
          <p:cNvSpPr txBox="1"/>
          <p:nvPr/>
        </p:nvSpPr>
        <p:spPr>
          <a:xfrm>
            <a:off x="7439298" y="1143000"/>
            <a:ext cx="1628502" cy="523220"/>
          </a:xfrm>
          <a:prstGeom prst="rect">
            <a:avLst/>
          </a:prstGeom>
          <a:noFill/>
        </p:spPr>
        <p:txBody>
          <a:bodyPr wrap="square" rtlCol="0">
            <a:spAutoFit/>
          </a:bodyPr>
          <a:lstStyle/>
          <a:p>
            <a:pPr algn="ctr"/>
            <a:r>
              <a:rPr lang="en-US" sz="2800" b="1" u="sng" dirty="0" smtClean="0">
                <a:solidFill>
                  <a:srgbClr val="002060"/>
                </a:solidFill>
              </a:rPr>
              <a:t>National</a:t>
            </a:r>
            <a:endParaRPr lang="en-US" sz="2800" b="1" u="sng" dirty="0">
              <a:solidFill>
                <a:srgbClr val="002060"/>
              </a:solidFill>
            </a:endParaRPr>
          </a:p>
        </p:txBody>
      </p:sp>
      <p:pic>
        <p:nvPicPr>
          <p:cNvPr id="1028" name="Picture 4" descr="http://www.streamsongresort.com/wp-content/uploads/2014/04/header-bass-fish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36"/>
          <a:stretch/>
        </p:blipFill>
        <p:spPr bwMode="auto">
          <a:xfrm>
            <a:off x="541934" y="3803904"/>
            <a:ext cx="4864608" cy="1911096"/>
          </a:xfrm>
          <a:prstGeom prst="roundRect">
            <a:avLst>
              <a:gd name="adj" fmla="val 5262"/>
            </a:avLst>
          </a:prstGeom>
          <a:noFill/>
          <a:extLst>
            <a:ext uri="{909E8E84-426E-40DD-AFC4-6F175D3DCCD1}">
              <a14:hiddenFill xmlns:a14="http://schemas.microsoft.com/office/drawing/2010/main">
                <a:solidFill>
                  <a:srgbClr val="FFFFFF"/>
                </a:solidFill>
              </a14:hiddenFill>
            </a:ext>
          </a:extLst>
        </p:spPr>
      </p:pic>
      <p:sp>
        <p:nvSpPr>
          <p:cNvPr id="23" name="Title 1"/>
          <p:cNvSpPr txBox="1">
            <a:spLocks/>
          </p:cNvSpPr>
          <p:nvPr/>
        </p:nvSpPr>
        <p:spPr>
          <a:xfrm>
            <a:off x="-76200" y="76200"/>
            <a:ext cx="9296400" cy="639762"/>
          </a:xfrm>
          <a:prstGeom prst="rect">
            <a:avLst/>
          </a:prstGeom>
          <a:noFill/>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dirty="0" smtClean="0">
                <a:solidFill>
                  <a:prstClr val="black"/>
                </a:solidFill>
                <a:latin typeface="Calibri" pitchFamily="34" charset="0"/>
                <a:ea typeface="Tahoma" pitchFamily="34" charset="0"/>
                <a:cs typeface="Tahoma" pitchFamily="34" charset="0"/>
              </a:rPr>
              <a:t>Including hunting and fishing.</a:t>
            </a:r>
            <a:endParaRPr lang="en-US" sz="3200" b="1" dirty="0">
              <a:solidFill>
                <a:prstClr val="black"/>
              </a:solidFill>
              <a:latin typeface="Calibri" pitchFamily="34" charset="0"/>
              <a:ea typeface="Tahoma" pitchFamily="34" charset="0"/>
              <a:cs typeface="Tahoma" pitchFamily="34" charset="0"/>
            </a:endParaRPr>
          </a:p>
        </p:txBody>
      </p:sp>
      <p:cxnSp>
        <p:nvCxnSpPr>
          <p:cNvPr id="24" name="Straight Connector 23"/>
          <p:cNvCxnSpPr/>
          <p:nvPr/>
        </p:nvCxnSpPr>
        <p:spPr>
          <a:xfrm>
            <a:off x="415637" y="6141525"/>
            <a:ext cx="83127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251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science-store.com/ga7-wildlife/images/north_american_wildlife_poste2r.jpg"/>
          <p:cNvPicPr>
            <a:picLocks noChangeAspect="1" noChangeArrowheads="1"/>
          </p:cNvPicPr>
          <p:nvPr/>
        </p:nvPicPr>
        <p:blipFill rotWithShape="1">
          <a:blip r:embed="rId2">
            <a:extLst>
              <a:ext uri="{28A0092B-C50C-407E-A947-70E740481C1C}">
                <a14:useLocalDpi xmlns:a14="http://schemas.microsoft.com/office/drawing/2010/main" val="0"/>
              </a:ext>
            </a:extLst>
          </a:blip>
          <a:srcRect l="4861" t="21296" r="3704" b="18056"/>
          <a:stretch/>
        </p:blipFill>
        <p:spPr bwMode="auto">
          <a:xfrm>
            <a:off x="195944" y="186612"/>
            <a:ext cx="8742784" cy="62557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969471"/>
            <a:ext cx="9144000" cy="2690042"/>
          </a:xfrm>
          <a:prstGeom prst="rect">
            <a:avLst/>
          </a:prstGeom>
          <a:solidFill>
            <a:schemeClr val="bg1">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dirty="0">
              <a:solidFill>
                <a:srgbClr val="FFFFFF"/>
              </a:solidFill>
            </a:endParaRPr>
          </a:p>
        </p:txBody>
      </p:sp>
      <p:sp>
        <p:nvSpPr>
          <p:cNvPr id="7" name="TextBox 6"/>
          <p:cNvSpPr txBox="1">
            <a:spLocks noChangeArrowheads="1"/>
          </p:cNvSpPr>
          <p:nvPr/>
        </p:nvSpPr>
        <p:spPr bwMode="auto">
          <a:xfrm>
            <a:off x="304800" y="2842193"/>
            <a:ext cx="8534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5400" dirty="0" smtClean="0">
                <a:solidFill>
                  <a:srgbClr val="000000"/>
                </a:solidFill>
                <a:latin typeface="Tahoma" pitchFamily="34" charset="0"/>
                <a:cs typeface="Tahoma" pitchFamily="34" charset="0"/>
              </a:rPr>
              <a:t>Talk about ALL Wildlife</a:t>
            </a:r>
            <a:endParaRPr lang="en-US" sz="3600" dirty="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141271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304800"/>
            <a:ext cx="9144000" cy="8382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dirty="0" smtClean="0">
                <a:solidFill>
                  <a:schemeClr val="tx1"/>
                </a:solidFill>
                <a:latin typeface="Calibri" panose="020F0502020204030204" pitchFamily="34" charset="0"/>
                <a:ea typeface="Tahoma" pitchFamily="34" charset="0"/>
                <a:cs typeface="Calibri" panose="020F0502020204030204" pitchFamily="34" charset="0"/>
              </a:rPr>
              <a:t>Multiple species trump a single species consistently in our research.</a:t>
            </a:r>
            <a:endParaRPr lang="en-US" sz="4000" b="1" dirty="0">
              <a:solidFill>
                <a:schemeClr val="tx1"/>
              </a:solidFill>
              <a:latin typeface="Calibri" panose="020F0502020204030204" pitchFamily="34" charset="0"/>
              <a:ea typeface="Tahoma" pitchFamily="34" charset="0"/>
              <a:cs typeface="Calibri" panose="020F0502020204030204" pitchFamily="34" charset="0"/>
            </a:endParaRPr>
          </a:p>
        </p:txBody>
      </p:sp>
      <p:pic>
        <p:nvPicPr>
          <p:cNvPr id="1026" name="Picture 2" descr="http://www.dvn.com/SiteCollectionImages/Corporate-Responsibility/Initiatives/SageGrouse_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77250"/>
            <a:ext cx="3017089" cy="3274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8/83/Prairie.dog.600pi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8286" y="3475674"/>
            <a:ext cx="1608564"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turtletrack.org/Issues01/Co12292001/Art/Pronghor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8286" y="2141822"/>
            <a:ext cx="1608564" cy="13339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californiaoutdoors.files.wordpress.com/2013/02/mule-deer_cdnr_hannigan_2788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6849" y="2177250"/>
            <a:ext cx="2416151" cy="326778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lostsouthcentral.com/c/181-category/bodyboard-versus.jpg"/>
          <p:cNvPicPr>
            <a:picLocks noChangeAspect="1" noChangeArrowheads="1"/>
          </p:cNvPicPr>
          <p:nvPr/>
        </p:nvPicPr>
        <p:blipFill rotWithShape="1">
          <a:blip r:embed="rId7">
            <a:extLst>
              <a:ext uri="{28A0092B-C50C-407E-A947-70E740481C1C}">
                <a14:useLocalDpi xmlns:a14="http://schemas.microsoft.com/office/drawing/2010/main" val="0"/>
              </a:ext>
            </a:extLst>
          </a:blip>
          <a:srcRect l="43476" t="38195" r="43714" b="38390"/>
          <a:stretch/>
        </p:blipFill>
        <p:spPr bwMode="auto">
          <a:xfrm>
            <a:off x="3581400" y="3152517"/>
            <a:ext cx="841890" cy="66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895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ockymountainwild.org/_site/wp-content/uploads/threeforks_gsg-habitat_Erin-Robert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044482"/>
            <a:ext cx="8686800" cy="4035624"/>
          </a:xfrm>
          <a:prstGeom prst="rect">
            <a:avLst/>
          </a:prstGeom>
          <a:noFill/>
          <a:extLst>
            <a:ext uri="{909E8E84-426E-40DD-AFC4-6F175D3DCCD1}">
              <a14:hiddenFill xmlns:a14="http://schemas.microsoft.com/office/drawing/2010/main">
                <a:solidFill>
                  <a:srgbClr val="FFFFFF"/>
                </a:solidFill>
              </a14:hiddenFill>
            </a:ext>
          </a:extLst>
        </p:spPr>
      </p:pic>
      <p:sp>
        <p:nvSpPr>
          <p:cNvPr id="504838" name="Text Box 6"/>
          <p:cNvSpPr txBox="1">
            <a:spLocks noChangeArrowheads="1"/>
          </p:cNvSpPr>
          <p:nvPr/>
        </p:nvSpPr>
        <p:spPr bwMode="auto">
          <a:xfrm>
            <a:off x="107950" y="228600"/>
            <a:ext cx="8921750" cy="13849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dirty="0" smtClean="0">
                <a:latin typeface="Calibri" pitchFamily="34" charset="0"/>
                <a:ea typeface="Tahoma" pitchFamily="34" charset="0"/>
                <a:cs typeface="Tahoma" pitchFamily="34" charset="0"/>
              </a:rPr>
              <a:t>Voters reject the idea of “prioritizing” certain species.  They believe wildlife are intimately connected and what affects one will affect others.  </a:t>
            </a:r>
          </a:p>
        </p:txBody>
      </p:sp>
      <p:sp>
        <p:nvSpPr>
          <p:cNvPr id="2" name="TextBox 1"/>
          <p:cNvSpPr txBox="1"/>
          <p:nvPr/>
        </p:nvSpPr>
        <p:spPr>
          <a:xfrm>
            <a:off x="0" y="6248400"/>
            <a:ext cx="3810000" cy="307777"/>
          </a:xfrm>
          <a:prstGeom prst="rect">
            <a:avLst/>
          </a:prstGeom>
          <a:noFill/>
        </p:spPr>
        <p:txBody>
          <a:bodyPr wrap="square" rtlCol="0">
            <a:spAutoFit/>
          </a:bodyPr>
          <a:lstStyle/>
          <a:p>
            <a:r>
              <a:rPr lang="en-US" sz="1400" i="1" dirty="0" smtClean="0"/>
              <a:t>Data from 2005 National Survey</a:t>
            </a:r>
            <a:endParaRPr lang="en-US" sz="1400" i="1" dirty="0"/>
          </a:p>
        </p:txBody>
      </p:sp>
      <p:sp>
        <p:nvSpPr>
          <p:cNvPr id="3" name="Rectangle 2"/>
          <p:cNvSpPr/>
          <p:nvPr/>
        </p:nvSpPr>
        <p:spPr>
          <a:xfrm>
            <a:off x="381000" y="3205996"/>
            <a:ext cx="4953000" cy="1754326"/>
          </a:xfrm>
          <a:prstGeom prst="rect">
            <a:avLst/>
          </a:prstGeom>
          <a:solidFill>
            <a:schemeClr val="bg1"/>
          </a:solidFill>
          <a:ln w="57150">
            <a:solidFill>
              <a:srgbClr val="003300"/>
            </a:solidFill>
          </a:ln>
        </p:spPr>
        <p:txBody>
          <a:bodyPr wrap="square">
            <a:spAutoFit/>
          </a:bodyPr>
          <a:lstStyle/>
          <a:p>
            <a:pPr algn="ctr"/>
            <a:r>
              <a:rPr lang="en-US" sz="3600" b="1" dirty="0">
                <a:solidFill>
                  <a:srgbClr val="000000"/>
                </a:solidFill>
              </a:rPr>
              <a:t>We have an obligation to protect ALL kinds of wildlife.  </a:t>
            </a:r>
            <a:endParaRPr lang="en-US" sz="3600" b="1" dirty="0"/>
          </a:p>
        </p:txBody>
      </p:sp>
      <p:sp>
        <p:nvSpPr>
          <p:cNvPr id="6" name="WordArt 7"/>
          <p:cNvSpPr>
            <a:spLocks noChangeArrowheads="1" noChangeShapeType="1" noTextEdit="1"/>
          </p:cNvSpPr>
          <p:nvPr/>
        </p:nvSpPr>
        <p:spPr bwMode="auto">
          <a:xfrm>
            <a:off x="5723479" y="3189302"/>
            <a:ext cx="2954840" cy="1787714"/>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smtClean="0">
                <a:ln w="38100">
                  <a:solidFill>
                    <a:srgbClr val="003300"/>
                  </a:solidFill>
                  <a:round/>
                  <a:headEnd/>
                  <a:tailEnd/>
                </a:ln>
                <a:solidFill>
                  <a:schemeClr val="bg1"/>
                </a:solidFill>
                <a:latin typeface="Arial Black"/>
              </a:rPr>
              <a:t>91%</a:t>
            </a:r>
          </a:p>
        </p:txBody>
      </p:sp>
      <p:sp>
        <p:nvSpPr>
          <p:cNvPr id="7" name="WordArt 7"/>
          <p:cNvSpPr>
            <a:spLocks noChangeArrowheads="1" noChangeShapeType="1" noTextEdit="1"/>
          </p:cNvSpPr>
          <p:nvPr/>
        </p:nvSpPr>
        <p:spPr bwMode="auto">
          <a:xfrm>
            <a:off x="6019800" y="2546190"/>
            <a:ext cx="2362199" cy="514727"/>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smtClean="0">
                <a:ln w="38100">
                  <a:solidFill>
                    <a:srgbClr val="003300"/>
                  </a:solidFill>
                  <a:round/>
                  <a:headEnd/>
                  <a:tailEnd/>
                </a:ln>
                <a:solidFill>
                  <a:schemeClr val="bg1"/>
                </a:solidFill>
                <a:latin typeface="Arial Black"/>
              </a:rPr>
              <a:t>Agree</a:t>
            </a:r>
          </a:p>
        </p:txBody>
      </p:sp>
    </p:spTree>
    <p:extLst>
      <p:ext uri="{BB962C8B-B14F-4D97-AF65-F5344CB8AC3E}">
        <p14:creationId xmlns:p14="http://schemas.microsoft.com/office/powerpoint/2010/main" val="3742524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gaijincamera.com/wp-content/uploads/2013/03/3_19_Capturing-The-Crow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 y="78060"/>
            <a:ext cx="8869680" cy="6431456"/>
          </a:xfrm>
          <a:prstGeom prst="rect">
            <a:avLst/>
          </a:prstGeom>
          <a:ln w="127000" cap="rnd">
            <a:noFill/>
          </a:ln>
          <a:effectLst>
            <a:outerShdw blurRad="76200" dist="95250" dir="10500000" sx="97000" sy="23000" kx="900000" algn="br" rotWithShape="0">
              <a:srgbClr val="000000">
                <a:alpha val="20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861340"/>
            <a:ext cx="9144000" cy="2690042"/>
          </a:xfrm>
          <a:prstGeom prst="rect">
            <a:avLst/>
          </a:prstGeom>
          <a:solidFill>
            <a:schemeClr val="bg1">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dirty="0">
              <a:solidFill>
                <a:srgbClr val="FFFFFF"/>
              </a:solidFill>
            </a:endParaRPr>
          </a:p>
        </p:txBody>
      </p:sp>
      <p:sp>
        <p:nvSpPr>
          <p:cNvPr id="7" name="TextBox 6"/>
          <p:cNvSpPr txBox="1">
            <a:spLocks noChangeArrowheads="1"/>
          </p:cNvSpPr>
          <p:nvPr/>
        </p:nvSpPr>
        <p:spPr bwMode="auto">
          <a:xfrm>
            <a:off x="304800" y="2318564"/>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5400" dirty="0" smtClean="0">
                <a:solidFill>
                  <a:srgbClr val="000000"/>
                </a:solidFill>
                <a:latin typeface="Tahoma" pitchFamily="34" charset="0"/>
                <a:cs typeface="Tahoma" pitchFamily="34" charset="0"/>
              </a:rPr>
              <a:t>Keep People in the Picture</a:t>
            </a:r>
            <a:endParaRPr lang="en-US" sz="3600" dirty="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1674684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4173" y="250448"/>
            <a:ext cx="8835655" cy="1077218"/>
          </a:xfrm>
          <a:prstGeom prst="rect">
            <a:avLst/>
          </a:prstGeom>
          <a:noFill/>
        </p:spPr>
        <p:txBody>
          <a:bodyPr wrap="square" rtlCol="0">
            <a:spAutoFit/>
          </a:bodyPr>
          <a:lstStyle/>
          <a:p>
            <a:pPr algn="ctr"/>
            <a:r>
              <a:rPr lang="en-US" sz="3200" b="1" dirty="0" smtClean="0">
                <a:latin typeface="Calibri" pitchFamily="34" charset="0"/>
                <a:ea typeface="Tahoma" pitchFamily="34" charset="0"/>
                <a:cs typeface="Tahoma" pitchFamily="34" charset="0"/>
              </a:rPr>
              <a:t>Best rationales to support conservation generally </a:t>
            </a:r>
          </a:p>
          <a:p>
            <a:pPr algn="ctr"/>
            <a:r>
              <a:rPr lang="en-US" sz="3200" b="1" dirty="0" smtClean="0">
                <a:latin typeface="Calibri" pitchFamily="34" charset="0"/>
                <a:ea typeface="Tahoma" pitchFamily="34" charset="0"/>
                <a:cs typeface="Tahoma" pitchFamily="34" charset="0"/>
              </a:rPr>
              <a:t>are people-centric.</a:t>
            </a:r>
            <a:endParaRPr lang="en-US" sz="3200" b="1" dirty="0">
              <a:latin typeface="Calibri" pitchFamily="34" charset="0"/>
              <a:ea typeface="Tahoma" pitchFamily="34" charset="0"/>
              <a:cs typeface="Tahoma" pitchFamily="34" charset="0"/>
            </a:endParaRPr>
          </a:p>
        </p:txBody>
      </p:sp>
      <p:sp>
        <p:nvSpPr>
          <p:cNvPr id="5" name="Text Box 6"/>
          <p:cNvSpPr txBox="1">
            <a:spLocks noChangeArrowheads="1"/>
          </p:cNvSpPr>
          <p:nvPr/>
        </p:nvSpPr>
        <p:spPr bwMode="auto">
          <a:xfrm>
            <a:off x="405247" y="4544109"/>
            <a:ext cx="5538353" cy="1569660"/>
          </a:xfrm>
          <a:prstGeom prst="rect">
            <a:avLst/>
          </a:prstGeom>
          <a:solidFill>
            <a:schemeClr val="bg1"/>
          </a:solidFill>
          <a:ln w="38100">
            <a:solidFill>
              <a:srgbClr val="4B7654"/>
            </a:solidFill>
            <a:miter lim="800000"/>
            <a:headEnd/>
            <a:tailEnd/>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dirty="0">
                <a:cs typeface="Arial" pitchFamily="34" charset="0"/>
              </a:rPr>
              <a:t>The best reason to conserve nature is for its own sake ‐ to leave systems </a:t>
            </a:r>
            <a:r>
              <a:rPr lang="en-US" sz="2400" b="1" dirty="0" smtClean="0">
                <a:cs typeface="Arial" pitchFamily="34" charset="0"/>
              </a:rPr>
              <a:t>of plants </a:t>
            </a:r>
            <a:r>
              <a:rPr lang="en-US" sz="2400" b="1" dirty="0">
                <a:cs typeface="Arial" pitchFamily="34" charset="0"/>
              </a:rPr>
              <a:t>and wildlife undisturbed to evolve, change and grow.</a:t>
            </a:r>
          </a:p>
        </p:txBody>
      </p:sp>
      <p:sp>
        <p:nvSpPr>
          <p:cNvPr id="6" name="Text Box 6"/>
          <p:cNvSpPr txBox="1">
            <a:spLocks noChangeArrowheads="1"/>
          </p:cNvSpPr>
          <p:nvPr/>
        </p:nvSpPr>
        <p:spPr bwMode="auto">
          <a:xfrm>
            <a:off x="384803" y="1998534"/>
            <a:ext cx="5538353" cy="1569660"/>
          </a:xfrm>
          <a:prstGeom prst="rect">
            <a:avLst/>
          </a:prstGeom>
          <a:solidFill>
            <a:schemeClr val="bg1"/>
          </a:solidFill>
          <a:ln w="38100">
            <a:solidFill>
              <a:srgbClr val="4B7654"/>
            </a:solidFill>
            <a:miter lim="800000"/>
            <a:headEnd/>
            <a:tailEnd/>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dirty="0">
                <a:cs typeface="Arial" pitchFamily="34" charset="0"/>
              </a:rPr>
              <a:t>The best reason to conserve nature is to preserve the benefits people can </a:t>
            </a:r>
            <a:r>
              <a:rPr lang="en-US" sz="2400" b="1" dirty="0" smtClean="0">
                <a:cs typeface="Arial" pitchFamily="34" charset="0"/>
              </a:rPr>
              <a:t>derive from </a:t>
            </a:r>
            <a:r>
              <a:rPr lang="en-US" sz="2400" b="1" dirty="0">
                <a:cs typeface="Arial" pitchFamily="34" charset="0"/>
              </a:rPr>
              <a:t>it ‐ for our economy, our health, and our enjoyment.</a:t>
            </a:r>
          </a:p>
        </p:txBody>
      </p:sp>
      <p:sp>
        <p:nvSpPr>
          <p:cNvPr id="10" name="WordArt 7"/>
          <p:cNvSpPr>
            <a:spLocks noChangeArrowheads="1" noChangeShapeType="1" noTextEdit="1"/>
          </p:cNvSpPr>
          <p:nvPr/>
        </p:nvSpPr>
        <p:spPr bwMode="auto">
          <a:xfrm>
            <a:off x="6477000" y="4409479"/>
            <a:ext cx="2174481" cy="1838921"/>
          </a:xfrm>
          <a:prstGeom prst="rect">
            <a:avLst/>
          </a:prstGeom>
        </p:spPr>
        <p:txBody>
          <a:bodyPr wrap="none" fromWordArt="1">
            <a:prstTxWarp prst="textPlain">
              <a:avLst>
                <a:gd name="adj" fmla="val 50000"/>
              </a:avLst>
            </a:prstTxWarp>
          </a:bodyPr>
          <a:lstStyle/>
          <a:p>
            <a:pPr algn="ctr"/>
            <a:r>
              <a:rPr lang="en-US" sz="3600" kern="10" dirty="0" smtClean="0">
                <a:ln w="28575">
                  <a:solidFill>
                    <a:schemeClr val="bg1">
                      <a:lumMod val="50000"/>
                    </a:schemeClr>
                  </a:solidFill>
                  <a:round/>
                  <a:headEnd/>
                  <a:tailEnd/>
                </a:ln>
                <a:solidFill>
                  <a:srgbClr val="003300"/>
                </a:solidFill>
                <a:latin typeface="Arial Black"/>
              </a:rPr>
              <a:t>39%</a:t>
            </a:r>
            <a:endParaRPr lang="en-US" sz="3600" kern="10" dirty="0">
              <a:ln w="28575">
                <a:solidFill>
                  <a:schemeClr val="bg1">
                    <a:lumMod val="50000"/>
                  </a:schemeClr>
                </a:solidFill>
                <a:round/>
                <a:headEnd/>
                <a:tailEnd/>
              </a:ln>
              <a:solidFill>
                <a:srgbClr val="003300"/>
              </a:solidFill>
              <a:latin typeface="Arial Black"/>
            </a:endParaRPr>
          </a:p>
        </p:txBody>
      </p:sp>
      <p:sp>
        <p:nvSpPr>
          <p:cNvPr id="11" name="WordArt 7"/>
          <p:cNvSpPr>
            <a:spLocks noChangeArrowheads="1" noChangeShapeType="1" noTextEdit="1"/>
          </p:cNvSpPr>
          <p:nvPr/>
        </p:nvSpPr>
        <p:spPr bwMode="auto">
          <a:xfrm>
            <a:off x="6477000" y="1863904"/>
            <a:ext cx="2174481" cy="1838921"/>
          </a:xfrm>
          <a:prstGeom prst="rect">
            <a:avLst/>
          </a:prstGeom>
        </p:spPr>
        <p:txBody>
          <a:bodyPr wrap="none" fromWordArt="1">
            <a:prstTxWarp prst="textPlain">
              <a:avLst>
                <a:gd name="adj" fmla="val 50000"/>
              </a:avLst>
            </a:prstTxWarp>
          </a:bodyPr>
          <a:lstStyle/>
          <a:p>
            <a:pPr algn="ctr"/>
            <a:r>
              <a:rPr lang="en-US" sz="3600" kern="10" dirty="0">
                <a:ln w="38100">
                  <a:solidFill>
                    <a:schemeClr val="bg1">
                      <a:lumMod val="50000"/>
                    </a:schemeClr>
                  </a:solidFill>
                  <a:round/>
                  <a:headEnd/>
                  <a:tailEnd/>
                </a:ln>
                <a:solidFill>
                  <a:srgbClr val="003300"/>
                </a:solidFill>
                <a:latin typeface="Arial Black"/>
              </a:rPr>
              <a:t>53%</a:t>
            </a:r>
          </a:p>
        </p:txBody>
      </p:sp>
    </p:spTree>
    <p:extLst>
      <p:ext uri="{BB962C8B-B14F-4D97-AF65-F5344CB8AC3E}">
        <p14:creationId xmlns:p14="http://schemas.microsoft.com/office/powerpoint/2010/main" val="37082549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47"/>
          <p:cNvSpPr>
            <a:spLocks noChangeArrowheads="1"/>
          </p:cNvSpPr>
          <p:nvPr/>
        </p:nvSpPr>
        <p:spPr bwMode="auto">
          <a:xfrm>
            <a:off x="764640" y="5715000"/>
            <a:ext cx="75432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200">
                <a:solidFill>
                  <a:srgbClr val="000000"/>
                </a:solidFill>
                <a:latin typeface="Arial" charset="0"/>
              </a:rPr>
              <a:t>Now, I am going to read you some statements some people have given as reasons to support increasing taxes </a:t>
            </a:r>
            <a:endParaRPr lang="en-US"/>
          </a:p>
        </p:txBody>
      </p:sp>
      <p:sp>
        <p:nvSpPr>
          <p:cNvPr id="44035" name="Rectangle 148"/>
          <p:cNvSpPr>
            <a:spLocks noChangeArrowheads="1"/>
          </p:cNvSpPr>
          <p:nvPr/>
        </p:nvSpPr>
        <p:spPr bwMode="auto">
          <a:xfrm>
            <a:off x="740517" y="5897563"/>
            <a:ext cx="760740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200">
                <a:solidFill>
                  <a:srgbClr val="000000"/>
                </a:solidFill>
                <a:latin typeface="Arial" charset="0"/>
              </a:rPr>
              <a:t>in order to implement your state's action plan to conserve wildlife.  After I read each one, please tell me whether </a:t>
            </a:r>
            <a:endParaRPr lang="en-US"/>
          </a:p>
        </p:txBody>
      </p:sp>
      <p:sp>
        <p:nvSpPr>
          <p:cNvPr id="44036" name="Rectangle 149"/>
          <p:cNvSpPr>
            <a:spLocks noChangeArrowheads="1"/>
          </p:cNvSpPr>
          <p:nvPr/>
        </p:nvSpPr>
        <p:spPr bwMode="auto">
          <a:xfrm>
            <a:off x="796576" y="6080125"/>
            <a:ext cx="75048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200">
                <a:solidFill>
                  <a:srgbClr val="000000"/>
                </a:solidFill>
                <a:latin typeface="Arial" charset="0"/>
              </a:rPr>
              <a:t>you find this statement... very convincing, somewhat convincing, not too convincing, ...or...not convincing at all </a:t>
            </a:r>
            <a:endParaRPr lang="en-US"/>
          </a:p>
        </p:txBody>
      </p:sp>
      <p:sp>
        <p:nvSpPr>
          <p:cNvPr id="44037" name="Rectangle 150"/>
          <p:cNvSpPr>
            <a:spLocks noChangeArrowheads="1"/>
          </p:cNvSpPr>
          <p:nvPr/>
        </p:nvSpPr>
        <p:spPr bwMode="auto">
          <a:xfrm>
            <a:off x="948075" y="6262688"/>
            <a:ext cx="71525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200">
                <a:solidFill>
                  <a:srgbClr val="000000"/>
                </a:solidFill>
                <a:latin typeface="Arial" charset="0"/>
              </a:rPr>
              <a:t>as a reason to support increasing taxes in order to implement your state's action plan to conserve wildlife.</a:t>
            </a:r>
            <a:endParaRPr lang="en-US"/>
          </a:p>
        </p:txBody>
      </p:sp>
      <p:sp>
        <p:nvSpPr>
          <p:cNvPr id="44038" name="Rectangle 151"/>
          <p:cNvSpPr>
            <a:spLocks noChangeArrowheads="1"/>
          </p:cNvSpPr>
          <p:nvPr/>
        </p:nvSpPr>
        <p:spPr bwMode="auto">
          <a:xfrm>
            <a:off x="311150" y="279400"/>
            <a:ext cx="862736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i="0" dirty="0" smtClean="0">
                <a:solidFill>
                  <a:srgbClr val="000000"/>
                </a:solidFill>
                <a:latin typeface="Calibri" pitchFamily="34" charset="0"/>
              </a:rPr>
              <a:t>And, the </a:t>
            </a:r>
            <a:r>
              <a:rPr lang="en-US" sz="2800" b="1" i="0" dirty="0">
                <a:solidFill>
                  <a:srgbClr val="000000"/>
                </a:solidFill>
                <a:latin typeface="Calibri" pitchFamily="34" charset="0"/>
              </a:rPr>
              <a:t>top </a:t>
            </a:r>
            <a:r>
              <a:rPr lang="en-US" sz="2800" b="1" dirty="0" smtClean="0">
                <a:solidFill>
                  <a:srgbClr val="000000"/>
                </a:solidFill>
                <a:latin typeface="Calibri" pitchFamily="34" charset="0"/>
              </a:rPr>
              <a:t>rationale in support of funding wildlife conservation focuses on the health connection for people.  </a:t>
            </a:r>
            <a:endParaRPr lang="en-US" sz="2000" b="1" dirty="0">
              <a:latin typeface="Calibri" pitchFamily="34" charset="0"/>
            </a:endParaRPr>
          </a:p>
        </p:txBody>
      </p:sp>
      <p:grpSp>
        <p:nvGrpSpPr>
          <p:cNvPr id="4" name="Group 3"/>
          <p:cNvGrpSpPr/>
          <p:nvPr/>
        </p:nvGrpSpPr>
        <p:grpSpPr>
          <a:xfrm>
            <a:off x="4959350" y="2744064"/>
            <a:ext cx="3382963" cy="771525"/>
            <a:chOff x="4959350" y="1782763"/>
            <a:chExt cx="3382963" cy="771525"/>
          </a:xfrm>
        </p:grpSpPr>
        <p:sp>
          <p:nvSpPr>
            <p:cNvPr id="44057" name="Rectangle 170"/>
            <p:cNvSpPr>
              <a:spLocks noChangeArrowheads="1"/>
            </p:cNvSpPr>
            <p:nvPr/>
          </p:nvSpPr>
          <p:spPr bwMode="auto">
            <a:xfrm>
              <a:off x="4959350" y="2168525"/>
              <a:ext cx="2943225" cy="3857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61" name="Rectangle 174"/>
            <p:cNvSpPr>
              <a:spLocks noChangeArrowheads="1"/>
            </p:cNvSpPr>
            <p:nvPr/>
          </p:nvSpPr>
          <p:spPr bwMode="auto">
            <a:xfrm>
              <a:off x="4959350" y="1782763"/>
              <a:ext cx="2752725" cy="385762"/>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65" name="Rectangle 178"/>
            <p:cNvSpPr>
              <a:spLocks noChangeArrowheads="1"/>
            </p:cNvSpPr>
            <p:nvPr/>
          </p:nvSpPr>
          <p:spPr bwMode="auto">
            <a:xfrm>
              <a:off x="7769225" y="1868488"/>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72%</a:t>
              </a:r>
              <a:endParaRPr lang="en-US"/>
            </a:p>
          </p:txBody>
        </p:sp>
        <p:sp>
          <p:nvSpPr>
            <p:cNvPr id="44069" name="Rectangle 182"/>
            <p:cNvSpPr>
              <a:spLocks noChangeArrowheads="1"/>
            </p:cNvSpPr>
            <p:nvPr/>
          </p:nvSpPr>
          <p:spPr bwMode="auto">
            <a:xfrm>
              <a:off x="7959725" y="2252663"/>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77%</a:t>
              </a:r>
              <a:endParaRPr lang="en-US"/>
            </a:p>
          </p:txBody>
        </p:sp>
      </p:grpSp>
      <p:sp>
        <p:nvSpPr>
          <p:cNvPr id="45" name="Line 169"/>
          <p:cNvSpPr>
            <a:spLocks noChangeShapeType="1"/>
          </p:cNvSpPr>
          <p:nvPr/>
        </p:nvSpPr>
        <p:spPr bwMode="auto">
          <a:xfrm>
            <a:off x="311150" y="5657850"/>
            <a:ext cx="851693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p>
        </p:txBody>
      </p:sp>
      <p:sp>
        <p:nvSpPr>
          <p:cNvPr id="3" name="TextBox 2"/>
          <p:cNvSpPr txBox="1"/>
          <p:nvPr/>
        </p:nvSpPr>
        <p:spPr>
          <a:xfrm>
            <a:off x="635000" y="2252663"/>
            <a:ext cx="4099900" cy="1754326"/>
          </a:xfrm>
          <a:prstGeom prst="rect">
            <a:avLst/>
          </a:prstGeom>
          <a:noFill/>
        </p:spPr>
        <p:txBody>
          <a:bodyPr wrap="square" rtlCol="0">
            <a:spAutoFit/>
          </a:bodyPr>
          <a:lstStyle/>
          <a:p>
            <a:r>
              <a:rPr lang="en-US" dirty="0"/>
              <a:t>Clean air and clean water are essential to the survival of wildlife, but are important to our health and our quality of life as well.  Protecting wildlife and the clean air and water they need will also benefit people. </a:t>
            </a:r>
          </a:p>
        </p:txBody>
      </p:sp>
      <p:sp>
        <p:nvSpPr>
          <p:cNvPr id="48" name="Rectangle 186"/>
          <p:cNvSpPr>
            <a:spLocks noChangeArrowheads="1"/>
          </p:cNvSpPr>
          <p:nvPr/>
        </p:nvSpPr>
        <p:spPr bwMode="auto">
          <a:xfrm>
            <a:off x="5130258" y="3700974"/>
            <a:ext cx="60433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100" i="0">
                <a:solidFill>
                  <a:srgbClr val="000000"/>
                </a:solidFill>
                <a:latin typeface="Arial" charset="0"/>
              </a:rPr>
              <a:t>All Voters</a:t>
            </a:r>
            <a:endParaRPr lang="en-US"/>
          </a:p>
        </p:txBody>
      </p:sp>
      <p:sp>
        <p:nvSpPr>
          <p:cNvPr id="49" name="Rectangle 187"/>
          <p:cNvSpPr>
            <a:spLocks noChangeArrowheads="1"/>
          </p:cNvSpPr>
          <p:nvPr/>
        </p:nvSpPr>
        <p:spPr bwMode="auto">
          <a:xfrm>
            <a:off x="6028520" y="3700974"/>
            <a:ext cx="6588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100" i="0">
                <a:solidFill>
                  <a:srgbClr val="000000"/>
                </a:solidFill>
                <a:latin typeface="Arial" charset="0"/>
              </a:rPr>
              <a:t>Advocates</a:t>
            </a:r>
            <a:endParaRPr lang="en-US"/>
          </a:p>
        </p:txBody>
      </p:sp>
      <p:sp>
        <p:nvSpPr>
          <p:cNvPr id="50" name="Rectangle 188"/>
          <p:cNvSpPr>
            <a:spLocks noChangeArrowheads="1"/>
          </p:cNvSpPr>
          <p:nvPr/>
        </p:nvSpPr>
        <p:spPr bwMode="auto">
          <a:xfrm>
            <a:off x="4959350" y="3737487"/>
            <a:ext cx="127000" cy="8572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p>
        </p:txBody>
      </p:sp>
      <p:sp>
        <p:nvSpPr>
          <p:cNvPr id="51" name="Rectangle 189"/>
          <p:cNvSpPr>
            <a:spLocks noChangeArrowheads="1"/>
          </p:cNvSpPr>
          <p:nvPr/>
        </p:nvSpPr>
        <p:spPr bwMode="auto">
          <a:xfrm>
            <a:off x="5856287" y="3737487"/>
            <a:ext cx="127000" cy="857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p>
        </p:txBody>
      </p:sp>
    </p:spTree>
    <p:extLst>
      <p:ext uri="{BB962C8B-B14F-4D97-AF65-F5344CB8AC3E}">
        <p14:creationId xmlns:p14="http://schemas.microsoft.com/office/powerpoint/2010/main" val="3700909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llnewswire.com/wp-content/uploads/2013/01/Grandparents-Protect-Your-Grandchildren-From-Accidental-Medication-Overdos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 y="122663"/>
            <a:ext cx="8961120" cy="636908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extLst/>
        </p:spPr>
      </p:pic>
      <p:sp>
        <p:nvSpPr>
          <p:cNvPr id="4" name="Rectangle 3"/>
          <p:cNvSpPr/>
          <p:nvPr/>
        </p:nvSpPr>
        <p:spPr>
          <a:xfrm>
            <a:off x="0" y="3671554"/>
            <a:ext cx="9144000" cy="2690042"/>
          </a:xfrm>
          <a:prstGeom prst="rect">
            <a:avLst/>
          </a:prstGeom>
          <a:solidFill>
            <a:schemeClr val="bg1">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dirty="0">
              <a:solidFill>
                <a:srgbClr val="FFFFFF"/>
              </a:solidFill>
            </a:endParaRPr>
          </a:p>
        </p:txBody>
      </p:sp>
      <p:sp>
        <p:nvSpPr>
          <p:cNvPr id="5" name="TextBox 4"/>
          <p:cNvSpPr txBox="1">
            <a:spLocks noChangeArrowheads="1"/>
          </p:cNvSpPr>
          <p:nvPr/>
        </p:nvSpPr>
        <p:spPr bwMode="auto">
          <a:xfrm>
            <a:off x="304800" y="4544276"/>
            <a:ext cx="8534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5400" dirty="0" smtClean="0">
                <a:solidFill>
                  <a:srgbClr val="000000"/>
                </a:solidFill>
                <a:latin typeface="Tahoma" pitchFamily="34" charset="0"/>
                <a:cs typeface="Tahoma" pitchFamily="34" charset="0"/>
              </a:rPr>
              <a:t>Future Generations</a:t>
            </a:r>
            <a:endParaRPr lang="en-US" sz="3600" dirty="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233849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476" y="733791"/>
            <a:ext cx="7605048" cy="4805764"/>
          </a:xfrm>
          <a:prstGeom prst="rect">
            <a:avLst/>
          </a:prstGeom>
        </p:spPr>
      </p:pic>
      <p:sp>
        <p:nvSpPr>
          <p:cNvPr id="7171" name="Title 1"/>
          <p:cNvSpPr>
            <a:spLocks noGrp="1"/>
          </p:cNvSpPr>
          <p:nvPr>
            <p:ph type="title"/>
          </p:nvPr>
        </p:nvSpPr>
        <p:spPr bwMode="auto">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defRPr/>
            </a:pPr>
            <a:r>
              <a:rPr lang="en-US" sz="2600" dirty="0" smtClean="0">
                <a:latin typeface="Tahoma" pitchFamily="34" charset="0"/>
                <a:ea typeface="Tahoma" pitchFamily="34" charset="0"/>
                <a:cs typeface="Tahoma" pitchFamily="34" charset="0"/>
              </a:rPr>
              <a:t>FM3 and POS have partnered to complete environmental research in 44 states.</a:t>
            </a:r>
          </a:p>
        </p:txBody>
      </p:sp>
      <p:grpSp>
        <p:nvGrpSpPr>
          <p:cNvPr id="9" name="Group 8"/>
          <p:cNvGrpSpPr/>
          <p:nvPr/>
        </p:nvGrpSpPr>
        <p:grpSpPr>
          <a:xfrm>
            <a:off x="360546" y="5334202"/>
            <a:ext cx="8422908" cy="1482725"/>
            <a:chOff x="338147" y="5334202"/>
            <a:chExt cx="8422908" cy="1482725"/>
          </a:xfrm>
        </p:grpSpPr>
        <p:pic>
          <p:nvPicPr>
            <p:cNvPr id="11" name="Picture 7" descr="pos_logo_stckd_color"/>
            <p:cNvPicPr>
              <a:picLocks noChangeAspect="1" noChangeArrowheads="1"/>
            </p:cNvPicPr>
            <p:nvPr/>
          </p:nvPicPr>
          <p:blipFill>
            <a:blip r:embed="rId3" cstate="print">
              <a:extLst>
                <a:ext uri="{28A0092B-C50C-407E-A947-70E740481C1C}">
                  <a14:useLocalDpi xmlns:a14="http://schemas.microsoft.com/office/drawing/2010/main" val="0"/>
                </a:ext>
              </a:extLst>
            </a:blip>
            <a:srcRect l="12926" t="22701" r="12544" b="25726"/>
            <a:stretch>
              <a:fillRect/>
            </a:stretch>
          </p:blipFill>
          <p:spPr bwMode="auto">
            <a:xfrm>
              <a:off x="338147" y="5778702"/>
              <a:ext cx="24574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www.policelink.com/nfs/policelink/attachment_images/0014/5754/donkey_elephant.jpg"/>
            <p:cNvPicPr>
              <a:picLocks noChangeAspect="1" noChangeArrowheads="1"/>
            </p:cNvPicPr>
            <p:nvPr/>
          </p:nvPicPr>
          <p:blipFill>
            <a:blip r:embed="rId4">
              <a:extLst>
                <a:ext uri="{28A0092B-C50C-407E-A947-70E740481C1C}">
                  <a14:useLocalDpi xmlns:a14="http://schemas.microsoft.com/office/drawing/2010/main" val="0"/>
                </a:ext>
              </a:extLst>
            </a:blip>
            <a:srcRect t="27016" b="28081"/>
            <a:stretch>
              <a:fillRect/>
            </a:stretch>
          </p:blipFill>
          <p:spPr bwMode="auto">
            <a:xfrm>
              <a:off x="2854334" y="5334202"/>
              <a:ext cx="33020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3674" y="5788611"/>
              <a:ext cx="2677381" cy="573907"/>
            </a:xfrm>
            <a:prstGeom prst="rect">
              <a:avLst/>
            </a:prstGeom>
            <a:effectLst/>
          </p:spPr>
        </p:pic>
      </p:grpSp>
    </p:spTree>
    <p:extLst>
      <p:ext uri="{BB962C8B-B14F-4D97-AF65-F5344CB8AC3E}">
        <p14:creationId xmlns:p14="http://schemas.microsoft.com/office/powerpoint/2010/main" val="585447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0724" y="116392"/>
            <a:ext cx="8842551" cy="63976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dirty="0" smtClean="0">
                <a:solidFill>
                  <a:srgbClr val="000000">
                    <a:lumMod val="85000"/>
                    <a:lumOff val="15000"/>
                  </a:srgbClr>
                </a:solidFill>
                <a:ea typeface="+mn-ea"/>
                <a:cs typeface="+mn-cs"/>
              </a:rPr>
              <a:t>For example, a “future generations” message that connects voters to how saltwater fish and the ocean impact their lives resonated strongly as a reason for changing fisheries management policies.</a:t>
            </a:r>
            <a:endParaRPr lang="en-US" sz="2400" b="1" dirty="0">
              <a:solidFill>
                <a:srgbClr val="000000">
                  <a:lumMod val="85000"/>
                  <a:lumOff val="15000"/>
                </a:srgbClr>
              </a:solidFill>
              <a:ea typeface="+mn-ea"/>
              <a:cs typeface="+mn-cs"/>
            </a:endParaRPr>
          </a:p>
        </p:txBody>
      </p:sp>
      <p:grpSp>
        <p:nvGrpSpPr>
          <p:cNvPr id="6" name="Group 5"/>
          <p:cNvGrpSpPr/>
          <p:nvPr/>
        </p:nvGrpSpPr>
        <p:grpSpPr>
          <a:xfrm>
            <a:off x="251394" y="2570905"/>
            <a:ext cx="8697865" cy="2769989"/>
            <a:chOff x="163795" y="2516316"/>
            <a:chExt cx="8697865" cy="2769989"/>
          </a:xfrm>
        </p:grpSpPr>
        <p:sp>
          <p:nvSpPr>
            <p:cNvPr id="19" name="TextBox 18"/>
            <p:cNvSpPr txBox="1"/>
            <p:nvPr/>
          </p:nvSpPr>
          <p:spPr>
            <a:xfrm>
              <a:off x="163795" y="2516316"/>
              <a:ext cx="6467440" cy="2769989"/>
            </a:xfrm>
            <a:prstGeom prst="rect">
              <a:avLst/>
            </a:prstGeom>
            <a:noFill/>
          </p:spPr>
          <p:txBody>
            <a:bodyPr wrap="square" lIns="0" tIns="0" rIns="0" bIns="0" rtlCol="0" anchor="ctr">
              <a:spAutoFit/>
            </a:bodyPr>
            <a:lstStyle/>
            <a:p>
              <a:pPr algn="ctr"/>
              <a:r>
                <a:rPr lang="en-US" sz="2000" b="1" dirty="0"/>
                <a:t>From fishing, shrimping, crabbing or clamming, to enjoying seafood, having </a:t>
              </a:r>
              <a:r>
                <a:rPr lang="en-US" sz="2000" b="1" dirty="0" smtClean="0"/>
                <a:t>healthy populations </a:t>
              </a:r>
              <a:r>
                <a:rPr lang="en-US" sz="2000" b="1" dirty="0"/>
                <a:t>of fish can enrich our lives. We owe it to our children and grandchildren </a:t>
              </a:r>
              <a:r>
                <a:rPr lang="en-US" sz="2000" b="1" dirty="0" smtClean="0"/>
                <a:t>to protect </a:t>
              </a:r>
              <a:r>
                <a:rPr lang="en-US" sz="2000" b="1" dirty="0"/>
                <a:t>the health of not just a few fish species, but ensure the broader health of the </a:t>
              </a:r>
              <a:r>
                <a:rPr lang="en-US" sz="2000" b="1" dirty="0" smtClean="0"/>
                <a:t>oceans that </a:t>
              </a:r>
              <a:r>
                <a:rPr lang="en-US" sz="2000" b="1" dirty="0"/>
                <a:t>sustain our coastal communities. We can do that better by taking a </a:t>
              </a:r>
              <a:r>
                <a:rPr lang="en-US" sz="2000" b="1" dirty="0" smtClean="0"/>
                <a:t>comprehensive fishery </a:t>
              </a:r>
              <a:r>
                <a:rPr lang="en-US" sz="2000" b="1" dirty="0"/>
                <a:t>management approach to ensure fish populations rebound and stay healthy for </a:t>
              </a:r>
              <a:r>
                <a:rPr lang="en-US" sz="2000" b="1" dirty="0" smtClean="0"/>
                <a:t>the long </a:t>
              </a:r>
              <a:r>
                <a:rPr lang="en-US" sz="2000" b="1" dirty="0"/>
                <a:t>term.</a:t>
              </a:r>
            </a:p>
          </p:txBody>
        </p:sp>
        <p:grpSp>
          <p:nvGrpSpPr>
            <p:cNvPr id="2" name="Group 1"/>
            <p:cNvGrpSpPr/>
            <p:nvPr/>
          </p:nvGrpSpPr>
          <p:grpSpPr>
            <a:xfrm>
              <a:off x="6766160" y="2685112"/>
              <a:ext cx="2095500" cy="1746400"/>
              <a:chOff x="6777010" y="1220800"/>
              <a:chExt cx="2095500" cy="1746400"/>
            </a:xfrm>
          </p:grpSpPr>
          <p:sp>
            <p:nvSpPr>
              <p:cNvPr id="12" name="TextBox 11"/>
              <p:cNvSpPr txBox="1"/>
              <p:nvPr/>
            </p:nvSpPr>
            <p:spPr>
              <a:xfrm>
                <a:off x="7109296" y="1220800"/>
                <a:ext cx="1430928" cy="553998"/>
              </a:xfrm>
              <a:prstGeom prst="rect">
                <a:avLst/>
              </a:prstGeom>
              <a:noFill/>
            </p:spPr>
            <p:txBody>
              <a:bodyPr wrap="square" lIns="0" tIns="0" rIns="0" bIns="0" rtlCol="0" anchor="ctr">
                <a:spAutoFit/>
              </a:bodyPr>
              <a:lstStyle/>
              <a:p>
                <a:pPr algn="ctr"/>
                <a:r>
                  <a:rPr lang="en-US" b="1" i="1" dirty="0" smtClean="0"/>
                  <a:t>Very</a:t>
                </a:r>
              </a:p>
              <a:p>
                <a:pPr algn="ctr"/>
                <a:r>
                  <a:rPr lang="en-US" b="1" i="1" dirty="0" smtClean="0"/>
                  <a:t>Convincing</a:t>
                </a:r>
                <a:endParaRPr lang="en-US" b="1" i="1" dirty="0"/>
              </a:p>
            </p:txBody>
          </p:sp>
          <p:sp>
            <p:nvSpPr>
              <p:cNvPr id="14" name="TextBox 13"/>
              <p:cNvSpPr txBox="1"/>
              <p:nvPr/>
            </p:nvSpPr>
            <p:spPr>
              <a:xfrm>
                <a:off x="6777010" y="1806315"/>
                <a:ext cx="2095500" cy="1160885"/>
              </a:xfrm>
              <a:prstGeom prst="rect">
                <a:avLst/>
              </a:prstGeom>
              <a:noFill/>
            </p:spPr>
            <p:txBody>
              <a:bodyPr wrap="square" rtlCol="0">
                <a:prstTxWarp prst="textPlain">
                  <a:avLst/>
                </a:prstTxWarp>
                <a:spAutoFit/>
              </a:bodyPr>
              <a:lstStyle/>
              <a:p>
                <a:pPr algn="ctr"/>
                <a:r>
                  <a:rPr lang="en-US" b="1" dirty="0" smtClean="0">
                    <a:solidFill>
                      <a:schemeClr val="accent5">
                        <a:lumMod val="50000"/>
                      </a:schemeClr>
                    </a:solidFill>
                  </a:rPr>
                  <a:t>38%</a:t>
                </a:r>
                <a:endParaRPr lang="en-US" b="1" dirty="0">
                  <a:solidFill>
                    <a:schemeClr val="accent5">
                      <a:lumMod val="50000"/>
                    </a:schemeClr>
                  </a:solidFill>
                </a:endParaRPr>
              </a:p>
            </p:txBody>
          </p:sp>
        </p:grpSp>
      </p:grpSp>
    </p:spTree>
    <p:extLst>
      <p:ext uri="{BB962C8B-B14F-4D97-AF65-F5344CB8AC3E}">
        <p14:creationId xmlns:p14="http://schemas.microsoft.com/office/powerpoint/2010/main" val="3538231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864" y="2653899"/>
            <a:ext cx="7562056" cy="88185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Rectangle 147"/>
          <p:cNvSpPr>
            <a:spLocks noChangeArrowheads="1"/>
          </p:cNvSpPr>
          <p:nvPr/>
        </p:nvSpPr>
        <p:spPr bwMode="auto">
          <a:xfrm>
            <a:off x="764640" y="5715000"/>
            <a:ext cx="75432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200">
                <a:solidFill>
                  <a:srgbClr val="000000"/>
                </a:solidFill>
                <a:latin typeface="Arial" charset="0"/>
              </a:rPr>
              <a:t>Now, I am going to read you some statements some people have given as reasons to support increasing taxes </a:t>
            </a:r>
            <a:endParaRPr lang="en-US"/>
          </a:p>
        </p:txBody>
      </p:sp>
      <p:sp>
        <p:nvSpPr>
          <p:cNvPr id="44035" name="Rectangle 148"/>
          <p:cNvSpPr>
            <a:spLocks noChangeArrowheads="1"/>
          </p:cNvSpPr>
          <p:nvPr/>
        </p:nvSpPr>
        <p:spPr bwMode="auto">
          <a:xfrm>
            <a:off x="740517" y="5897563"/>
            <a:ext cx="760740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200">
                <a:solidFill>
                  <a:srgbClr val="000000"/>
                </a:solidFill>
                <a:latin typeface="Arial" charset="0"/>
              </a:rPr>
              <a:t>in order to implement your state's action plan to conserve wildlife.  After I read each one, please tell me whether </a:t>
            </a:r>
            <a:endParaRPr lang="en-US"/>
          </a:p>
        </p:txBody>
      </p:sp>
      <p:sp>
        <p:nvSpPr>
          <p:cNvPr id="44036" name="Rectangle 149"/>
          <p:cNvSpPr>
            <a:spLocks noChangeArrowheads="1"/>
          </p:cNvSpPr>
          <p:nvPr/>
        </p:nvSpPr>
        <p:spPr bwMode="auto">
          <a:xfrm>
            <a:off x="796576" y="6080125"/>
            <a:ext cx="75048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200">
                <a:solidFill>
                  <a:srgbClr val="000000"/>
                </a:solidFill>
                <a:latin typeface="Arial" charset="0"/>
              </a:rPr>
              <a:t>you find this statement... very convincing, somewhat convincing, not too convincing, ...or...not convincing at all </a:t>
            </a:r>
            <a:endParaRPr lang="en-US"/>
          </a:p>
        </p:txBody>
      </p:sp>
      <p:sp>
        <p:nvSpPr>
          <p:cNvPr id="44037" name="Rectangle 150"/>
          <p:cNvSpPr>
            <a:spLocks noChangeArrowheads="1"/>
          </p:cNvSpPr>
          <p:nvPr/>
        </p:nvSpPr>
        <p:spPr bwMode="auto">
          <a:xfrm>
            <a:off x="948075" y="6262688"/>
            <a:ext cx="71525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200">
                <a:solidFill>
                  <a:srgbClr val="000000"/>
                </a:solidFill>
                <a:latin typeface="Arial" charset="0"/>
              </a:rPr>
              <a:t>as a reason to support increasing taxes in order to implement your state's action plan to conserve wildlife.</a:t>
            </a:r>
            <a:endParaRPr lang="en-US"/>
          </a:p>
        </p:txBody>
      </p:sp>
      <p:sp>
        <p:nvSpPr>
          <p:cNvPr id="44038" name="Rectangle 151"/>
          <p:cNvSpPr>
            <a:spLocks noChangeArrowheads="1"/>
          </p:cNvSpPr>
          <p:nvPr/>
        </p:nvSpPr>
        <p:spPr bwMode="auto">
          <a:xfrm>
            <a:off x="311150" y="279400"/>
            <a:ext cx="862736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dirty="0">
                <a:solidFill>
                  <a:srgbClr val="000000"/>
                </a:solidFill>
                <a:latin typeface="Calibri" pitchFamily="34" charset="0"/>
              </a:rPr>
              <a:t>Future generations was also a top message in support of wildlife action plans. </a:t>
            </a:r>
            <a:endParaRPr lang="en-US" sz="2000" b="1" dirty="0">
              <a:latin typeface="Calibri" pitchFamily="34" charset="0"/>
            </a:endParaRPr>
          </a:p>
        </p:txBody>
      </p:sp>
      <p:sp>
        <p:nvSpPr>
          <p:cNvPr id="44041" name="Rectangle 154"/>
          <p:cNvSpPr>
            <a:spLocks noChangeArrowheads="1"/>
          </p:cNvSpPr>
          <p:nvPr/>
        </p:nvSpPr>
        <p:spPr bwMode="auto">
          <a:xfrm>
            <a:off x="2655094" y="1465263"/>
            <a:ext cx="38338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Arial" charset="0"/>
              </a:rPr>
              <a:t>Ranked By % Very Convincing Among Voters</a:t>
            </a:r>
            <a:endParaRPr lang="en-US" dirty="0"/>
          </a:p>
        </p:txBody>
      </p:sp>
      <p:sp>
        <p:nvSpPr>
          <p:cNvPr id="44042" name="Rectangle 155"/>
          <p:cNvSpPr>
            <a:spLocks noChangeArrowheads="1"/>
          </p:cNvSpPr>
          <p:nvPr/>
        </p:nvSpPr>
        <p:spPr bwMode="auto">
          <a:xfrm>
            <a:off x="546100" y="1798638"/>
            <a:ext cx="425291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0" dirty="0">
                <a:solidFill>
                  <a:srgbClr val="000000"/>
                </a:solidFill>
                <a:latin typeface="Arial" charset="0"/>
              </a:rPr>
              <a:t>Clean air and clean water are essential to the survival </a:t>
            </a:r>
            <a:endParaRPr lang="en-US" dirty="0"/>
          </a:p>
        </p:txBody>
      </p:sp>
      <p:sp>
        <p:nvSpPr>
          <p:cNvPr id="44043" name="Rectangle 156"/>
          <p:cNvSpPr>
            <a:spLocks noChangeArrowheads="1"/>
          </p:cNvSpPr>
          <p:nvPr/>
        </p:nvSpPr>
        <p:spPr bwMode="auto">
          <a:xfrm>
            <a:off x="841375" y="1993900"/>
            <a:ext cx="39703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0">
                <a:solidFill>
                  <a:srgbClr val="000000"/>
                </a:solidFill>
                <a:latin typeface="Arial" charset="0"/>
              </a:rPr>
              <a:t>of wildlife, but are important to our health and our </a:t>
            </a:r>
            <a:endParaRPr lang="en-US"/>
          </a:p>
        </p:txBody>
      </p:sp>
      <p:sp>
        <p:nvSpPr>
          <p:cNvPr id="44044" name="Rectangle 157"/>
          <p:cNvSpPr>
            <a:spLocks noChangeArrowheads="1"/>
          </p:cNvSpPr>
          <p:nvPr/>
        </p:nvSpPr>
        <p:spPr bwMode="auto">
          <a:xfrm>
            <a:off x="471488" y="2189163"/>
            <a:ext cx="43307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0" dirty="0">
                <a:solidFill>
                  <a:srgbClr val="000000"/>
                </a:solidFill>
                <a:latin typeface="Arial" charset="0"/>
              </a:rPr>
              <a:t>quality of life as well.  Protecting wildlife and the clean </a:t>
            </a:r>
            <a:endParaRPr lang="en-US" dirty="0"/>
          </a:p>
        </p:txBody>
      </p:sp>
      <p:sp>
        <p:nvSpPr>
          <p:cNvPr id="44045" name="Rectangle 158"/>
          <p:cNvSpPr>
            <a:spLocks noChangeArrowheads="1"/>
          </p:cNvSpPr>
          <p:nvPr/>
        </p:nvSpPr>
        <p:spPr bwMode="auto">
          <a:xfrm>
            <a:off x="1014413" y="2384425"/>
            <a:ext cx="38417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0">
                <a:solidFill>
                  <a:srgbClr val="000000"/>
                </a:solidFill>
                <a:latin typeface="Arial" charset="0"/>
              </a:rPr>
              <a:t>air and water they need will also benefit people.  </a:t>
            </a:r>
            <a:endParaRPr lang="en-US"/>
          </a:p>
        </p:txBody>
      </p:sp>
      <p:sp>
        <p:nvSpPr>
          <p:cNvPr id="44046" name="Rectangle 159"/>
          <p:cNvSpPr>
            <a:spLocks noChangeArrowheads="1"/>
          </p:cNvSpPr>
          <p:nvPr/>
        </p:nvSpPr>
        <p:spPr bwMode="auto">
          <a:xfrm>
            <a:off x="1173163" y="2795588"/>
            <a:ext cx="365601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0">
                <a:solidFill>
                  <a:srgbClr val="000000"/>
                </a:solidFill>
                <a:latin typeface="Arial" charset="0"/>
              </a:rPr>
              <a:t>It is important to protect our wildlife for future </a:t>
            </a:r>
            <a:endParaRPr lang="en-US"/>
          </a:p>
        </p:txBody>
      </p:sp>
      <p:sp>
        <p:nvSpPr>
          <p:cNvPr id="44047" name="Rectangle 160"/>
          <p:cNvSpPr>
            <a:spLocks noChangeArrowheads="1"/>
          </p:cNvSpPr>
          <p:nvPr/>
        </p:nvSpPr>
        <p:spPr bwMode="auto">
          <a:xfrm>
            <a:off x="717550" y="2990850"/>
            <a:ext cx="41179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0">
                <a:solidFill>
                  <a:srgbClr val="000000"/>
                </a:solidFill>
                <a:latin typeface="Arial" charset="0"/>
              </a:rPr>
              <a:t>generations, so that our children and grandchildren </a:t>
            </a:r>
            <a:endParaRPr lang="en-US"/>
          </a:p>
        </p:txBody>
      </p:sp>
      <p:sp>
        <p:nvSpPr>
          <p:cNvPr id="44048" name="Rectangle 161"/>
          <p:cNvSpPr>
            <a:spLocks noChangeArrowheads="1"/>
          </p:cNvSpPr>
          <p:nvPr/>
        </p:nvSpPr>
        <p:spPr bwMode="auto">
          <a:xfrm>
            <a:off x="2482850" y="3186113"/>
            <a:ext cx="2312988"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0" dirty="0">
                <a:solidFill>
                  <a:srgbClr val="000000"/>
                </a:solidFill>
                <a:latin typeface="Arial" charset="0"/>
              </a:rPr>
              <a:t>can enjoy wildlife and nature.</a:t>
            </a:r>
            <a:endParaRPr lang="en-US" dirty="0"/>
          </a:p>
        </p:txBody>
      </p:sp>
      <p:sp>
        <p:nvSpPr>
          <p:cNvPr id="44049" name="Rectangle 162"/>
          <p:cNvSpPr>
            <a:spLocks noChangeArrowheads="1"/>
          </p:cNvSpPr>
          <p:nvPr/>
        </p:nvSpPr>
        <p:spPr bwMode="auto">
          <a:xfrm>
            <a:off x="930275" y="3598863"/>
            <a:ext cx="3887788"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0">
                <a:solidFill>
                  <a:srgbClr val="000000"/>
                </a:solidFill>
                <a:latin typeface="Arial" charset="0"/>
              </a:rPr>
              <a:t>In this age of too much TV and video games, it is </a:t>
            </a:r>
            <a:endParaRPr lang="en-US"/>
          </a:p>
        </p:txBody>
      </p:sp>
      <p:sp>
        <p:nvSpPr>
          <p:cNvPr id="44050" name="Rectangle 163"/>
          <p:cNvSpPr>
            <a:spLocks noChangeArrowheads="1"/>
          </p:cNvSpPr>
          <p:nvPr/>
        </p:nvSpPr>
        <p:spPr bwMode="auto">
          <a:xfrm>
            <a:off x="644525" y="3794125"/>
            <a:ext cx="41687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0">
                <a:solidFill>
                  <a:srgbClr val="000000"/>
                </a:solidFill>
                <a:latin typeface="Arial" charset="0"/>
              </a:rPr>
              <a:t>important for our children that we renew our shared, </a:t>
            </a:r>
            <a:endParaRPr lang="en-US"/>
          </a:p>
        </p:txBody>
      </p:sp>
      <p:sp>
        <p:nvSpPr>
          <p:cNvPr id="44051" name="Rectangle 164"/>
          <p:cNvSpPr>
            <a:spLocks noChangeArrowheads="1"/>
          </p:cNvSpPr>
          <p:nvPr/>
        </p:nvSpPr>
        <p:spPr bwMode="auto">
          <a:xfrm>
            <a:off x="577850" y="3989388"/>
            <a:ext cx="42354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0">
                <a:solidFill>
                  <a:srgbClr val="000000"/>
                </a:solidFill>
                <a:latin typeface="Arial" charset="0"/>
              </a:rPr>
              <a:t>outdoor pastimes and family traditions where wildlife </a:t>
            </a:r>
            <a:endParaRPr lang="en-US"/>
          </a:p>
        </p:txBody>
      </p:sp>
      <p:sp>
        <p:nvSpPr>
          <p:cNvPr id="44052" name="Rectangle 165"/>
          <p:cNvSpPr>
            <a:spLocks noChangeArrowheads="1"/>
          </p:cNvSpPr>
          <p:nvPr/>
        </p:nvSpPr>
        <p:spPr bwMode="auto">
          <a:xfrm>
            <a:off x="2868613" y="4184650"/>
            <a:ext cx="191611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0">
                <a:solidFill>
                  <a:srgbClr val="000000"/>
                </a:solidFill>
                <a:latin typeface="Arial" charset="0"/>
              </a:rPr>
              <a:t>is part of the enjoyment.</a:t>
            </a:r>
            <a:endParaRPr lang="en-US"/>
          </a:p>
        </p:txBody>
      </p:sp>
      <p:sp>
        <p:nvSpPr>
          <p:cNvPr id="44053" name="Rectangle 166"/>
          <p:cNvSpPr>
            <a:spLocks noChangeArrowheads="1"/>
          </p:cNvSpPr>
          <p:nvPr/>
        </p:nvSpPr>
        <p:spPr bwMode="auto">
          <a:xfrm>
            <a:off x="474663" y="4575175"/>
            <a:ext cx="434816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0">
                <a:solidFill>
                  <a:srgbClr val="000000"/>
                </a:solidFill>
                <a:latin typeface="Arial" charset="0"/>
              </a:rPr>
              <a:t>As growth and development continues in our state, we </a:t>
            </a:r>
            <a:endParaRPr lang="en-US"/>
          </a:p>
        </p:txBody>
      </p:sp>
      <p:sp>
        <p:nvSpPr>
          <p:cNvPr id="44054" name="Rectangle 167"/>
          <p:cNvSpPr>
            <a:spLocks noChangeArrowheads="1"/>
          </p:cNvSpPr>
          <p:nvPr/>
        </p:nvSpPr>
        <p:spPr bwMode="auto">
          <a:xfrm>
            <a:off x="963613" y="4770438"/>
            <a:ext cx="38560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0">
                <a:solidFill>
                  <a:srgbClr val="000000"/>
                </a:solidFill>
                <a:latin typeface="Arial" charset="0"/>
              </a:rPr>
              <a:t>are taking up more and more of the space where </a:t>
            </a:r>
            <a:endParaRPr lang="en-US"/>
          </a:p>
        </p:txBody>
      </p:sp>
      <p:sp>
        <p:nvSpPr>
          <p:cNvPr id="44055" name="Rectangle 168"/>
          <p:cNvSpPr>
            <a:spLocks noChangeArrowheads="1"/>
          </p:cNvSpPr>
          <p:nvPr/>
        </p:nvSpPr>
        <p:spPr bwMode="auto">
          <a:xfrm>
            <a:off x="398463" y="4965700"/>
            <a:ext cx="43640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i="0">
                <a:solidFill>
                  <a:srgbClr val="000000"/>
                </a:solidFill>
                <a:latin typeface="Arial" charset="0"/>
              </a:rPr>
              <a:t>wildlife live and placing many birds and animals at risk.</a:t>
            </a:r>
            <a:endParaRPr lang="en-US"/>
          </a:p>
        </p:txBody>
      </p:sp>
      <p:sp>
        <p:nvSpPr>
          <p:cNvPr id="44056" name="Line 169"/>
          <p:cNvSpPr>
            <a:spLocks noChangeShapeType="1"/>
          </p:cNvSpPr>
          <p:nvPr/>
        </p:nvSpPr>
        <p:spPr bwMode="auto">
          <a:xfrm>
            <a:off x="311150" y="5657850"/>
            <a:ext cx="851693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p>
        </p:txBody>
      </p:sp>
      <p:sp>
        <p:nvSpPr>
          <p:cNvPr id="44057" name="Rectangle 170"/>
          <p:cNvSpPr>
            <a:spLocks noChangeArrowheads="1"/>
          </p:cNvSpPr>
          <p:nvPr/>
        </p:nvSpPr>
        <p:spPr bwMode="auto">
          <a:xfrm>
            <a:off x="4959350" y="2168525"/>
            <a:ext cx="2943225" cy="3857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58" name="Rectangle 171"/>
          <p:cNvSpPr>
            <a:spLocks noChangeArrowheads="1"/>
          </p:cNvSpPr>
          <p:nvPr/>
        </p:nvSpPr>
        <p:spPr bwMode="auto">
          <a:xfrm>
            <a:off x="4959350" y="3074988"/>
            <a:ext cx="2103438" cy="3857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59" name="Rectangle 172"/>
          <p:cNvSpPr>
            <a:spLocks noChangeArrowheads="1"/>
          </p:cNvSpPr>
          <p:nvPr/>
        </p:nvSpPr>
        <p:spPr bwMode="auto">
          <a:xfrm>
            <a:off x="4959350" y="3983038"/>
            <a:ext cx="1682750" cy="3857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60" name="Rectangle 173"/>
          <p:cNvSpPr>
            <a:spLocks noChangeArrowheads="1"/>
          </p:cNvSpPr>
          <p:nvPr/>
        </p:nvSpPr>
        <p:spPr bwMode="auto">
          <a:xfrm>
            <a:off x="4959350" y="4889500"/>
            <a:ext cx="2486025" cy="3873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61" name="Rectangle 174"/>
          <p:cNvSpPr>
            <a:spLocks noChangeArrowheads="1"/>
          </p:cNvSpPr>
          <p:nvPr/>
        </p:nvSpPr>
        <p:spPr bwMode="auto">
          <a:xfrm>
            <a:off x="4959350" y="1782763"/>
            <a:ext cx="2752725" cy="385762"/>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62" name="Rectangle 175"/>
          <p:cNvSpPr>
            <a:spLocks noChangeArrowheads="1"/>
          </p:cNvSpPr>
          <p:nvPr/>
        </p:nvSpPr>
        <p:spPr bwMode="auto">
          <a:xfrm>
            <a:off x="4959350" y="2689225"/>
            <a:ext cx="2370138" cy="387350"/>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63" name="Rectangle 176"/>
          <p:cNvSpPr>
            <a:spLocks noChangeArrowheads="1"/>
          </p:cNvSpPr>
          <p:nvPr/>
        </p:nvSpPr>
        <p:spPr bwMode="auto">
          <a:xfrm>
            <a:off x="4959350" y="3597275"/>
            <a:ext cx="2065338" cy="385763"/>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64" name="Rectangle 177"/>
          <p:cNvSpPr>
            <a:spLocks noChangeArrowheads="1"/>
          </p:cNvSpPr>
          <p:nvPr/>
        </p:nvSpPr>
        <p:spPr bwMode="auto">
          <a:xfrm>
            <a:off x="4959350" y="4505325"/>
            <a:ext cx="1911350" cy="385763"/>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65" name="Rectangle 178"/>
          <p:cNvSpPr>
            <a:spLocks noChangeArrowheads="1"/>
          </p:cNvSpPr>
          <p:nvPr/>
        </p:nvSpPr>
        <p:spPr bwMode="auto">
          <a:xfrm>
            <a:off x="7769225" y="1868488"/>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72%</a:t>
            </a:r>
            <a:endParaRPr lang="en-US"/>
          </a:p>
        </p:txBody>
      </p:sp>
      <p:sp>
        <p:nvSpPr>
          <p:cNvPr id="44066" name="Rectangle 179"/>
          <p:cNvSpPr>
            <a:spLocks noChangeArrowheads="1"/>
          </p:cNvSpPr>
          <p:nvPr/>
        </p:nvSpPr>
        <p:spPr bwMode="auto">
          <a:xfrm>
            <a:off x="7386638" y="2774950"/>
            <a:ext cx="382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62%</a:t>
            </a:r>
            <a:endParaRPr lang="en-US"/>
          </a:p>
        </p:txBody>
      </p:sp>
      <p:sp>
        <p:nvSpPr>
          <p:cNvPr id="44067" name="Rectangle 180"/>
          <p:cNvSpPr>
            <a:spLocks noChangeArrowheads="1"/>
          </p:cNvSpPr>
          <p:nvPr/>
        </p:nvSpPr>
        <p:spPr bwMode="auto">
          <a:xfrm>
            <a:off x="7080250" y="3683000"/>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54%</a:t>
            </a:r>
            <a:endParaRPr lang="en-US"/>
          </a:p>
        </p:txBody>
      </p:sp>
      <p:sp>
        <p:nvSpPr>
          <p:cNvPr id="44068" name="Rectangle 181"/>
          <p:cNvSpPr>
            <a:spLocks noChangeArrowheads="1"/>
          </p:cNvSpPr>
          <p:nvPr/>
        </p:nvSpPr>
        <p:spPr bwMode="auto">
          <a:xfrm>
            <a:off x="6927850" y="4589463"/>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50%</a:t>
            </a:r>
            <a:endParaRPr lang="en-US"/>
          </a:p>
        </p:txBody>
      </p:sp>
      <p:sp>
        <p:nvSpPr>
          <p:cNvPr id="44069" name="Rectangle 182"/>
          <p:cNvSpPr>
            <a:spLocks noChangeArrowheads="1"/>
          </p:cNvSpPr>
          <p:nvPr/>
        </p:nvSpPr>
        <p:spPr bwMode="auto">
          <a:xfrm>
            <a:off x="7959725" y="2252663"/>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77%</a:t>
            </a:r>
            <a:endParaRPr lang="en-US"/>
          </a:p>
        </p:txBody>
      </p:sp>
      <p:sp>
        <p:nvSpPr>
          <p:cNvPr id="44070" name="Rectangle 183"/>
          <p:cNvSpPr>
            <a:spLocks noChangeArrowheads="1"/>
          </p:cNvSpPr>
          <p:nvPr/>
        </p:nvSpPr>
        <p:spPr bwMode="auto">
          <a:xfrm>
            <a:off x="7118350" y="3160713"/>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55%</a:t>
            </a:r>
            <a:endParaRPr lang="en-US"/>
          </a:p>
        </p:txBody>
      </p:sp>
      <p:sp>
        <p:nvSpPr>
          <p:cNvPr id="44071" name="Rectangle 184"/>
          <p:cNvSpPr>
            <a:spLocks noChangeArrowheads="1"/>
          </p:cNvSpPr>
          <p:nvPr/>
        </p:nvSpPr>
        <p:spPr bwMode="auto">
          <a:xfrm>
            <a:off x="6697663" y="4067175"/>
            <a:ext cx="382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44%</a:t>
            </a:r>
            <a:endParaRPr lang="en-US"/>
          </a:p>
        </p:txBody>
      </p:sp>
      <p:sp>
        <p:nvSpPr>
          <p:cNvPr id="44072" name="Rectangle 185"/>
          <p:cNvSpPr>
            <a:spLocks noChangeArrowheads="1"/>
          </p:cNvSpPr>
          <p:nvPr/>
        </p:nvSpPr>
        <p:spPr bwMode="auto">
          <a:xfrm>
            <a:off x="7500938" y="4975225"/>
            <a:ext cx="382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65%</a:t>
            </a:r>
            <a:endParaRPr lang="en-US"/>
          </a:p>
        </p:txBody>
      </p:sp>
      <p:sp>
        <p:nvSpPr>
          <p:cNvPr id="44073" name="Rectangle 186"/>
          <p:cNvSpPr>
            <a:spLocks noChangeArrowheads="1"/>
          </p:cNvSpPr>
          <p:nvPr/>
        </p:nvSpPr>
        <p:spPr bwMode="auto">
          <a:xfrm>
            <a:off x="5173121" y="5445125"/>
            <a:ext cx="60433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100" i="0">
                <a:solidFill>
                  <a:srgbClr val="000000"/>
                </a:solidFill>
                <a:latin typeface="Arial" charset="0"/>
              </a:rPr>
              <a:t>All Voters</a:t>
            </a:r>
            <a:endParaRPr lang="en-US"/>
          </a:p>
        </p:txBody>
      </p:sp>
      <p:sp>
        <p:nvSpPr>
          <p:cNvPr id="44074" name="Rectangle 187"/>
          <p:cNvSpPr>
            <a:spLocks noChangeArrowheads="1"/>
          </p:cNvSpPr>
          <p:nvPr/>
        </p:nvSpPr>
        <p:spPr bwMode="auto">
          <a:xfrm>
            <a:off x="6071383" y="5445125"/>
            <a:ext cx="6588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100" i="0">
                <a:solidFill>
                  <a:srgbClr val="000000"/>
                </a:solidFill>
                <a:latin typeface="Arial" charset="0"/>
              </a:rPr>
              <a:t>Advocates</a:t>
            </a:r>
            <a:endParaRPr lang="en-US"/>
          </a:p>
        </p:txBody>
      </p:sp>
      <p:sp>
        <p:nvSpPr>
          <p:cNvPr id="44075" name="Rectangle 188"/>
          <p:cNvSpPr>
            <a:spLocks noChangeArrowheads="1"/>
          </p:cNvSpPr>
          <p:nvPr/>
        </p:nvSpPr>
        <p:spPr bwMode="auto">
          <a:xfrm>
            <a:off x="5002213" y="5481638"/>
            <a:ext cx="127000" cy="8572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p>
        </p:txBody>
      </p:sp>
      <p:sp>
        <p:nvSpPr>
          <p:cNvPr id="44076" name="Rectangle 189"/>
          <p:cNvSpPr>
            <a:spLocks noChangeArrowheads="1"/>
          </p:cNvSpPr>
          <p:nvPr/>
        </p:nvSpPr>
        <p:spPr bwMode="auto">
          <a:xfrm>
            <a:off x="5899150" y="5481638"/>
            <a:ext cx="127000" cy="857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p>
        </p:txBody>
      </p:sp>
    </p:spTree>
    <p:extLst>
      <p:ext uri="{BB962C8B-B14F-4D97-AF65-F5344CB8AC3E}">
        <p14:creationId xmlns:p14="http://schemas.microsoft.com/office/powerpoint/2010/main" val="40111038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assets.worldwildlife.org/photos/4074/images/story_full_width/yellowfin_tuna_ISSF_MUIR_IMG_1730.JPG?13674195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42" y="233089"/>
            <a:ext cx="8707717" cy="619587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828800"/>
            <a:ext cx="9144000" cy="3308363"/>
          </a:xfrm>
          <a:prstGeom prst="rect">
            <a:avLst/>
          </a:prstGeom>
          <a:solidFill>
            <a:schemeClr val="bg1">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dirty="0">
              <a:solidFill>
                <a:srgbClr val="FFFFFF"/>
              </a:solidFill>
            </a:endParaRPr>
          </a:p>
        </p:txBody>
      </p:sp>
      <p:sp>
        <p:nvSpPr>
          <p:cNvPr id="4" name="TextBox 3"/>
          <p:cNvSpPr txBox="1">
            <a:spLocks noChangeArrowheads="1"/>
          </p:cNvSpPr>
          <p:nvPr/>
        </p:nvSpPr>
        <p:spPr bwMode="auto">
          <a:xfrm>
            <a:off x="304800" y="2967338"/>
            <a:ext cx="8534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5400" dirty="0" smtClean="0">
                <a:solidFill>
                  <a:srgbClr val="000000"/>
                </a:solidFill>
                <a:latin typeface="Tahoma" pitchFamily="34" charset="0"/>
                <a:cs typeface="Tahoma" pitchFamily="34" charset="0"/>
              </a:rPr>
              <a:t>Scarcity is Scary</a:t>
            </a:r>
            <a:endParaRPr lang="en-US" sz="3600" dirty="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6691324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76200"/>
            <a:ext cx="9144000" cy="63976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dirty="0" smtClean="0">
                <a:solidFill>
                  <a:srgbClr val="000000">
                    <a:lumMod val="85000"/>
                    <a:lumOff val="15000"/>
                  </a:srgbClr>
                </a:solidFill>
                <a:ea typeface="+mn-ea"/>
                <a:cs typeface="+mn-cs"/>
              </a:rPr>
              <a:t>A majority believe most saltwater fish populations have declined.</a:t>
            </a:r>
            <a:endParaRPr lang="en-US" sz="2800" b="1" dirty="0">
              <a:solidFill>
                <a:srgbClr val="000000">
                  <a:lumMod val="85000"/>
                  <a:lumOff val="15000"/>
                </a:srgbClr>
              </a:solidFill>
              <a:ea typeface="+mn-ea"/>
              <a:cs typeface="+mn-cs"/>
            </a:endParaRPr>
          </a:p>
        </p:txBody>
      </p:sp>
      <p:sp>
        <p:nvSpPr>
          <p:cNvPr id="3" name="Rectangle 2"/>
          <p:cNvSpPr/>
          <p:nvPr/>
        </p:nvSpPr>
        <p:spPr>
          <a:xfrm>
            <a:off x="419100" y="1295400"/>
            <a:ext cx="6019800" cy="1405232"/>
          </a:xfrm>
          <a:prstGeom prst="rect">
            <a:avLst/>
          </a:prstGeom>
          <a:solidFill>
            <a:srgbClr val="C00000"/>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bg1"/>
                </a:solidFill>
              </a:rPr>
              <a:t>Decreased</a:t>
            </a:r>
            <a:endParaRPr lang="en-US" sz="4800" b="1" dirty="0">
              <a:solidFill>
                <a:schemeClr val="bg1"/>
              </a:solidFill>
            </a:endParaRPr>
          </a:p>
        </p:txBody>
      </p:sp>
      <p:sp>
        <p:nvSpPr>
          <p:cNvPr id="4" name="Rectangle 3"/>
          <p:cNvSpPr/>
          <p:nvPr/>
        </p:nvSpPr>
        <p:spPr>
          <a:xfrm>
            <a:off x="419100" y="2948090"/>
            <a:ext cx="6019800" cy="1405232"/>
          </a:xfrm>
          <a:prstGeom prst="rect">
            <a:avLst/>
          </a:prstGeom>
          <a:solidFill>
            <a:srgbClr val="006600"/>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bg1"/>
                </a:solidFill>
              </a:rPr>
              <a:t>Stayed about the same</a:t>
            </a:r>
            <a:endParaRPr lang="en-US" sz="4800" b="1" dirty="0">
              <a:solidFill>
                <a:schemeClr val="bg1"/>
              </a:solidFill>
            </a:endParaRPr>
          </a:p>
        </p:txBody>
      </p:sp>
      <p:sp>
        <p:nvSpPr>
          <p:cNvPr id="5" name="Rectangle 4"/>
          <p:cNvSpPr/>
          <p:nvPr/>
        </p:nvSpPr>
        <p:spPr>
          <a:xfrm>
            <a:off x="419100" y="4600781"/>
            <a:ext cx="6019800" cy="1405232"/>
          </a:xfrm>
          <a:prstGeom prst="rect">
            <a:avLst/>
          </a:prstGeom>
          <a:solidFill>
            <a:srgbClr val="002060"/>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bg1"/>
                </a:solidFill>
              </a:rPr>
              <a:t>Increased</a:t>
            </a:r>
            <a:endParaRPr lang="en-US" sz="4800" b="1" dirty="0">
              <a:solidFill>
                <a:schemeClr val="bg1"/>
              </a:solidFill>
            </a:endParaRPr>
          </a:p>
        </p:txBody>
      </p:sp>
      <p:sp>
        <p:nvSpPr>
          <p:cNvPr id="7" name="TextBox 6"/>
          <p:cNvSpPr txBox="1"/>
          <p:nvPr/>
        </p:nvSpPr>
        <p:spPr>
          <a:xfrm>
            <a:off x="6724650" y="1417574"/>
            <a:ext cx="2095500" cy="1160885"/>
          </a:xfrm>
          <a:prstGeom prst="rect">
            <a:avLst/>
          </a:prstGeom>
          <a:noFill/>
        </p:spPr>
        <p:txBody>
          <a:bodyPr wrap="square" rtlCol="0">
            <a:prstTxWarp prst="textPlain">
              <a:avLst/>
            </a:prstTxWarp>
            <a:spAutoFit/>
          </a:bodyPr>
          <a:lstStyle/>
          <a:p>
            <a:pPr algn="ctr"/>
            <a:r>
              <a:rPr lang="en-US" b="1" dirty="0" smtClean="0">
                <a:solidFill>
                  <a:srgbClr val="C00000"/>
                </a:solidFill>
              </a:rPr>
              <a:t>56%</a:t>
            </a:r>
            <a:endParaRPr lang="en-US" b="1" dirty="0">
              <a:solidFill>
                <a:srgbClr val="C00000"/>
              </a:solidFill>
            </a:endParaRPr>
          </a:p>
        </p:txBody>
      </p:sp>
      <p:sp>
        <p:nvSpPr>
          <p:cNvPr id="8" name="TextBox 7"/>
          <p:cNvSpPr txBox="1"/>
          <p:nvPr/>
        </p:nvSpPr>
        <p:spPr>
          <a:xfrm>
            <a:off x="6724650" y="3070264"/>
            <a:ext cx="2095500" cy="1160885"/>
          </a:xfrm>
          <a:prstGeom prst="rect">
            <a:avLst/>
          </a:prstGeom>
          <a:noFill/>
        </p:spPr>
        <p:txBody>
          <a:bodyPr wrap="square" rtlCol="0">
            <a:prstTxWarp prst="textPlain">
              <a:avLst/>
            </a:prstTxWarp>
            <a:spAutoFit/>
          </a:bodyPr>
          <a:lstStyle/>
          <a:p>
            <a:pPr algn="ctr"/>
            <a:r>
              <a:rPr lang="en-US" b="1" dirty="0" smtClean="0">
                <a:solidFill>
                  <a:srgbClr val="006600"/>
                </a:solidFill>
              </a:rPr>
              <a:t>35%</a:t>
            </a:r>
            <a:endParaRPr lang="en-US" b="1" dirty="0">
              <a:solidFill>
                <a:srgbClr val="006600"/>
              </a:solidFill>
            </a:endParaRPr>
          </a:p>
        </p:txBody>
      </p:sp>
      <p:sp>
        <p:nvSpPr>
          <p:cNvPr id="9" name="TextBox 8"/>
          <p:cNvSpPr txBox="1"/>
          <p:nvPr/>
        </p:nvSpPr>
        <p:spPr>
          <a:xfrm>
            <a:off x="6724650" y="4722955"/>
            <a:ext cx="2095500" cy="1160885"/>
          </a:xfrm>
          <a:prstGeom prst="rect">
            <a:avLst/>
          </a:prstGeom>
          <a:noFill/>
        </p:spPr>
        <p:txBody>
          <a:bodyPr wrap="square" rtlCol="0">
            <a:prstTxWarp prst="textPlain">
              <a:avLst/>
            </a:prstTxWarp>
            <a:spAutoFit/>
          </a:bodyPr>
          <a:lstStyle/>
          <a:p>
            <a:pPr algn="ctr"/>
            <a:r>
              <a:rPr lang="en-US" b="1" dirty="0" smtClean="0">
                <a:solidFill>
                  <a:srgbClr val="002060"/>
                </a:solidFill>
              </a:rPr>
              <a:t>10%</a:t>
            </a:r>
            <a:endParaRPr lang="en-US" b="1" dirty="0">
              <a:solidFill>
                <a:srgbClr val="002060"/>
              </a:solidFill>
            </a:endParaRPr>
          </a:p>
        </p:txBody>
      </p:sp>
      <p:sp>
        <p:nvSpPr>
          <p:cNvPr id="11" name="Subtitle 6"/>
          <p:cNvSpPr txBox="1">
            <a:spLocks/>
          </p:cNvSpPr>
          <p:nvPr/>
        </p:nvSpPr>
        <p:spPr>
          <a:xfrm>
            <a:off x="190501" y="974688"/>
            <a:ext cx="8762999" cy="266700"/>
          </a:xfrm>
          <a:prstGeom prst="rect">
            <a:avLst/>
          </a:prstGeom>
        </p:spPr>
        <p:txBody>
          <a:bodyPr>
            <a:noAutofit/>
          </a:bodyPr>
          <a:lstStyle>
            <a:lvl1pPr marL="342900" indent="-342900" algn="l" defTabSz="457200" rtl="0" eaLnBrk="1" latinLnBrk="0" hangingPunct="1">
              <a:spcBef>
                <a:spcPct val="20000"/>
              </a:spcBef>
              <a:buClr>
                <a:srgbClr val="DD9C08"/>
              </a:buClr>
              <a:buFont typeface="Arial"/>
              <a:buChar char="•"/>
              <a:defRPr sz="2800" kern="1200">
                <a:solidFill>
                  <a:schemeClr val="tx1"/>
                </a:solidFill>
                <a:latin typeface="Helvetica"/>
                <a:ea typeface="+mn-ea"/>
                <a:cs typeface="Helvetica"/>
              </a:defRPr>
            </a:lvl1pPr>
            <a:lvl2pPr marL="742950" indent="-285750" algn="l" defTabSz="457200" rtl="0" eaLnBrk="1" latinLnBrk="0" hangingPunct="1">
              <a:spcBef>
                <a:spcPct val="20000"/>
              </a:spcBef>
              <a:buClr>
                <a:srgbClr val="DD9C08"/>
              </a:buClr>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Clr>
                <a:srgbClr val="DD9C08"/>
              </a:buClr>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Clr>
                <a:srgbClr val="DD9C08"/>
              </a:buClr>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Clr>
                <a:srgbClr val="DD9C08"/>
              </a:buClr>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b="1" i="1" dirty="0" smtClean="0">
                <a:solidFill>
                  <a:srgbClr val="0C4C79"/>
                </a:solidFill>
                <a:latin typeface="Arial" pitchFamily="34" charset="0"/>
                <a:cs typeface="Arial" pitchFamily="34" charset="0"/>
              </a:rPr>
              <a:t>Perceived Saltwater Fish Population Change Over The Last Five Years</a:t>
            </a:r>
            <a:endParaRPr lang="en-US" sz="1400" b="1" i="1" dirty="0">
              <a:solidFill>
                <a:srgbClr val="0C4C79"/>
              </a:solidFill>
              <a:latin typeface="Arial" pitchFamily="34" charset="0"/>
              <a:cs typeface="Arial" pitchFamily="34" charset="0"/>
            </a:endParaRPr>
          </a:p>
        </p:txBody>
      </p:sp>
      <p:sp>
        <p:nvSpPr>
          <p:cNvPr id="12" name="TextBox 11"/>
          <p:cNvSpPr txBox="1"/>
          <p:nvPr/>
        </p:nvSpPr>
        <p:spPr>
          <a:xfrm>
            <a:off x="0" y="6162055"/>
            <a:ext cx="9144000" cy="261610"/>
          </a:xfrm>
          <a:prstGeom prst="rect">
            <a:avLst/>
          </a:prstGeom>
          <a:noFill/>
        </p:spPr>
        <p:txBody>
          <a:bodyPr wrap="square" rtlCol="0" anchor="ctr">
            <a:spAutoFit/>
          </a:bodyPr>
          <a:lstStyle/>
          <a:p>
            <a:pPr algn="ctr"/>
            <a:r>
              <a:rPr lang="en-US" sz="1100" i="1" dirty="0"/>
              <a:t>In the last five years, would you say the populations of most saltwater fish in ocean waters </a:t>
            </a:r>
            <a:r>
              <a:rPr lang="en-US" sz="1100" i="1" dirty="0" smtClean="0"/>
              <a:t>off your </a:t>
            </a:r>
            <a:r>
              <a:rPr lang="en-US" sz="1100" i="1" dirty="0"/>
              <a:t>state has –</a:t>
            </a:r>
          </a:p>
        </p:txBody>
      </p:sp>
      <p:cxnSp>
        <p:nvCxnSpPr>
          <p:cNvPr id="13" name="Straight Connector 12"/>
          <p:cNvCxnSpPr/>
          <p:nvPr/>
        </p:nvCxnSpPr>
        <p:spPr>
          <a:xfrm>
            <a:off x="457200" y="617220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395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4173" y="250448"/>
            <a:ext cx="8835655" cy="1077218"/>
          </a:xfrm>
          <a:prstGeom prst="rect">
            <a:avLst/>
          </a:prstGeom>
          <a:noFill/>
        </p:spPr>
        <p:txBody>
          <a:bodyPr wrap="square" rtlCol="0">
            <a:spAutoFit/>
          </a:bodyPr>
          <a:lstStyle/>
          <a:p>
            <a:pPr algn="ctr"/>
            <a:r>
              <a:rPr lang="en-US" sz="3200" b="1" dirty="0" smtClean="0">
                <a:latin typeface="Calibri" pitchFamily="34" charset="0"/>
                <a:ea typeface="Tahoma" pitchFamily="34" charset="0"/>
                <a:cs typeface="Tahoma" pitchFamily="34" charset="0"/>
              </a:rPr>
              <a:t>Best rationales to support conservation generally </a:t>
            </a:r>
          </a:p>
          <a:p>
            <a:pPr algn="ctr"/>
            <a:r>
              <a:rPr lang="en-US" sz="3200" b="1" dirty="0" smtClean="0">
                <a:latin typeface="Calibri" pitchFamily="34" charset="0"/>
                <a:ea typeface="Tahoma" pitchFamily="34" charset="0"/>
                <a:cs typeface="Tahoma" pitchFamily="34" charset="0"/>
              </a:rPr>
              <a:t>are people-centric.</a:t>
            </a:r>
            <a:endParaRPr lang="en-US" sz="3200" b="1" dirty="0">
              <a:latin typeface="Calibri" pitchFamily="34" charset="0"/>
              <a:ea typeface="Tahoma" pitchFamily="34" charset="0"/>
              <a:cs typeface="Tahoma" pitchFamily="34" charset="0"/>
            </a:endParaRPr>
          </a:p>
        </p:txBody>
      </p:sp>
      <p:sp>
        <p:nvSpPr>
          <p:cNvPr id="5" name="Text Box 6"/>
          <p:cNvSpPr txBox="1">
            <a:spLocks noChangeArrowheads="1"/>
          </p:cNvSpPr>
          <p:nvPr/>
        </p:nvSpPr>
        <p:spPr bwMode="auto">
          <a:xfrm>
            <a:off x="405247" y="4384881"/>
            <a:ext cx="5538353" cy="860266"/>
          </a:xfrm>
          <a:prstGeom prst="rect">
            <a:avLst/>
          </a:prstGeom>
          <a:solidFill>
            <a:srgbClr val="FF0000"/>
          </a:solidFill>
          <a:ln w="38100">
            <a:noFill/>
            <a:miter lim="800000"/>
            <a:headEnd/>
            <a:tailEnd/>
          </a:ln>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600" b="1" dirty="0" smtClean="0">
                <a:solidFill>
                  <a:schemeClr val="bg1"/>
                </a:solidFill>
                <a:cs typeface="Arial" pitchFamily="34" charset="0"/>
              </a:rPr>
              <a:t>Advocates</a:t>
            </a:r>
            <a:endParaRPr lang="en-US" sz="3600" b="1" dirty="0">
              <a:solidFill>
                <a:schemeClr val="bg1"/>
              </a:solidFill>
              <a:cs typeface="Arial" pitchFamily="34" charset="0"/>
            </a:endParaRPr>
          </a:p>
        </p:txBody>
      </p:sp>
      <p:sp>
        <p:nvSpPr>
          <p:cNvPr id="10" name="WordArt 7"/>
          <p:cNvSpPr>
            <a:spLocks noChangeArrowheads="1" noChangeShapeType="1" noTextEdit="1"/>
          </p:cNvSpPr>
          <p:nvPr/>
        </p:nvSpPr>
        <p:spPr bwMode="auto">
          <a:xfrm>
            <a:off x="6477000" y="4296004"/>
            <a:ext cx="2174481" cy="1038023"/>
          </a:xfrm>
          <a:prstGeom prst="rect">
            <a:avLst/>
          </a:prstGeom>
        </p:spPr>
        <p:txBody>
          <a:bodyPr wrap="none" fromWordArt="1">
            <a:prstTxWarp prst="textPlain">
              <a:avLst>
                <a:gd name="adj" fmla="val 50000"/>
              </a:avLst>
            </a:prstTxWarp>
          </a:bodyPr>
          <a:lstStyle/>
          <a:p>
            <a:pPr algn="ctr"/>
            <a:r>
              <a:rPr lang="en-US" sz="3600" kern="10" dirty="0" smtClean="0">
                <a:ln w="28575">
                  <a:noFill/>
                  <a:round/>
                  <a:headEnd/>
                  <a:tailEnd/>
                </a:ln>
                <a:solidFill>
                  <a:srgbClr val="FF0000"/>
                </a:solidFill>
                <a:latin typeface="Arial Black"/>
              </a:rPr>
              <a:t>56%</a:t>
            </a:r>
            <a:endParaRPr lang="en-US" sz="3600" kern="10" dirty="0">
              <a:ln w="28575">
                <a:noFill/>
                <a:round/>
                <a:headEnd/>
                <a:tailEnd/>
              </a:ln>
              <a:solidFill>
                <a:srgbClr val="FF0000"/>
              </a:solidFill>
              <a:latin typeface="Arial Black"/>
            </a:endParaRPr>
          </a:p>
        </p:txBody>
      </p:sp>
      <p:sp>
        <p:nvSpPr>
          <p:cNvPr id="6" name="Text Box 6"/>
          <p:cNvSpPr txBox="1">
            <a:spLocks noChangeArrowheads="1"/>
          </p:cNvSpPr>
          <p:nvPr/>
        </p:nvSpPr>
        <p:spPr bwMode="auto">
          <a:xfrm>
            <a:off x="384803" y="2920519"/>
            <a:ext cx="5538353" cy="860266"/>
          </a:xfrm>
          <a:prstGeom prst="rect">
            <a:avLst/>
          </a:prstGeom>
          <a:solidFill>
            <a:srgbClr val="0033CC"/>
          </a:solidFill>
          <a:ln w="38100">
            <a:noFill/>
            <a:miter lim="800000"/>
            <a:headEnd/>
            <a:tailEnd/>
          </a:ln>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600" b="1" dirty="0" smtClean="0">
                <a:solidFill>
                  <a:schemeClr val="bg1"/>
                </a:solidFill>
                <a:cs typeface="Arial" pitchFamily="34" charset="0"/>
              </a:rPr>
              <a:t>All Voters</a:t>
            </a:r>
            <a:endParaRPr lang="en-US" sz="3600" b="1" dirty="0">
              <a:solidFill>
                <a:schemeClr val="bg1"/>
              </a:solidFill>
              <a:cs typeface="Arial" pitchFamily="34" charset="0"/>
            </a:endParaRPr>
          </a:p>
        </p:txBody>
      </p:sp>
      <p:sp>
        <p:nvSpPr>
          <p:cNvPr id="11" name="WordArt 7"/>
          <p:cNvSpPr>
            <a:spLocks noChangeArrowheads="1" noChangeShapeType="1" noTextEdit="1"/>
          </p:cNvSpPr>
          <p:nvPr/>
        </p:nvSpPr>
        <p:spPr bwMode="auto">
          <a:xfrm>
            <a:off x="6477000" y="2831642"/>
            <a:ext cx="2174481" cy="1038023"/>
          </a:xfrm>
          <a:prstGeom prst="rect">
            <a:avLst/>
          </a:prstGeom>
        </p:spPr>
        <p:txBody>
          <a:bodyPr wrap="none" fromWordArt="1">
            <a:prstTxWarp prst="textPlain">
              <a:avLst>
                <a:gd name="adj" fmla="val 50000"/>
              </a:avLst>
            </a:prstTxWarp>
          </a:bodyPr>
          <a:lstStyle/>
          <a:p>
            <a:pPr algn="ctr"/>
            <a:r>
              <a:rPr lang="en-US" sz="3600" kern="10" dirty="0" smtClean="0">
                <a:ln w="38100">
                  <a:noFill/>
                  <a:round/>
                  <a:headEnd/>
                  <a:tailEnd/>
                </a:ln>
                <a:solidFill>
                  <a:srgbClr val="0033CC"/>
                </a:solidFill>
                <a:latin typeface="Arial Black"/>
              </a:rPr>
              <a:t>47%</a:t>
            </a:r>
            <a:endParaRPr lang="en-US" sz="3600" kern="10" dirty="0">
              <a:ln w="38100">
                <a:noFill/>
                <a:round/>
                <a:headEnd/>
                <a:tailEnd/>
              </a:ln>
              <a:solidFill>
                <a:srgbClr val="0033CC"/>
              </a:solidFill>
              <a:latin typeface="Arial Black"/>
            </a:endParaRPr>
          </a:p>
        </p:txBody>
      </p:sp>
      <p:sp>
        <p:nvSpPr>
          <p:cNvPr id="8" name="Rectangle 167"/>
          <p:cNvSpPr>
            <a:spLocks noChangeArrowheads="1"/>
          </p:cNvSpPr>
          <p:nvPr/>
        </p:nvSpPr>
        <p:spPr bwMode="auto">
          <a:xfrm>
            <a:off x="755115" y="5715000"/>
            <a:ext cx="75432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200">
                <a:solidFill>
                  <a:srgbClr val="000000"/>
                </a:solidFill>
                <a:latin typeface="Arial" charset="0"/>
              </a:rPr>
              <a:t>Now, I am going to read you some statements some people have given as reasons to support increasing taxes </a:t>
            </a:r>
            <a:endParaRPr lang="en-US"/>
          </a:p>
        </p:txBody>
      </p:sp>
      <p:sp>
        <p:nvSpPr>
          <p:cNvPr id="9" name="Rectangle 168"/>
          <p:cNvSpPr>
            <a:spLocks noChangeArrowheads="1"/>
          </p:cNvSpPr>
          <p:nvPr/>
        </p:nvSpPr>
        <p:spPr bwMode="auto">
          <a:xfrm>
            <a:off x="730992" y="5897563"/>
            <a:ext cx="760740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200">
                <a:solidFill>
                  <a:srgbClr val="000000"/>
                </a:solidFill>
                <a:latin typeface="Arial" charset="0"/>
              </a:rPr>
              <a:t>in order to implement your state's action plan to conserve wildlife.  After I read each one, please tell me whether </a:t>
            </a:r>
            <a:endParaRPr lang="en-US"/>
          </a:p>
        </p:txBody>
      </p:sp>
      <p:sp>
        <p:nvSpPr>
          <p:cNvPr id="12" name="Rectangle 169"/>
          <p:cNvSpPr>
            <a:spLocks noChangeArrowheads="1"/>
          </p:cNvSpPr>
          <p:nvPr/>
        </p:nvSpPr>
        <p:spPr bwMode="auto">
          <a:xfrm>
            <a:off x="787051" y="6080125"/>
            <a:ext cx="75048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200">
                <a:solidFill>
                  <a:srgbClr val="000000"/>
                </a:solidFill>
                <a:latin typeface="Arial" charset="0"/>
              </a:rPr>
              <a:t>you find this statement... very convincing, somewhat convincing, not too convincing, ...or...not convincing at all </a:t>
            </a:r>
            <a:endParaRPr lang="en-US"/>
          </a:p>
        </p:txBody>
      </p:sp>
      <p:sp>
        <p:nvSpPr>
          <p:cNvPr id="13" name="Rectangle 170"/>
          <p:cNvSpPr>
            <a:spLocks noChangeArrowheads="1"/>
          </p:cNvSpPr>
          <p:nvPr/>
        </p:nvSpPr>
        <p:spPr bwMode="auto">
          <a:xfrm>
            <a:off x="938550" y="6262688"/>
            <a:ext cx="71525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200">
                <a:solidFill>
                  <a:srgbClr val="000000"/>
                </a:solidFill>
                <a:latin typeface="Arial" charset="0"/>
              </a:rPr>
              <a:t>as a reason to support increasing taxes in order to implement your state's action plan to conserve wildlife.</a:t>
            </a:r>
            <a:endParaRPr lang="en-US"/>
          </a:p>
        </p:txBody>
      </p:sp>
      <p:sp>
        <p:nvSpPr>
          <p:cNvPr id="14" name="Line 171"/>
          <p:cNvSpPr>
            <a:spLocks noChangeShapeType="1"/>
          </p:cNvSpPr>
          <p:nvPr/>
        </p:nvSpPr>
        <p:spPr bwMode="auto">
          <a:xfrm>
            <a:off x="312738" y="5657850"/>
            <a:ext cx="8516937"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n-US"/>
          </a:p>
        </p:txBody>
      </p:sp>
      <p:sp>
        <p:nvSpPr>
          <p:cNvPr id="15" name="Rectangle 138"/>
          <p:cNvSpPr>
            <a:spLocks noChangeArrowheads="1"/>
          </p:cNvSpPr>
          <p:nvPr/>
        </p:nvSpPr>
        <p:spPr bwMode="auto">
          <a:xfrm>
            <a:off x="667481" y="1539864"/>
            <a:ext cx="78090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1400" i="1" dirty="0">
                <a:solidFill>
                  <a:srgbClr val="000000"/>
                </a:solidFill>
              </a:rPr>
              <a:t>We know we can have success in helping wildlife. In the past few decades, investments in protecting once-threatened animals – like the wild turkey, white-tailed deer, and numerous fish –  have brought them back from the brink of extinction to having thriving, healthy populations. We can do the same for other animals if we just make the effort and investment now</a:t>
            </a:r>
            <a:r>
              <a:rPr lang="en-US" sz="1400" i="1" dirty="0" smtClean="0">
                <a:solidFill>
                  <a:srgbClr val="000000"/>
                </a:solidFill>
              </a:rPr>
              <a:t>.</a:t>
            </a:r>
            <a:endParaRPr lang="en-US" sz="2000" i="1" dirty="0"/>
          </a:p>
        </p:txBody>
      </p:sp>
    </p:spTree>
    <p:extLst>
      <p:ext uri="{BB962C8B-B14F-4D97-AF65-F5344CB8AC3E}">
        <p14:creationId xmlns:p14="http://schemas.microsoft.com/office/powerpoint/2010/main" val="33919737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67" y="1235884"/>
            <a:ext cx="8745066" cy="4727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0" y="76200"/>
            <a:ext cx="9144000" cy="63976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dirty="0" smtClean="0">
                <a:solidFill>
                  <a:srgbClr val="000000">
                    <a:lumMod val="85000"/>
                    <a:lumOff val="15000"/>
                  </a:srgbClr>
                </a:solidFill>
                <a:ea typeface="+mn-ea"/>
                <a:cs typeface="+mn-cs"/>
              </a:rPr>
              <a:t>Many coastal Americans attribute fish decline to over-fishing, along with dirty and changing oceans.</a:t>
            </a:r>
            <a:endParaRPr lang="en-US" sz="2800" b="1" dirty="0">
              <a:solidFill>
                <a:srgbClr val="000000">
                  <a:lumMod val="85000"/>
                  <a:lumOff val="15000"/>
                </a:srgbClr>
              </a:solidFill>
              <a:ea typeface="+mn-ea"/>
              <a:cs typeface="+mn-cs"/>
            </a:endParaRPr>
          </a:p>
        </p:txBody>
      </p:sp>
      <p:sp>
        <p:nvSpPr>
          <p:cNvPr id="4" name="TextBox 3"/>
          <p:cNvSpPr txBox="1"/>
          <p:nvPr/>
        </p:nvSpPr>
        <p:spPr>
          <a:xfrm>
            <a:off x="0" y="6077417"/>
            <a:ext cx="9144000" cy="430887"/>
          </a:xfrm>
          <a:prstGeom prst="rect">
            <a:avLst/>
          </a:prstGeom>
          <a:noFill/>
        </p:spPr>
        <p:txBody>
          <a:bodyPr wrap="square" rtlCol="0" anchor="ctr">
            <a:spAutoFit/>
          </a:bodyPr>
          <a:lstStyle/>
          <a:p>
            <a:pPr algn="ctr"/>
            <a:r>
              <a:rPr lang="en-US" sz="1100" i="1" dirty="0"/>
              <a:t>To what do you attribute the (INCREASE/DECREASE) in most saltwater fish populations</a:t>
            </a:r>
            <a:r>
              <a:rPr lang="en-US" sz="1100" i="1" dirty="0" smtClean="0"/>
              <a:t>?</a:t>
            </a:r>
            <a:br>
              <a:rPr lang="en-US" sz="1100" i="1" dirty="0" smtClean="0"/>
            </a:br>
            <a:r>
              <a:rPr lang="en-US" sz="1100" i="1" dirty="0" smtClean="0"/>
              <a:t> In other </a:t>
            </a:r>
            <a:r>
              <a:rPr lang="en-US" sz="1100" i="1" dirty="0"/>
              <a:t>words what do you think has (IMPROVED/GOTTEN WORSE) that has affected these fish?</a:t>
            </a:r>
          </a:p>
        </p:txBody>
      </p:sp>
      <p:cxnSp>
        <p:nvCxnSpPr>
          <p:cNvPr id="5" name="Straight Connector 4"/>
          <p:cNvCxnSpPr/>
          <p:nvPr/>
        </p:nvCxnSpPr>
        <p:spPr>
          <a:xfrm>
            <a:off x="457200" y="609600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217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treacherous waters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 y="144966"/>
            <a:ext cx="8869680" cy="63525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861340"/>
            <a:ext cx="9144000" cy="2690042"/>
          </a:xfrm>
          <a:prstGeom prst="rect">
            <a:avLst/>
          </a:prstGeom>
          <a:solidFill>
            <a:schemeClr val="bg1">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dirty="0">
              <a:solidFill>
                <a:srgbClr val="FFFFFF"/>
              </a:solidFill>
            </a:endParaRPr>
          </a:p>
        </p:txBody>
      </p:sp>
      <p:sp>
        <p:nvSpPr>
          <p:cNvPr id="7" name="TextBox 6"/>
          <p:cNvSpPr txBox="1">
            <a:spLocks noChangeArrowheads="1"/>
          </p:cNvSpPr>
          <p:nvPr/>
        </p:nvSpPr>
        <p:spPr bwMode="auto">
          <a:xfrm>
            <a:off x="304800" y="2318564"/>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5400" dirty="0" smtClean="0">
                <a:solidFill>
                  <a:srgbClr val="000000"/>
                </a:solidFill>
                <a:latin typeface="Tahoma" pitchFamily="34" charset="0"/>
                <a:cs typeface="Tahoma" pitchFamily="34" charset="0"/>
              </a:rPr>
              <a:t>Know Climate Change  is Challenging</a:t>
            </a:r>
            <a:endParaRPr lang="en-US" sz="3600" dirty="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42803692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4294967295"/>
          </p:nvPr>
        </p:nvSpPr>
        <p:spPr>
          <a:xfrm>
            <a:off x="3158995" y="6158260"/>
            <a:ext cx="5870575" cy="342900"/>
          </a:xfrm>
          <a:prstGeom prst="rect">
            <a:avLst/>
          </a:prstGeom>
        </p:spPr>
        <p:txBody>
          <a:bodyPr anchor="ctr"/>
          <a:lstStyle/>
          <a:p>
            <a:pPr marL="0" indent="0" algn="r">
              <a:buNone/>
            </a:pPr>
            <a:r>
              <a:rPr lang="en-US" sz="1200" i="1" dirty="0" smtClean="0"/>
              <a:t>*Bloomberg Poll, June 2014</a:t>
            </a:r>
            <a:endParaRPr lang="en-US" sz="1200" i="1" dirty="0"/>
          </a:p>
        </p:txBody>
      </p:sp>
      <p:sp>
        <p:nvSpPr>
          <p:cNvPr id="17" name="Rectangle 9"/>
          <p:cNvSpPr>
            <a:spLocks noChangeArrowheads="1"/>
          </p:cNvSpPr>
          <p:nvPr/>
        </p:nvSpPr>
        <p:spPr bwMode="auto">
          <a:xfrm>
            <a:off x="509858" y="1841638"/>
            <a:ext cx="5298275" cy="1477328"/>
          </a:xfrm>
          <a:prstGeom prst="rect">
            <a:avLst/>
          </a:prstGeom>
          <a:solidFill>
            <a:srgbClr val="A1C7EC"/>
          </a:solidFill>
          <a:ln w="38100">
            <a:solidFill>
              <a:srgbClr val="1F497D"/>
            </a:solidFill>
            <a:miter lim="800000"/>
            <a:headEnd/>
            <a:tailEnd/>
          </a:ln>
          <a:effectLst>
            <a:outerShdw blurRad="50800" dist="38100" dir="16200000" rotWithShape="0">
              <a:prstClr val="black">
                <a:alpha val="40000"/>
              </a:prstClr>
            </a:outerShdw>
          </a:effectLst>
        </p:spPr>
        <p:txBody>
          <a:bodyPr wrap="square" lIns="91440" tIns="91440" rIns="91440" bIns="9144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smtClean="0">
                <a:ln>
                  <a:noFill/>
                </a:ln>
                <a:solidFill>
                  <a:srgbClr val="000000"/>
                </a:solidFill>
                <a:effectLst/>
                <a:uLnTx/>
                <a:uFillTx/>
                <a:latin typeface="Tahoma" pitchFamily="34" charset="0"/>
                <a:ea typeface="Tahoma" pitchFamily="34" charset="0"/>
                <a:cs typeface="Tahoma" pitchFamily="34" charset="0"/>
              </a:rPr>
              <a:t>I trust what scientists say when they warn about climate change.</a:t>
            </a:r>
          </a:p>
        </p:txBody>
      </p:sp>
      <p:sp>
        <p:nvSpPr>
          <p:cNvPr id="18" name="Rectangle 17"/>
          <p:cNvSpPr>
            <a:spLocks noChangeArrowheads="1"/>
          </p:cNvSpPr>
          <p:nvPr/>
        </p:nvSpPr>
        <p:spPr bwMode="auto">
          <a:xfrm>
            <a:off x="5910380" y="1814308"/>
            <a:ext cx="282000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sp3d extrusionH="57150">
              <a:bevelT w="38100" h="38100"/>
            </a:sp3d>
          </a:bodyPr>
          <a:lstStyle/>
          <a:p>
            <a:r>
              <a:rPr lang="en-US" sz="8800" b="1" dirty="0" smtClean="0">
                <a:ln w="12700">
                  <a:solidFill>
                    <a:srgbClr val="A1C7EC"/>
                  </a:solidFill>
                </a:ln>
                <a:solidFill>
                  <a:srgbClr val="1F497D"/>
                </a:solidFill>
                <a:effectLst>
                  <a:outerShdw blurRad="38100" dist="38100" dir="2700000" algn="tl">
                    <a:srgbClr val="000000">
                      <a:alpha val="43137"/>
                    </a:srgbClr>
                  </a:outerShdw>
                </a:effectLst>
                <a:latin typeface="Arial Black" pitchFamily="34" charset="0"/>
              </a:rPr>
              <a:t>48%</a:t>
            </a:r>
            <a:endParaRPr lang="en-US" sz="8800" b="1" dirty="0">
              <a:ln w="12700">
                <a:solidFill>
                  <a:srgbClr val="A1C7EC"/>
                </a:solidFill>
              </a:ln>
              <a:solidFill>
                <a:srgbClr val="1F497D"/>
              </a:solidFill>
              <a:effectLst>
                <a:outerShdw blurRad="38100" dist="38100" dir="2700000" algn="tl">
                  <a:srgbClr val="000000">
                    <a:alpha val="43137"/>
                  </a:srgbClr>
                </a:outerShdw>
              </a:effectLst>
              <a:latin typeface="Arial Black" pitchFamily="34" charset="0"/>
            </a:endParaRPr>
          </a:p>
        </p:txBody>
      </p:sp>
      <p:sp>
        <p:nvSpPr>
          <p:cNvPr id="19" name="Rectangle 9"/>
          <p:cNvSpPr>
            <a:spLocks noChangeArrowheads="1"/>
          </p:cNvSpPr>
          <p:nvPr/>
        </p:nvSpPr>
        <p:spPr bwMode="auto">
          <a:xfrm>
            <a:off x="509858" y="4006986"/>
            <a:ext cx="5298275" cy="1477328"/>
          </a:xfrm>
          <a:prstGeom prst="rect">
            <a:avLst/>
          </a:prstGeom>
          <a:solidFill>
            <a:srgbClr val="FFD1D1"/>
          </a:solidFill>
          <a:ln w="38100">
            <a:solidFill>
              <a:srgbClr val="C00000"/>
            </a:solidFill>
            <a:miter lim="800000"/>
            <a:headEnd/>
            <a:tailEnd/>
          </a:ln>
          <a:effectLst>
            <a:outerShdw blurRad="50800" dist="38100" dir="16200000" rotWithShape="0">
              <a:prstClr val="black">
                <a:alpha val="40000"/>
              </a:prstClr>
            </a:outerShdw>
          </a:effectLst>
        </p:spPr>
        <p:txBody>
          <a:bodyPr wrap="square" lIns="91440" tIns="91440" rIns="91440" bIns="9144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smtClean="0">
                <a:ln>
                  <a:noFill/>
                </a:ln>
                <a:solidFill>
                  <a:srgbClr val="000000"/>
                </a:solidFill>
                <a:effectLst/>
                <a:uLnTx/>
                <a:uFillTx/>
                <a:latin typeface="Tahoma" pitchFamily="34" charset="0"/>
                <a:ea typeface="Tahoma" pitchFamily="34" charset="0"/>
                <a:cs typeface="Tahoma" pitchFamily="34" charset="0"/>
              </a:rPr>
              <a:t>I think scientists manipulate their findings for political reasons.</a:t>
            </a:r>
          </a:p>
        </p:txBody>
      </p:sp>
      <p:sp>
        <p:nvSpPr>
          <p:cNvPr id="20" name="Rectangle 19"/>
          <p:cNvSpPr>
            <a:spLocks noChangeArrowheads="1"/>
          </p:cNvSpPr>
          <p:nvPr/>
        </p:nvSpPr>
        <p:spPr bwMode="auto">
          <a:xfrm>
            <a:off x="5910380" y="4071988"/>
            <a:ext cx="282000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sp3d extrusionH="57150">
              <a:bevelT w="38100" h="38100"/>
            </a:sp3d>
          </a:bodyPr>
          <a:lstStyle/>
          <a:p>
            <a:r>
              <a:rPr lang="en-US" sz="8800" b="1" dirty="0" smtClean="0">
                <a:ln w="12700">
                  <a:solidFill>
                    <a:srgbClr val="FFD1D1"/>
                  </a:solidFill>
                </a:ln>
                <a:solidFill>
                  <a:srgbClr val="C00000"/>
                </a:solidFill>
                <a:effectLst>
                  <a:outerShdw blurRad="38100" dist="38100" dir="2700000" algn="tl">
                    <a:srgbClr val="000000">
                      <a:alpha val="43137"/>
                    </a:srgbClr>
                  </a:outerShdw>
                </a:effectLst>
                <a:latin typeface="Arial Black" pitchFamily="34" charset="0"/>
              </a:rPr>
              <a:t>43%</a:t>
            </a:r>
            <a:endParaRPr lang="en-US" sz="8800" b="1" dirty="0">
              <a:ln w="12700">
                <a:solidFill>
                  <a:srgbClr val="FFD1D1"/>
                </a:solidFill>
              </a:ln>
              <a:solidFill>
                <a:srgbClr val="C00000"/>
              </a:solidFill>
              <a:effectLst>
                <a:outerShdw blurRad="38100" dist="38100" dir="2700000" algn="tl">
                  <a:srgbClr val="000000">
                    <a:alpha val="43137"/>
                  </a:srgbClr>
                </a:outerShdw>
              </a:effectLst>
              <a:latin typeface="Arial Black" pitchFamily="34" charset="0"/>
            </a:endParaRPr>
          </a:p>
        </p:txBody>
      </p:sp>
      <p:sp>
        <p:nvSpPr>
          <p:cNvPr id="21" name="Title 12"/>
          <p:cNvSpPr txBox="1">
            <a:spLocks/>
          </p:cNvSpPr>
          <p:nvPr/>
        </p:nvSpPr>
        <p:spPr>
          <a:xfrm>
            <a:off x="121920" y="74335"/>
            <a:ext cx="8900160" cy="992465"/>
          </a:xfrm>
          <a:prstGeom prst="rect">
            <a:avLst/>
          </a:prstGeom>
        </p:spPr>
        <p:txBody>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fontAlgn="auto">
              <a:spcAft>
                <a:spcPts val="0"/>
              </a:spcAft>
            </a:pPr>
            <a:r>
              <a:rPr lang="en-US" sz="3200" dirty="0" smtClean="0">
                <a:latin typeface="Calibri" pitchFamily="34" charset="0"/>
              </a:rPr>
              <a:t>Americans are divided on whether a scientific consensus on climate can be trusted.</a:t>
            </a:r>
            <a:endParaRPr lang="en-US" sz="3200" dirty="0">
              <a:latin typeface="Calibri" pitchFamily="34" charset="0"/>
            </a:endParaRPr>
          </a:p>
        </p:txBody>
      </p:sp>
    </p:spTree>
    <p:extLst>
      <p:ext uri="{BB962C8B-B14F-4D97-AF65-F5344CB8AC3E}">
        <p14:creationId xmlns:p14="http://schemas.microsoft.com/office/powerpoint/2010/main" val="2940360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4173" y="106509"/>
            <a:ext cx="8835655" cy="1077218"/>
          </a:xfrm>
          <a:prstGeom prst="rect">
            <a:avLst/>
          </a:prstGeom>
          <a:noFill/>
        </p:spPr>
        <p:txBody>
          <a:bodyPr wrap="square" rtlCol="0">
            <a:spAutoFit/>
          </a:bodyPr>
          <a:lstStyle/>
          <a:p>
            <a:pPr algn="ctr"/>
            <a:r>
              <a:rPr lang="en-US" sz="3200" b="1" dirty="0" smtClean="0">
                <a:latin typeface="Calibri" pitchFamily="34" charset="0"/>
                <a:ea typeface="Tahoma" pitchFamily="34" charset="0"/>
                <a:cs typeface="Tahoma" pitchFamily="34" charset="0"/>
              </a:rPr>
              <a:t>Many U.S</a:t>
            </a:r>
            <a:r>
              <a:rPr lang="en-US" sz="3200" b="1" dirty="0">
                <a:latin typeface="Calibri" pitchFamily="34" charset="0"/>
                <a:ea typeface="Tahoma" pitchFamily="34" charset="0"/>
                <a:cs typeface="Tahoma" pitchFamily="34" charset="0"/>
              </a:rPr>
              <a:t>. adults </a:t>
            </a:r>
            <a:r>
              <a:rPr lang="en-US" sz="3200" b="1" dirty="0" smtClean="0">
                <a:latin typeface="Calibri" pitchFamily="34" charset="0"/>
                <a:ea typeface="Tahoma" pitchFamily="34" charset="0"/>
                <a:cs typeface="Tahoma" pitchFamily="34" charset="0"/>
              </a:rPr>
              <a:t>are hesitant in their views of  climate science.</a:t>
            </a:r>
            <a:endParaRPr lang="en-US" sz="3200" b="1" dirty="0">
              <a:latin typeface="Calibri" pitchFamily="34" charset="0"/>
              <a:ea typeface="Tahoma" pitchFamily="34" charset="0"/>
              <a:cs typeface="Tahoma" pitchFamily="34" charset="0"/>
            </a:endParaRPr>
          </a:p>
        </p:txBody>
      </p:sp>
      <p:sp>
        <p:nvSpPr>
          <p:cNvPr id="12" name="TextBox 11"/>
          <p:cNvSpPr txBox="1"/>
          <p:nvPr/>
        </p:nvSpPr>
        <p:spPr>
          <a:xfrm>
            <a:off x="134593" y="6266092"/>
            <a:ext cx="2879540" cy="261610"/>
          </a:xfrm>
          <a:prstGeom prst="rect">
            <a:avLst/>
          </a:prstGeom>
          <a:noFill/>
        </p:spPr>
        <p:txBody>
          <a:bodyPr wrap="square" rtlCol="0">
            <a:spAutoFit/>
          </a:bodyPr>
          <a:lstStyle/>
          <a:p>
            <a:r>
              <a:rPr lang="en-US" sz="1050" i="1" dirty="0" smtClean="0"/>
              <a:t>Pew Research Center, 2016</a:t>
            </a:r>
            <a:endParaRPr lang="en-US" sz="1050" i="1" dirty="0"/>
          </a:p>
        </p:txBody>
      </p:sp>
      <p:graphicFrame>
        <p:nvGraphicFramePr>
          <p:cNvPr id="11" name="Chart 10"/>
          <p:cNvGraphicFramePr/>
          <p:nvPr>
            <p:extLst>
              <p:ext uri="{D42A27DB-BD31-4B8C-83A1-F6EECF244321}">
                <p14:modId xmlns:p14="http://schemas.microsoft.com/office/powerpoint/2010/main" val="1877716400"/>
              </p:ext>
            </p:extLst>
          </p:nvPr>
        </p:nvGraphicFramePr>
        <p:xfrm>
          <a:off x="3826475" y="1233728"/>
          <a:ext cx="5817078" cy="50059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60991160"/>
              </p:ext>
            </p:extLst>
          </p:nvPr>
        </p:nvGraphicFramePr>
        <p:xfrm>
          <a:off x="499553" y="1233728"/>
          <a:ext cx="8906256" cy="5010908"/>
        </p:xfrm>
        <a:graphic>
          <a:graphicData uri="http://schemas.openxmlformats.org/drawingml/2006/table">
            <a:tbl>
              <a:tblPr firstRow="1" bandRow="1">
                <a:effectLst/>
                <a:tableStyleId>{5C22544A-7EE6-4342-B048-85BDC9FD1C3A}</a:tableStyleId>
              </a:tblPr>
              <a:tblGrid>
                <a:gridCol w="3328416"/>
                <a:gridCol w="5577840"/>
              </a:tblGrid>
              <a:tr h="357922">
                <a:tc gridSpan="2">
                  <a:txBody>
                    <a:bodyPr/>
                    <a:lstStyle/>
                    <a:p>
                      <a:pPr algn="l" fontAlgn="b"/>
                      <a:r>
                        <a:rPr lang="en-US" sz="1600" b="1" i="1" u="sng" strike="noStrike" kern="1200" dirty="0" smtClean="0">
                          <a:solidFill>
                            <a:srgbClr val="000000"/>
                          </a:solidFill>
                          <a:effectLst/>
                          <a:latin typeface="Helvetica" panose="020B0604020202020204" pitchFamily="34" charset="0"/>
                          <a:ea typeface="+mn-ea"/>
                          <a:cs typeface="Helvetica" panose="020B0604020202020204" pitchFamily="34" charset="0"/>
                        </a:rPr>
                        <a:t>Climate scientists understand very well…</a:t>
                      </a:r>
                      <a:endParaRPr lang="en-US" sz="1600" b="1" i="1" u="sng"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fontAlgn="b"/>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7922">
                <a:tc>
                  <a:txBody>
                    <a:bodyPr/>
                    <a:lstStyle/>
                    <a:p>
                      <a:pPr algn="r" fontAlgn="b"/>
                      <a:r>
                        <a:rPr lang="en-US" sz="1100" b="1" i="1" u="none" strike="noStrike" kern="1200" dirty="0" smtClean="0">
                          <a:solidFill>
                            <a:srgbClr val="000000"/>
                          </a:solidFill>
                          <a:effectLst/>
                          <a:latin typeface="Helvetica" panose="020B0604020202020204" pitchFamily="34" charset="0"/>
                          <a:ea typeface="+mn-ea"/>
                          <a:cs typeface="Helvetica" panose="020B0604020202020204" pitchFamily="34" charset="0"/>
                        </a:rPr>
                        <a:t>Whether climate change is occurring</a:t>
                      </a:r>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7922">
                <a:tc>
                  <a:txBody>
                    <a:bodyPr/>
                    <a:lstStyle/>
                    <a:p>
                      <a:pPr algn="r" fontAlgn="b"/>
                      <a:r>
                        <a:rPr lang="en-US" sz="1100" b="1" i="1" u="none" strike="noStrike" kern="1200" dirty="0" smtClean="0">
                          <a:solidFill>
                            <a:srgbClr val="000000"/>
                          </a:solidFill>
                          <a:effectLst/>
                          <a:latin typeface="Helvetica" panose="020B0604020202020204" pitchFamily="34" charset="0"/>
                          <a:ea typeface="+mn-ea"/>
                          <a:cs typeface="Helvetica" panose="020B0604020202020204" pitchFamily="34" charset="0"/>
                        </a:rPr>
                        <a:t>The causes of climate change</a:t>
                      </a:r>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7922">
                <a:tc>
                  <a:txBody>
                    <a:bodyPr/>
                    <a:lstStyle/>
                    <a:p>
                      <a:pPr algn="r" fontAlgn="b"/>
                      <a:r>
                        <a:rPr lang="en-US" sz="1100" b="1" i="1" u="none" strike="noStrike" kern="1200" dirty="0" smtClean="0">
                          <a:solidFill>
                            <a:srgbClr val="000000"/>
                          </a:solidFill>
                          <a:effectLst/>
                          <a:latin typeface="Helvetica" panose="020B0604020202020204" pitchFamily="34" charset="0"/>
                          <a:ea typeface="+mn-ea"/>
                          <a:cs typeface="Helvetica" panose="020B0604020202020204" pitchFamily="34" charset="0"/>
                        </a:rPr>
                        <a:t>The best ways to address it</a:t>
                      </a:r>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7922">
                <a:tc gridSpan="2">
                  <a:txBody>
                    <a:bodyPr/>
                    <a:lstStyle/>
                    <a:p>
                      <a:pPr algn="l" fontAlgn="b"/>
                      <a:r>
                        <a:rPr lang="en-US" sz="1600" b="1" i="1" u="sng" strike="noStrike" kern="1200" dirty="0" smtClean="0">
                          <a:solidFill>
                            <a:srgbClr val="000000"/>
                          </a:solidFill>
                          <a:effectLst/>
                          <a:latin typeface="Helvetica" panose="020B0604020202020204" pitchFamily="34" charset="0"/>
                          <a:ea typeface="+mn-ea"/>
                          <a:cs typeface="Helvetica" panose="020B0604020202020204" pitchFamily="34" charset="0"/>
                        </a:rPr>
                        <a:t>Perception of scientific consensus</a:t>
                      </a:r>
                      <a:endParaRPr lang="en-US" sz="1600" b="1" i="1" u="sng"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fontAlgn="b"/>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7922">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100" b="1" i="1" u="none" strike="noStrike" kern="1200" dirty="0" smtClean="0">
                          <a:solidFill>
                            <a:srgbClr val="000000"/>
                          </a:solidFill>
                          <a:effectLst/>
                          <a:latin typeface="Helvetica" panose="020B0604020202020204" pitchFamily="34" charset="0"/>
                          <a:ea typeface="+mn-ea"/>
                          <a:cs typeface="Helvetica" panose="020B0604020202020204" pitchFamily="34" charset="0"/>
                        </a:rPr>
                        <a:t>Almost all say climate change human-caused</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100" b="1" i="1" u="none" strike="noStrike" kern="1200" dirty="0" smtClean="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7922">
                <a:tc gridSpan="2">
                  <a:txBody>
                    <a:bodyPr/>
                    <a:lstStyle/>
                    <a:p>
                      <a:pPr algn="l" fontAlgn="b"/>
                      <a:r>
                        <a:rPr lang="en-US" sz="1600" b="1" i="1" u="sng" strike="noStrike" kern="1200" dirty="0" smtClean="0">
                          <a:solidFill>
                            <a:srgbClr val="000000"/>
                          </a:solidFill>
                          <a:effectLst/>
                          <a:latin typeface="Helvetica" panose="020B0604020202020204" pitchFamily="34" charset="0"/>
                          <a:ea typeface="+mn-ea"/>
                          <a:cs typeface="Helvetica" panose="020B0604020202020204" pitchFamily="34" charset="0"/>
                        </a:rPr>
                        <a:t>Information on causes of climate change</a:t>
                      </a:r>
                      <a:endParaRPr lang="en-US" sz="1600" b="1" i="1" u="sng"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fontAlgn="b"/>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7922">
                <a:tc>
                  <a:txBody>
                    <a:bodyPr/>
                    <a:lstStyle/>
                    <a:p>
                      <a:pPr algn="r" fontAlgn="b"/>
                      <a:r>
                        <a:rPr lang="en-US" sz="1100" b="1" i="1" u="none" strike="noStrike" kern="1200" dirty="0" smtClean="0">
                          <a:solidFill>
                            <a:srgbClr val="000000"/>
                          </a:solidFill>
                          <a:effectLst/>
                          <a:latin typeface="Helvetica" panose="020B0604020202020204" pitchFamily="34" charset="0"/>
                          <a:ea typeface="+mn-ea"/>
                          <a:cs typeface="Helvetica" panose="020B0604020202020204" pitchFamily="34" charset="0"/>
                        </a:rPr>
                        <a:t>Trust scientists a lot for full and accurate information </a:t>
                      </a:r>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7922">
                <a:tc gridSpan="2">
                  <a:txBody>
                    <a:bodyPr/>
                    <a:lstStyle/>
                    <a:p>
                      <a:pPr algn="l" fontAlgn="b"/>
                      <a:r>
                        <a:rPr lang="en-US" sz="1600" b="1" i="1" u="sng" strike="noStrike" kern="1200" dirty="0" smtClean="0">
                          <a:solidFill>
                            <a:srgbClr val="000000"/>
                          </a:solidFill>
                          <a:effectLst/>
                          <a:latin typeface="Helvetica" panose="020B0604020202020204" pitchFamily="34" charset="0"/>
                          <a:ea typeface="+mn-ea"/>
                          <a:cs typeface="Helvetica" panose="020B0604020202020204" pitchFamily="34" charset="0"/>
                        </a:rPr>
                        <a:t>Research findings influenced</a:t>
                      </a:r>
                      <a:r>
                        <a:rPr lang="en-US" sz="1600" b="1" i="1" u="sng" strike="noStrike" kern="1200" baseline="0" dirty="0" smtClean="0">
                          <a:solidFill>
                            <a:srgbClr val="000000"/>
                          </a:solidFill>
                          <a:effectLst/>
                          <a:latin typeface="Helvetica" panose="020B0604020202020204" pitchFamily="34" charset="0"/>
                          <a:ea typeface="+mn-ea"/>
                          <a:cs typeface="Helvetica" panose="020B0604020202020204" pitchFamily="34" charset="0"/>
                        </a:rPr>
                        <a:t> by</a:t>
                      </a:r>
                      <a:r>
                        <a:rPr lang="en-US" sz="1600" b="1" i="1" u="none" strike="noStrike" kern="1200" baseline="0" dirty="0" smtClean="0">
                          <a:solidFill>
                            <a:srgbClr val="000000"/>
                          </a:solidFill>
                          <a:effectLst/>
                          <a:latin typeface="Helvetica" panose="020B0604020202020204" pitchFamily="34" charset="0"/>
                          <a:ea typeface="+mn-ea"/>
                          <a:cs typeface="Helvetica" panose="020B0604020202020204" pitchFamily="34" charset="0"/>
                        </a:rPr>
                        <a:t> </a:t>
                      </a:r>
                      <a:r>
                        <a:rPr lang="en-US" sz="1600" b="1" i="1" u="sng" strike="noStrike" kern="1200" baseline="0" dirty="0" smtClean="0">
                          <a:solidFill>
                            <a:srgbClr val="000000"/>
                          </a:solidFill>
                          <a:effectLst/>
                          <a:latin typeface="Helvetica" panose="020B0604020202020204" pitchFamily="34" charset="0"/>
                          <a:ea typeface="+mn-ea"/>
                          <a:cs typeface="Helvetica" panose="020B0604020202020204" pitchFamily="34" charset="0"/>
                        </a:rPr>
                        <a:t>____</a:t>
                      </a:r>
                      <a:r>
                        <a:rPr lang="en-US" sz="1600" b="1" i="1" u="none" strike="noStrike" kern="1200" baseline="0" dirty="0" smtClean="0">
                          <a:solidFill>
                            <a:srgbClr val="000000"/>
                          </a:solidFill>
                          <a:effectLst/>
                          <a:latin typeface="Helvetica" panose="020B0604020202020204" pitchFamily="34" charset="0"/>
                          <a:ea typeface="+mn-ea"/>
                          <a:cs typeface="Helvetica" panose="020B0604020202020204" pitchFamily="34" charset="0"/>
                        </a:rPr>
                        <a:t> </a:t>
                      </a:r>
                      <a:r>
                        <a:rPr lang="en-US" sz="1600" b="1" i="1" u="sng" strike="noStrike" kern="1200" baseline="0" dirty="0" smtClean="0">
                          <a:solidFill>
                            <a:srgbClr val="000000"/>
                          </a:solidFill>
                          <a:effectLst/>
                          <a:latin typeface="Helvetica" panose="020B0604020202020204" pitchFamily="34" charset="0"/>
                          <a:ea typeface="+mn-ea"/>
                          <a:cs typeface="Helvetica" panose="020B0604020202020204" pitchFamily="34" charset="0"/>
                        </a:rPr>
                        <a:t>most of the time</a:t>
                      </a:r>
                      <a:endParaRPr lang="en-US" sz="1600" b="1" i="1" u="sng"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fontAlgn="b"/>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7922">
                <a:tc>
                  <a:txBody>
                    <a:bodyPr/>
                    <a:lstStyle/>
                    <a:p>
                      <a:pPr algn="r" fontAlgn="b"/>
                      <a:r>
                        <a:rPr lang="en-US" sz="1100" b="1" i="1" u="none" strike="noStrike" kern="1200" dirty="0" smtClean="0">
                          <a:solidFill>
                            <a:srgbClr val="000000"/>
                          </a:solidFill>
                          <a:effectLst/>
                          <a:latin typeface="Helvetica" panose="020B0604020202020204" pitchFamily="34" charset="0"/>
                          <a:ea typeface="+mn-ea"/>
                          <a:cs typeface="Helvetica" panose="020B0604020202020204" pitchFamily="34" charset="0"/>
                        </a:rPr>
                        <a:t>Best available evidence</a:t>
                      </a:r>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7922">
                <a:tc>
                  <a:txBody>
                    <a:bodyPr/>
                    <a:lstStyle/>
                    <a:p>
                      <a:pPr algn="r" fontAlgn="b"/>
                      <a:r>
                        <a:rPr lang="en-US" sz="1100" b="1" i="1" u="none" strike="noStrike" kern="1200" dirty="0" smtClean="0">
                          <a:solidFill>
                            <a:srgbClr val="000000"/>
                          </a:solidFill>
                          <a:effectLst/>
                          <a:latin typeface="Helvetica" panose="020B0604020202020204" pitchFamily="34" charset="0"/>
                          <a:ea typeface="+mn-ea"/>
                          <a:cs typeface="Helvetica" panose="020B0604020202020204" pitchFamily="34" charset="0"/>
                        </a:rPr>
                        <a:t>Concern for public interest</a:t>
                      </a:r>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7922">
                <a:tc>
                  <a:txBody>
                    <a:bodyPr/>
                    <a:lstStyle/>
                    <a:p>
                      <a:pPr algn="r" fontAlgn="b"/>
                      <a:r>
                        <a:rPr lang="en-US" sz="1100" b="1" i="1" u="none" strike="noStrike" kern="1200" dirty="0" smtClean="0">
                          <a:solidFill>
                            <a:srgbClr val="000000"/>
                          </a:solidFill>
                          <a:effectLst/>
                          <a:latin typeface="Helvetica" panose="020B0604020202020204" pitchFamily="34" charset="0"/>
                          <a:ea typeface="+mn-ea"/>
                          <a:cs typeface="Helvetica" panose="020B0604020202020204" pitchFamily="34" charset="0"/>
                        </a:rPr>
                        <a:t>Scientists’ desire to advance their careers</a:t>
                      </a:r>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7922">
                <a:tc>
                  <a:txBody>
                    <a:bodyPr/>
                    <a:lstStyle/>
                    <a:p>
                      <a:pPr algn="r" fontAlgn="b"/>
                      <a:r>
                        <a:rPr lang="en-US" sz="1100" b="1" i="1" u="none" strike="noStrike" kern="1200" dirty="0" smtClean="0">
                          <a:solidFill>
                            <a:srgbClr val="000000"/>
                          </a:solidFill>
                          <a:effectLst/>
                          <a:latin typeface="Helvetica" panose="020B0604020202020204" pitchFamily="34" charset="0"/>
                          <a:ea typeface="+mn-ea"/>
                          <a:cs typeface="Helvetica" panose="020B0604020202020204" pitchFamily="34" charset="0"/>
                        </a:rPr>
                        <a:t>Scientists’ own political leanings</a:t>
                      </a:r>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7922">
                <a:tc>
                  <a:txBody>
                    <a:bodyPr/>
                    <a:lstStyle/>
                    <a:p>
                      <a:pPr algn="r" fontAlgn="b"/>
                      <a:r>
                        <a:rPr lang="en-US" sz="1100" b="1" i="1" u="none" strike="noStrike" kern="1200" dirty="0" smtClean="0">
                          <a:solidFill>
                            <a:srgbClr val="000000"/>
                          </a:solidFill>
                          <a:effectLst/>
                          <a:latin typeface="Helvetica" panose="020B0604020202020204" pitchFamily="34" charset="0"/>
                          <a:ea typeface="+mn-ea"/>
                          <a:cs typeface="Helvetica" panose="020B0604020202020204" pitchFamily="34" charset="0"/>
                        </a:rPr>
                        <a:t>Researchers desire to help their industry</a:t>
                      </a:r>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1" i="1" u="none" strike="noStrike" kern="1200" dirty="0">
                        <a:solidFill>
                          <a:srgbClr val="000000"/>
                        </a:solidFill>
                        <a:effectLst/>
                        <a:latin typeface="Helvetica" panose="020B0604020202020204" pitchFamily="34" charset="0"/>
                        <a:ea typeface="+mn-ea"/>
                        <a:cs typeface="Helvetica"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4947707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5888"/>
            <a:ext cx="8807450" cy="1143000"/>
          </a:xfrm>
          <a:prstGeom prst="rect">
            <a:avLst/>
          </a:prstGeom>
        </p:spPr>
        <p:txBody>
          <a:bodyPr anchor="t"/>
          <a:lstStyle/>
          <a:p>
            <a:pPr algn="ctr"/>
            <a:r>
              <a:rPr lang="en-US" sz="3200" b="1" dirty="0" smtClean="0">
                <a:solidFill>
                  <a:schemeClr val="tx1"/>
                </a:solidFill>
                <a:latin typeface="+mn-lt"/>
                <a:ea typeface="Tahoma" pitchFamily="34" charset="0"/>
                <a:cs typeface="Tahoma" pitchFamily="34" charset="0"/>
              </a:rPr>
              <a:t>Climate Dynamics</a:t>
            </a:r>
            <a:endParaRPr lang="en-US" sz="3200" b="1" dirty="0">
              <a:solidFill>
                <a:schemeClr val="tx1"/>
              </a:solidFill>
              <a:latin typeface="+mn-lt"/>
              <a:ea typeface="Tahoma" pitchFamily="34" charset="0"/>
              <a:cs typeface="Tahoma" pitchFamily="34" charset="0"/>
            </a:endParaRPr>
          </a:p>
        </p:txBody>
      </p:sp>
      <p:graphicFrame>
        <p:nvGraphicFramePr>
          <p:cNvPr id="3" name="Diagram 2"/>
          <p:cNvGraphicFramePr/>
          <p:nvPr>
            <p:extLst>
              <p:ext uri="{D42A27DB-BD31-4B8C-83A1-F6EECF244321}">
                <p14:modId xmlns:p14="http://schemas.microsoft.com/office/powerpoint/2010/main" val="3283694401"/>
              </p:ext>
            </p:extLst>
          </p:nvPr>
        </p:nvGraphicFramePr>
        <p:xfrm>
          <a:off x="143537" y="682500"/>
          <a:ext cx="8708064" cy="5689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 name="Shape 36"/>
          <p:cNvSpPr/>
          <p:nvPr/>
        </p:nvSpPr>
        <p:spPr>
          <a:xfrm>
            <a:off x="3616842" y="1989644"/>
            <a:ext cx="1931582" cy="469604"/>
          </a:xfrm>
          <a:prstGeom prst="leftRightRibb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Shape 37"/>
          <p:cNvSpPr/>
          <p:nvPr/>
        </p:nvSpPr>
        <p:spPr>
          <a:xfrm>
            <a:off x="3616842" y="3784329"/>
            <a:ext cx="1931582" cy="469604"/>
          </a:xfrm>
          <a:prstGeom prst="leftRightRibb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Shape 38"/>
          <p:cNvSpPr/>
          <p:nvPr/>
        </p:nvSpPr>
        <p:spPr>
          <a:xfrm>
            <a:off x="3616842" y="5579015"/>
            <a:ext cx="1931582" cy="469604"/>
          </a:xfrm>
          <a:prstGeom prst="leftRightRibbon">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40" name="Picture 8" descr="http://farm7.staticflickr.com/6056/6262191224_6b691b3170_m.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5916" b="8173"/>
          <a:stretch/>
        </p:blipFill>
        <p:spPr bwMode="auto">
          <a:xfrm>
            <a:off x="6764133" y="5236285"/>
            <a:ext cx="860301" cy="83966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41" name="Picture 10" descr="http://farm7.staticflickr.com/6035/6261666821_05b2103dc7_o.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8024" r="5427"/>
          <a:stretch/>
        </p:blipFill>
        <p:spPr bwMode="auto">
          <a:xfrm>
            <a:off x="1845652" y="5281321"/>
            <a:ext cx="864780" cy="74958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5122" name="Picture 2" descr="http://d1hekt5vpuuw9b.cloudfront.net/assets/article/076e49f488a553a78a228e727717bd7a_grandparent-names-580x326_featuredIma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587" r="16448" b="21102"/>
          <a:stretch/>
        </p:blipFill>
        <p:spPr bwMode="auto">
          <a:xfrm>
            <a:off x="1574511" y="1589106"/>
            <a:ext cx="1407063" cy="97550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5124" name="Picture 4" descr="http://www.mtcaustralia.com.au/images/explore/young-peopl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0752" y="1589105"/>
            <a:ext cx="1407063" cy="97550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5126" name="Picture 6" descr="http://image.shutterstock.com/display_pic_with_logo/55550/134839979/stock-photo-group-of-men-isolated-on-white-background-134839979.jpg"/>
          <p:cNvPicPr>
            <a:picLocks noChangeAspect="1" noChangeArrowheads="1"/>
          </p:cNvPicPr>
          <p:nvPr/>
        </p:nvPicPr>
        <p:blipFill rotWithShape="1">
          <a:blip r:embed="rId12">
            <a:extLst>
              <a:ext uri="{28A0092B-C50C-407E-A947-70E740481C1C}">
                <a14:useLocalDpi xmlns:a14="http://schemas.microsoft.com/office/drawing/2010/main" val="0"/>
              </a:ext>
            </a:extLst>
          </a:blip>
          <a:srcRect l="42758" r="8374" b="74237"/>
          <a:stretch/>
        </p:blipFill>
        <p:spPr bwMode="auto">
          <a:xfrm>
            <a:off x="1318433" y="3322935"/>
            <a:ext cx="1919219" cy="99721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5130" name="Picture 10" descr="http://ak0.picdn.net/shutterstock/videos/3812846/preview/stock-footage-portrait-of-a-large-and-diverse-multi-ethnic-group-of-people-who-are-standing-together-in-brightly.jpg"/>
          <p:cNvPicPr>
            <a:picLocks noChangeAspect="1" noChangeArrowheads="1"/>
          </p:cNvPicPr>
          <p:nvPr/>
        </p:nvPicPr>
        <p:blipFill rotWithShape="1">
          <a:blip r:embed="rId13">
            <a:extLst>
              <a:ext uri="{28A0092B-C50C-407E-A947-70E740481C1C}">
                <a14:useLocalDpi xmlns:a14="http://schemas.microsoft.com/office/drawing/2010/main" val="0"/>
              </a:ext>
            </a:extLst>
          </a:blip>
          <a:srcRect l="29628" t="6607" r="12326" b="30602"/>
          <a:stretch/>
        </p:blipFill>
        <p:spPr bwMode="auto">
          <a:xfrm>
            <a:off x="6447584" y="3415500"/>
            <a:ext cx="1493397" cy="90465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338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smtClean="0">
                <a:latin typeface="Tahoma" pitchFamily="34" charset="0"/>
                <a:ea typeface="Tahoma" pitchFamily="34" charset="0"/>
                <a:cs typeface="Tahoma" pitchFamily="34" charset="0"/>
              </a:rPr>
              <a:t>Some of the Topics We Have Researched:</a:t>
            </a:r>
          </a:p>
        </p:txBody>
      </p:sp>
      <p:sp>
        <p:nvSpPr>
          <p:cNvPr id="16390" name="Rectangle 8"/>
          <p:cNvSpPr>
            <a:spLocks noChangeArrowheads="1"/>
          </p:cNvSpPr>
          <p:nvPr/>
        </p:nvSpPr>
        <p:spPr bwMode="auto">
          <a:xfrm>
            <a:off x="325438" y="973987"/>
            <a:ext cx="8493125" cy="5501506"/>
          </a:xfrm>
          <a:prstGeom prst="rect">
            <a:avLst/>
          </a:prstGeom>
          <a:ln/>
          <a:effectLst>
            <a:outerShdw blurRad="50800" dist="38100" dir="18900000" algn="bl" rotWithShape="0">
              <a:prstClr val="black">
                <a:alpha val="40000"/>
              </a:prstClr>
            </a:outerShdw>
          </a:effectLst>
          <a:extLst/>
        </p:spPr>
        <p:style>
          <a:lnRef idx="1">
            <a:schemeClr val="accent6"/>
          </a:lnRef>
          <a:fillRef idx="2">
            <a:schemeClr val="accent6"/>
          </a:fillRef>
          <a:effectRef idx="1">
            <a:schemeClr val="accent6"/>
          </a:effectRef>
          <a:fontRef idx="minor">
            <a:schemeClr val="dk1"/>
          </a:fontRef>
        </p:style>
        <p:txBody>
          <a:bodyPr>
            <a:spAutoFit/>
          </a:bodyPr>
          <a:lstStyle/>
          <a:p>
            <a:pPr marL="285750" lvl="0" indent="-285750">
              <a:buFont typeface="Arial" pitchFamily="34" charset="0"/>
              <a:buChar char="•"/>
            </a:pPr>
            <a:r>
              <a:rPr lang="en-US" sz="1600" dirty="0" smtClean="0"/>
              <a:t>Conservation </a:t>
            </a:r>
            <a:r>
              <a:rPr lang="en-US" sz="1600" dirty="0"/>
              <a:t>ballot measures in </a:t>
            </a:r>
            <a:r>
              <a:rPr lang="en-US" sz="1600" dirty="0" smtClean="0"/>
              <a:t>more than 20 states</a:t>
            </a:r>
          </a:p>
          <a:p>
            <a:pPr marL="285750" lvl="0" indent="-285750">
              <a:buFont typeface="Arial" pitchFamily="34" charset="0"/>
              <a:buChar char="•"/>
            </a:pPr>
            <a:endParaRPr lang="en-US" sz="1100" dirty="0" smtClean="0"/>
          </a:p>
          <a:p>
            <a:pPr marL="285750" lvl="0" indent="-285750">
              <a:buFont typeface="Arial" pitchFamily="34" charset="0"/>
              <a:buChar char="•"/>
            </a:pPr>
            <a:r>
              <a:rPr lang="en-US" sz="1600" dirty="0" smtClean="0"/>
              <a:t>Increased </a:t>
            </a:r>
            <a:r>
              <a:rPr lang="en-US" sz="1600" dirty="0"/>
              <a:t>funding for land and water conservation, including RESTORE funding </a:t>
            </a:r>
            <a:r>
              <a:rPr lang="en-US" sz="1600" dirty="0" smtClean="0"/>
              <a:t>and </a:t>
            </a:r>
            <a:r>
              <a:rPr lang="en-US" sz="1600" dirty="0"/>
              <a:t>full funding of the Land and Water Conservation </a:t>
            </a:r>
            <a:r>
              <a:rPr lang="en-US" sz="1600" dirty="0" smtClean="0"/>
              <a:t>Fund</a:t>
            </a:r>
          </a:p>
          <a:p>
            <a:pPr lvl="0"/>
            <a:endParaRPr lang="en-US" sz="1100" dirty="0" smtClean="0"/>
          </a:p>
          <a:p>
            <a:pPr marL="285750" lvl="0" indent="-285750">
              <a:buFont typeface="Arial" pitchFamily="34" charset="0"/>
              <a:buChar char="•"/>
            </a:pPr>
            <a:r>
              <a:rPr lang="en-US" sz="1600" dirty="0" smtClean="0"/>
              <a:t>Conservation </a:t>
            </a:r>
            <a:r>
              <a:rPr lang="en-US" sz="1600" dirty="0"/>
              <a:t>of working forests to secure greater funding in </a:t>
            </a:r>
            <a:r>
              <a:rPr lang="en-US" sz="1600" dirty="0" smtClean="0"/>
              <a:t>Ag bills </a:t>
            </a:r>
          </a:p>
          <a:p>
            <a:pPr marL="285750" lvl="0" indent="-285750">
              <a:buFont typeface="Arial" pitchFamily="34" charset="0"/>
              <a:buChar char="•"/>
            </a:pPr>
            <a:endParaRPr lang="en-US" sz="1050" dirty="0" smtClean="0"/>
          </a:p>
          <a:p>
            <a:pPr marL="285750" lvl="0" indent="-285750">
              <a:buFont typeface="Arial" pitchFamily="34" charset="0"/>
              <a:buChar char="•"/>
            </a:pPr>
            <a:r>
              <a:rPr lang="en-US" sz="1600" dirty="0" smtClean="0"/>
              <a:t>Management </a:t>
            </a:r>
            <a:r>
              <a:rPr lang="en-US" sz="1600" dirty="0"/>
              <a:t>of U.S. </a:t>
            </a:r>
            <a:r>
              <a:rPr lang="en-US" sz="1600" dirty="0" smtClean="0"/>
              <a:t>fisheries</a:t>
            </a:r>
          </a:p>
          <a:p>
            <a:pPr marL="285750" lvl="0" indent="-285750">
              <a:buFont typeface="Arial" pitchFamily="34" charset="0"/>
              <a:buChar char="•"/>
            </a:pPr>
            <a:endParaRPr lang="en-US" sz="1050" dirty="0" smtClean="0"/>
          </a:p>
          <a:p>
            <a:pPr marL="285750" lvl="0" indent="-285750">
              <a:buFont typeface="Arial" pitchFamily="34" charset="0"/>
              <a:buChar char="•"/>
            </a:pPr>
            <a:r>
              <a:rPr lang="en-US" sz="1600" dirty="0" smtClean="0"/>
              <a:t>Ecological </a:t>
            </a:r>
            <a:r>
              <a:rPr lang="en-US" sz="1600" dirty="0"/>
              <a:t>role of </a:t>
            </a:r>
            <a:r>
              <a:rPr lang="en-US" sz="1600" dirty="0" smtClean="0"/>
              <a:t>fires</a:t>
            </a:r>
          </a:p>
          <a:p>
            <a:pPr marL="285750" lvl="0" indent="-285750">
              <a:buFont typeface="Arial" pitchFamily="34" charset="0"/>
              <a:buChar char="•"/>
            </a:pPr>
            <a:endParaRPr lang="en-US" sz="1050" dirty="0"/>
          </a:p>
          <a:p>
            <a:pPr marL="285750" lvl="0" indent="-285750">
              <a:buFont typeface="Arial" pitchFamily="34" charset="0"/>
              <a:buChar char="•"/>
            </a:pPr>
            <a:r>
              <a:rPr lang="en-US" sz="1600" dirty="0" smtClean="0"/>
              <a:t>Climate </a:t>
            </a:r>
            <a:r>
              <a:rPr lang="en-US" sz="1600" dirty="0"/>
              <a:t>and energy </a:t>
            </a:r>
            <a:r>
              <a:rPr lang="en-US" sz="1600" dirty="0" smtClean="0"/>
              <a:t>issues</a:t>
            </a:r>
            <a:endParaRPr lang="en-US" sz="1600" dirty="0"/>
          </a:p>
          <a:p>
            <a:pPr marL="285750" lvl="0" indent="-285750">
              <a:buFont typeface="Arial" pitchFamily="34" charset="0"/>
              <a:buChar char="•"/>
            </a:pPr>
            <a:endParaRPr lang="en-US" sz="1050" dirty="0" smtClean="0"/>
          </a:p>
          <a:p>
            <a:pPr marL="285750" lvl="0" indent="-285750">
              <a:buFont typeface="Arial" pitchFamily="34" charset="0"/>
              <a:buChar char="•"/>
            </a:pPr>
            <a:r>
              <a:rPr lang="en-US" sz="1600" dirty="0" smtClean="0"/>
              <a:t>Sea </a:t>
            </a:r>
            <a:r>
              <a:rPr lang="en-US" sz="1600" dirty="0"/>
              <a:t>level rise and flooding in coastal and riverine </a:t>
            </a:r>
            <a:r>
              <a:rPr lang="en-US" sz="1600" dirty="0" smtClean="0"/>
              <a:t>areas  </a:t>
            </a:r>
          </a:p>
          <a:p>
            <a:pPr marL="285750" lvl="0" indent="-285750">
              <a:buFont typeface="Arial" pitchFamily="34" charset="0"/>
              <a:buChar char="•"/>
            </a:pPr>
            <a:endParaRPr lang="en-US" sz="1050" dirty="0" smtClean="0"/>
          </a:p>
          <a:p>
            <a:pPr marL="285750" lvl="0" indent="-285750">
              <a:buFont typeface="Arial" pitchFamily="34" charset="0"/>
              <a:buChar char="•"/>
            </a:pPr>
            <a:r>
              <a:rPr lang="en-US" sz="1600" dirty="0" smtClean="0"/>
              <a:t>Children  in nature research </a:t>
            </a:r>
            <a:r>
              <a:rPr lang="en-US" sz="1600" dirty="0"/>
              <a:t>in five countries in a unique collaboration between The Nature Conservancy and </a:t>
            </a:r>
            <a:r>
              <a:rPr lang="en-US" sz="1600" dirty="0" smtClean="0"/>
              <a:t>Disney</a:t>
            </a:r>
          </a:p>
          <a:p>
            <a:pPr marL="285750" lvl="0" indent="-285750">
              <a:buFont typeface="Arial" pitchFamily="34" charset="0"/>
              <a:buChar char="•"/>
            </a:pPr>
            <a:endParaRPr lang="en-US" sz="1050" dirty="0" smtClean="0"/>
          </a:p>
          <a:p>
            <a:pPr marL="285750" lvl="0" indent="-285750">
              <a:buFont typeface="Arial" pitchFamily="34" charset="0"/>
              <a:buChar char="•"/>
            </a:pPr>
            <a:r>
              <a:rPr lang="en-US" sz="1600" dirty="0" smtClean="0"/>
              <a:t>Assessing </a:t>
            </a:r>
            <a:r>
              <a:rPr lang="en-US" sz="1600" dirty="0"/>
              <a:t>teenager attitudes regarding outdoor recreation, including habits and competing interests, with a special focus on minority </a:t>
            </a:r>
            <a:r>
              <a:rPr lang="en-US" sz="1600" dirty="0" smtClean="0"/>
              <a:t>teens</a:t>
            </a:r>
          </a:p>
          <a:p>
            <a:pPr marL="285750" lvl="0" indent="-285750">
              <a:buFont typeface="Arial" pitchFamily="34" charset="0"/>
              <a:buChar char="•"/>
            </a:pPr>
            <a:endParaRPr lang="en-US" sz="1050" dirty="0" smtClean="0"/>
          </a:p>
          <a:p>
            <a:pPr marL="285750" lvl="0" indent="-285750">
              <a:buFont typeface="Arial" pitchFamily="34" charset="0"/>
              <a:buChar char="•"/>
            </a:pPr>
            <a:r>
              <a:rPr lang="en-US" sz="1600" dirty="0" smtClean="0"/>
              <a:t>Species specific research, e.g. Alaskans re: salmon; sage grouse recovery, etc.</a:t>
            </a:r>
          </a:p>
          <a:p>
            <a:pPr marL="285750" lvl="0" indent="-285750">
              <a:buFont typeface="Arial" pitchFamily="34" charset="0"/>
              <a:buChar char="•"/>
            </a:pPr>
            <a:endParaRPr lang="en-US" sz="1050" dirty="0"/>
          </a:p>
          <a:p>
            <a:pPr marL="285750" lvl="0" indent="-285750">
              <a:buFont typeface="Arial" pitchFamily="34" charset="0"/>
              <a:buChar char="•"/>
            </a:pPr>
            <a:r>
              <a:rPr lang="en-US" sz="1600" dirty="0" smtClean="0"/>
              <a:t>Assessing </a:t>
            </a:r>
            <a:r>
              <a:rPr lang="en-US" sz="1600" dirty="0"/>
              <a:t>branding and marketing efforts on behalf of conservation organizations to diverse audiences outside their typical donor base, particularly among younger </a:t>
            </a:r>
            <a:r>
              <a:rPr lang="en-US" sz="1600" dirty="0" smtClean="0"/>
              <a:t>voters</a:t>
            </a:r>
            <a:endParaRPr lang="en-US" sz="1600" dirty="0"/>
          </a:p>
        </p:txBody>
      </p:sp>
    </p:spTree>
    <p:extLst>
      <p:ext uri="{BB962C8B-B14F-4D97-AF65-F5344CB8AC3E}">
        <p14:creationId xmlns:p14="http://schemas.microsoft.com/office/powerpoint/2010/main" val="350619156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8516" y="1499045"/>
            <a:ext cx="7386968" cy="400110"/>
          </a:xfrm>
          <a:prstGeom prst="rect">
            <a:avLst/>
          </a:prstGeom>
          <a:noFill/>
        </p:spPr>
        <p:txBody>
          <a:bodyPr wrap="square" rtlCol="0">
            <a:spAutoFit/>
          </a:bodyPr>
          <a:lstStyle/>
          <a:p>
            <a:pPr algn="ctr"/>
            <a:r>
              <a:rPr lang="en-US" sz="2000" i="1" dirty="0" smtClean="0"/>
              <a:t>Global Warming By Party and Party/Gender </a:t>
            </a:r>
            <a:endParaRPr lang="en-US" sz="2000" i="1" dirty="0"/>
          </a:p>
        </p:txBody>
      </p:sp>
      <p:graphicFrame>
        <p:nvGraphicFramePr>
          <p:cNvPr id="4" name="Chart 3"/>
          <p:cNvGraphicFramePr/>
          <p:nvPr>
            <p:extLst>
              <p:ext uri="{D42A27DB-BD31-4B8C-83A1-F6EECF244321}">
                <p14:modId xmlns:p14="http://schemas.microsoft.com/office/powerpoint/2010/main" val="4076342658"/>
              </p:ext>
            </p:extLst>
          </p:nvPr>
        </p:nvGraphicFramePr>
        <p:xfrm>
          <a:off x="138223" y="2096429"/>
          <a:ext cx="8856922" cy="4368165"/>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a:off x="3094013" y="2007220"/>
            <a:ext cx="0" cy="37802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6117" y="288147"/>
            <a:ext cx="8831766" cy="1077218"/>
          </a:xfrm>
          <a:prstGeom prst="rect">
            <a:avLst/>
          </a:prstGeom>
          <a:noFill/>
        </p:spPr>
        <p:txBody>
          <a:bodyPr wrap="square" rtlCol="0">
            <a:spAutoFit/>
          </a:bodyPr>
          <a:lstStyle/>
          <a:p>
            <a:pPr algn="ctr"/>
            <a:r>
              <a:rPr lang="en-US" sz="3200" b="1" i="0" dirty="0" smtClean="0">
                <a:latin typeface="Calibri" pitchFamily="34" charset="0"/>
                <a:ea typeface="Tahoma" pitchFamily="34" charset="0"/>
                <a:cs typeface="Tahoma" pitchFamily="34" charset="0"/>
              </a:rPr>
              <a:t>Views on global warming are most dramatically polarized by party. </a:t>
            </a:r>
            <a:endParaRPr lang="en-US" sz="3200" b="1" i="0" dirty="0">
              <a:latin typeface="Calibri" pitchFamily="34" charset="0"/>
              <a:ea typeface="Tahoma" pitchFamily="34" charset="0"/>
              <a:cs typeface="Tahoma" pitchFamily="34" charset="0"/>
            </a:endParaRPr>
          </a:p>
        </p:txBody>
      </p:sp>
    </p:spTree>
    <p:extLst>
      <p:ext uri="{BB962C8B-B14F-4D97-AF65-F5344CB8AC3E}">
        <p14:creationId xmlns:p14="http://schemas.microsoft.com/office/powerpoint/2010/main" val="15802358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9"/>
          <p:cNvSpPr>
            <a:spLocks noChangeArrowheads="1"/>
          </p:cNvSpPr>
          <p:nvPr/>
        </p:nvSpPr>
        <p:spPr bwMode="auto">
          <a:xfrm>
            <a:off x="2041614" y="1975247"/>
            <a:ext cx="5060773" cy="615553"/>
          </a:xfrm>
          <a:prstGeom prst="rect">
            <a:avLst/>
          </a:prstGeom>
          <a:solidFill>
            <a:schemeClr val="bg1"/>
          </a:solidFill>
          <a:ln w="38100">
            <a:solidFill>
              <a:srgbClr val="4B7654"/>
            </a:solidFill>
            <a:miter lim="800000"/>
            <a:headEnd/>
            <a:tailEnd/>
          </a:ln>
        </p:spPr>
        <p:txBody>
          <a:bodyPr wrap="square" lIns="0" tIns="0" rIns="0" bIns="0">
            <a:spAutoFit/>
          </a:bodyPr>
          <a:lstStyle/>
          <a:p>
            <a:pPr algn="ctr"/>
            <a:r>
              <a:rPr lang="en-US" sz="2000" i="1" dirty="0"/>
              <a:t>Over the last few years, the climate in my state has been changing.</a:t>
            </a:r>
          </a:p>
        </p:txBody>
      </p:sp>
      <p:graphicFrame>
        <p:nvGraphicFramePr>
          <p:cNvPr id="10" name="Chart 9"/>
          <p:cNvGraphicFramePr/>
          <p:nvPr>
            <p:extLst>
              <p:ext uri="{D42A27DB-BD31-4B8C-83A1-F6EECF244321}">
                <p14:modId xmlns:p14="http://schemas.microsoft.com/office/powerpoint/2010/main" val="4253037105"/>
              </p:ext>
            </p:extLst>
          </p:nvPr>
        </p:nvGraphicFramePr>
        <p:xfrm>
          <a:off x="1376462" y="2497873"/>
          <a:ext cx="6391076" cy="3966721"/>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156117" y="258801"/>
            <a:ext cx="8831766" cy="1077218"/>
          </a:xfrm>
          <a:prstGeom prst="rect">
            <a:avLst/>
          </a:prstGeom>
          <a:noFill/>
        </p:spPr>
        <p:txBody>
          <a:bodyPr wrap="square" rtlCol="0">
            <a:spAutoFit/>
          </a:bodyPr>
          <a:lstStyle/>
          <a:p>
            <a:pPr algn="ctr"/>
            <a:r>
              <a:rPr lang="en-US" sz="3200" b="1" i="0" dirty="0" smtClean="0">
                <a:latin typeface="Calibri" pitchFamily="34" charset="0"/>
                <a:ea typeface="Tahoma" pitchFamily="34" charset="0"/>
                <a:cs typeface="Tahoma" pitchFamily="34" charset="0"/>
              </a:rPr>
              <a:t>That said, three-in-five hold the view that “the climate” in their state has changed recently. </a:t>
            </a:r>
            <a:endParaRPr lang="en-US" sz="3200" b="1" i="0" dirty="0">
              <a:latin typeface="Calibri" pitchFamily="34" charset="0"/>
              <a:ea typeface="Tahoma" pitchFamily="34" charset="0"/>
              <a:cs typeface="Tahoma" pitchFamily="34" charset="0"/>
            </a:endParaRPr>
          </a:p>
        </p:txBody>
      </p:sp>
    </p:spTree>
    <p:extLst>
      <p:ext uri="{BB962C8B-B14F-4D97-AF65-F5344CB8AC3E}">
        <p14:creationId xmlns:p14="http://schemas.microsoft.com/office/powerpoint/2010/main" val="30009394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raigerscinemacorner.com/Images/rockybalboa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95" y="205273"/>
            <a:ext cx="8462864" cy="61955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2142684"/>
            <a:ext cx="9144000" cy="2690042"/>
          </a:xfrm>
          <a:prstGeom prst="rect">
            <a:avLst/>
          </a:prstGeom>
          <a:solidFill>
            <a:schemeClr val="bg1">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dirty="0">
              <a:solidFill>
                <a:srgbClr val="FFFFFF"/>
              </a:solidFill>
            </a:endParaRPr>
          </a:p>
        </p:txBody>
      </p:sp>
      <p:sp>
        <p:nvSpPr>
          <p:cNvPr id="7" name="TextBox 6"/>
          <p:cNvSpPr txBox="1">
            <a:spLocks noChangeArrowheads="1"/>
          </p:cNvSpPr>
          <p:nvPr/>
        </p:nvSpPr>
        <p:spPr bwMode="auto">
          <a:xfrm>
            <a:off x="304800" y="2599907"/>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5400" dirty="0" smtClean="0">
                <a:solidFill>
                  <a:srgbClr val="000000"/>
                </a:solidFill>
                <a:latin typeface="Tahoma" pitchFamily="34" charset="0"/>
                <a:cs typeface="Tahoma" pitchFamily="34" charset="0"/>
              </a:rPr>
              <a:t>Dump “Resilience” </a:t>
            </a:r>
          </a:p>
          <a:p>
            <a:pPr algn="ctr" eaLnBrk="1" fontAlgn="base" hangingPunct="1">
              <a:spcBef>
                <a:spcPct val="50000"/>
              </a:spcBef>
              <a:spcAft>
                <a:spcPct val="0"/>
              </a:spcAft>
            </a:pPr>
            <a:r>
              <a:rPr lang="en-US" sz="3600" dirty="0" smtClean="0">
                <a:solidFill>
                  <a:srgbClr val="000000"/>
                </a:solidFill>
                <a:latin typeface="Tahoma" pitchFamily="34" charset="0"/>
                <a:cs typeface="Tahoma" pitchFamily="34" charset="0"/>
              </a:rPr>
              <a:t>(and other confusing terms</a:t>
            </a:r>
            <a:r>
              <a:rPr lang="en-US" sz="3600" dirty="0">
                <a:solidFill>
                  <a:srgbClr val="000000"/>
                </a:solidFill>
                <a:latin typeface="Tahoma" pitchFamily="34" charset="0"/>
                <a:cs typeface="Tahoma" pitchFamily="34" charset="0"/>
              </a:rPr>
              <a:t>)</a:t>
            </a:r>
            <a:endParaRPr lang="en-US" sz="2000" dirty="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3339434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96769" y="215205"/>
            <a:ext cx="8961120" cy="954107"/>
          </a:xfrm>
          <a:prstGeom prst="rect">
            <a:avLst/>
          </a:prstGeom>
          <a:noFill/>
        </p:spPr>
        <p:txBody>
          <a:bodyPr wrap="square" rtlCol="0" anchor="t">
            <a:spAutoFit/>
          </a:bodyPr>
          <a:lstStyle/>
          <a:p>
            <a:pPr algn="ctr" fontAlgn="auto">
              <a:spcBef>
                <a:spcPts val="0"/>
              </a:spcBef>
              <a:spcAft>
                <a:spcPts val="0"/>
              </a:spcAft>
            </a:pPr>
            <a:r>
              <a:rPr lang="en-US" sz="2800" b="1" dirty="0">
                <a:latin typeface="Calibri" pitchFamily="34" charset="0"/>
                <a:ea typeface="+mj-ea"/>
                <a:cs typeface="+mj-cs"/>
              </a:rPr>
              <a:t>We have tested the concept of resilience in 20+ groups</a:t>
            </a:r>
          </a:p>
          <a:p>
            <a:pPr algn="ctr" fontAlgn="auto">
              <a:spcBef>
                <a:spcPts val="0"/>
              </a:spcBef>
              <a:spcAft>
                <a:spcPts val="0"/>
              </a:spcAft>
            </a:pPr>
            <a:r>
              <a:rPr lang="en-US" sz="2800" b="1" dirty="0">
                <a:latin typeface="Calibri" pitchFamily="34" charset="0"/>
                <a:ea typeface="+mj-ea"/>
                <a:cs typeface="+mj-cs"/>
              </a:rPr>
              <a:t>and it evokes confusion or is counter-productive. </a:t>
            </a:r>
          </a:p>
        </p:txBody>
      </p:sp>
      <p:sp>
        <p:nvSpPr>
          <p:cNvPr id="34" name="Round Diagonal Corner Rectangle 33"/>
          <p:cNvSpPr/>
          <p:nvPr/>
        </p:nvSpPr>
        <p:spPr>
          <a:xfrm>
            <a:off x="248247" y="5562600"/>
            <a:ext cx="8647507" cy="728663"/>
          </a:xfrm>
          <a:prstGeom prst="round2DiagRect">
            <a:avLst>
              <a:gd name="adj1" fmla="val 0"/>
              <a:gd name="adj2" fmla="val 26777"/>
            </a:avLst>
          </a:prstGeom>
          <a:solidFill>
            <a:sysClr val="window" lastClr="FFFFFF">
              <a:lumMod val="75000"/>
            </a:sysClr>
          </a:solidFill>
        </p:spPr>
        <p:txBody>
          <a:bodyPr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smtClean="0">
                <a:ln>
                  <a:noFill/>
                </a:ln>
                <a:solidFill>
                  <a:prstClr val="black"/>
                </a:solidFill>
                <a:effectLst/>
                <a:uLnTx/>
                <a:uFillTx/>
                <a:latin typeface="Calibri"/>
              </a:rPr>
              <a:t>Only thought leaders saw “resilience” as positive, as it implied their community may have planned well. </a:t>
            </a:r>
          </a:p>
        </p:txBody>
      </p:sp>
      <p:grpSp>
        <p:nvGrpSpPr>
          <p:cNvPr id="35" name="Group 34"/>
          <p:cNvGrpSpPr/>
          <p:nvPr/>
        </p:nvGrpSpPr>
        <p:grpSpPr>
          <a:xfrm>
            <a:off x="4436386" y="1897563"/>
            <a:ext cx="4410630" cy="2383631"/>
            <a:chOff x="4689762" y="1568166"/>
            <a:chExt cx="4410630" cy="2383631"/>
          </a:xfrm>
        </p:grpSpPr>
        <p:sp>
          <p:nvSpPr>
            <p:cNvPr id="36" name="TextBox 35"/>
            <p:cNvSpPr txBox="1"/>
            <p:nvPr/>
          </p:nvSpPr>
          <p:spPr>
            <a:xfrm>
              <a:off x="4794662" y="1673066"/>
              <a:ext cx="4305730" cy="1838801"/>
            </a:xfrm>
            <a:prstGeom prst="wedgeRoundRectCallout">
              <a:avLst>
                <a:gd name="adj1" fmla="val -6456"/>
                <a:gd name="adj2" fmla="val 62500"/>
                <a:gd name="adj3" fmla="val 16667"/>
              </a:avLst>
            </a:prstGeom>
            <a:solidFill>
              <a:srgbClr val="1F497D"/>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1F497D"/>
                  </a:solidFill>
                  <a:effectLst/>
                  <a:uLnTx/>
                  <a:uFillTx/>
                  <a:latin typeface="Calibri"/>
                </a:rPr>
                <a:t>“I don't think that many people would be able for fully discern what exactly resilient means. Those who have little education may not understand what exactly the reference is.”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rgbClr val="1F497D"/>
                  </a:solidFill>
                  <a:effectLst/>
                  <a:uLnTx/>
                  <a:uFillTx/>
                  <a:latin typeface="Calibri"/>
                </a:rPr>
                <a:t>- Opinion Elite, Female, Rating: 25, Str GOP</a:t>
              </a:r>
            </a:p>
          </p:txBody>
        </p:sp>
        <p:sp>
          <p:nvSpPr>
            <p:cNvPr id="37" name="TextBox 36"/>
            <p:cNvSpPr txBox="1"/>
            <p:nvPr/>
          </p:nvSpPr>
          <p:spPr>
            <a:xfrm>
              <a:off x="4689762" y="1568166"/>
              <a:ext cx="4305730" cy="2383631"/>
            </a:xfrm>
            <a:prstGeom prst="wedgeRoundRectCallout">
              <a:avLst>
                <a:gd name="adj1" fmla="val 48586"/>
                <a:gd name="adj2" fmla="val -65503"/>
                <a:gd name="adj3" fmla="val 16667"/>
              </a:avLst>
            </a:prstGeom>
            <a:solidFill>
              <a:srgbClr val="4F81BD"/>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Calibri"/>
                </a:rPr>
                <a:t>“I think resilient is about, I think it is more about people, like we’re a resilient people because we can get through things, I mean they say that about New Englanders anyway, they can survive.”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prstClr val="white"/>
                  </a:solidFill>
                  <a:effectLst/>
                  <a:uLnTx/>
                  <a:uFillTx/>
                  <a:latin typeface="Calibri"/>
                </a:rPr>
                <a:t>	    - </a:t>
              </a:r>
              <a:r>
                <a:rPr kumimoji="0" lang="en-US" sz="2000" b="0" i="1" u="none" strike="noStrike" kern="0" cap="none" spc="0" normalizeH="0" baseline="0" noProof="0" dirty="0" smtClean="0">
                  <a:ln>
                    <a:noFill/>
                  </a:ln>
                  <a:solidFill>
                    <a:prstClr val="white"/>
                  </a:solidFill>
                  <a:effectLst/>
                  <a:uLnTx/>
                  <a:uFillTx/>
                  <a:latin typeface="Calibri"/>
                </a:rPr>
                <a:t>Boston area Focus group</a:t>
              </a:r>
            </a:p>
          </p:txBody>
        </p:sp>
      </p:grpSp>
      <p:grpSp>
        <p:nvGrpSpPr>
          <p:cNvPr id="38" name="Group 37"/>
          <p:cNvGrpSpPr/>
          <p:nvPr/>
        </p:nvGrpSpPr>
        <p:grpSpPr>
          <a:xfrm>
            <a:off x="4485124" y="4552496"/>
            <a:ext cx="4410630" cy="717834"/>
            <a:chOff x="4654137" y="3962400"/>
            <a:chExt cx="4410630" cy="717834"/>
          </a:xfrm>
        </p:grpSpPr>
        <p:sp>
          <p:nvSpPr>
            <p:cNvPr id="39" name="TextBox 38"/>
            <p:cNvSpPr txBox="1"/>
            <p:nvPr/>
          </p:nvSpPr>
          <p:spPr>
            <a:xfrm>
              <a:off x="4759037" y="4067300"/>
              <a:ext cx="4305730" cy="612934"/>
            </a:xfrm>
            <a:prstGeom prst="wedgeRoundRectCallout">
              <a:avLst>
                <a:gd name="adj1" fmla="val -6456"/>
                <a:gd name="adj2" fmla="val 62500"/>
                <a:gd name="adj3" fmla="val 16667"/>
              </a:avLst>
            </a:prstGeom>
            <a:solidFill>
              <a:srgbClr val="1F497D"/>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1F497D"/>
                  </a:solidFill>
                  <a:effectLst/>
                  <a:uLnTx/>
                  <a:uFillTx/>
                  <a:latin typeface="Calibri"/>
                </a:rPr>
                <a:t>“Is a bit confusing. Resilient to what?”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rgbClr val="1F497D"/>
                  </a:solidFill>
                  <a:effectLst/>
                  <a:uLnTx/>
                  <a:uFillTx/>
                  <a:latin typeface="Calibri"/>
                </a:rPr>
                <a:t>- Opinion Elite, Female, Rating: 20, IND</a:t>
              </a:r>
            </a:p>
          </p:txBody>
        </p:sp>
        <p:sp>
          <p:nvSpPr>
            <p:cNvPr id="40" name="TextBox 39"/>
            <p:cNvSpPr txBox="1"/>
            <p:nvPr/>
          </p:nvSpPr>
          <p:spPr>
            <a:xfrm>
              <a:off x="4654137" y="3962400"/>
              <a:ext cx="4305730" cy="681038"/>
            </a:xfrm>
            <a:prstGeom prst="wedgeRoundRectCallout">
              <a:avLst>
                <a:gd name="adj1" fmla="val -6456"/>
                <a:gd name="adj2" fmla="val 62500"/>
                <a:gd name="adj3" fmla="val 16667"/>
              </a:avLst>
            </a:prstGeom>
            <a:solidFill>
              <a:srgbClr val="4F81BD"/>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Calibri"/>
                </a:rPr>
                <a:t>“It is a bit confusing. Resilient to what?”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smtClean="0">
                  <a:ln>
                    <a:noFill/>
                  </a:ln>
                  <a:solidFill>
                    <a:prstClr val="white"/>
                  </a:solidFill>
                  <a:effectLst/>
                  <a:uLnTx/>
                  <a:uFillTx/>
                  <a:latin typeface="Calibri"/>
                </a:rPr>
                <a:t>- Independent Woman in survey</a:t>
              </a:r>
            </a:p>
          </p:txBody>
        </p:sp>
      </p:grpSp>
      <p:grpSp>
        <p:nvGrpSpPr>
          <p:cNvPr id="41" name="Group 40"/>
          <p:cNvGrpSpPr/>
          <p:nvPr/>
        </p:nvGrpSpPr>
        <p:grpSpPr>
          <a:xfrm>
            <a:off x="402821" y="2846731"/>
            <a:ext cx="3845794" cy="2318699"/>
            <a:chOff x="198894" y="2959925"/>
            <a:chExt cx="4410630" cy="1668542"/>
          </a:xfrm>
        </p:grpSpPr>
        <p:sp>
          <p:nvSpPr>
            <p:cNvPr id="42" name="TextBox 41"/>
            <p:cNvSpPr txBox="1"/>
            <p:nvPr/>
          </p:nvSpPr>
          <p:spPr>
            <a:xfrm>
              <a:off x="303794" y="3064825"/>
              <a:ext cx="4305730" cy="1532334"/>
            </a:xfrm>
            <a:prstGeom prst="wedgeRoundRectCallout">
              <a:avLst>
                <a:gd name="adj1" fmla="val 24732"/>
                <a:gd name="adj2" fmla="val -64754"/>
                <a:gd name="adj3" fmla="val 16667"/>
              </a:avLst>
            </a:prstGeom>
            <a:solidFill>
              <a:srgbClr val="1F497D"/>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1F497D"/>
                  </a:solidFill>
                  <a:effectLst/>
                  <a:uLnTx/>
                  <a:uFillTx/>
                  <a:latin typeface="Calibri"/>
                </a:rPr>
                <a:t>“A city able to bounce back from problems, instead of being resilient it would be better if it didn't need to be resilient but instead made efforts at prevention of problems.”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srgbClr val="1F497D"/>
                  </a:solidFill>
                  <a:effectLst/>
                  <a:uLnTx/>
                  <a:uFillTx/>
                  <a:latin typeface="Calibri"/>
                </a:rPr>
                <a:t>– Voter, Female, Independent</a:t>
              </a:r>
            </a:p>
          </p:txBody>
        </p:sp>
        <p:sp>
          <p:nvSpPr>
            <p:cNvPr id="43" name="TextBox 42"/>
            <p:cNvSpPr txBox="1"/>
            <p:nvPr/>
          </p:nvSpPr>
          <p:spPr>
            <a:xfrm>
              <a:off x="198894" y="2959925"/>
              <a:ext cx="4305730" cy="1668542"/>
            </a:xfrm>
            <a:prstGeom prst="wedgeRoundRectCallout">
              <a:avLst>
                <a:gd name="adj1" fmla="val 25325"/>
                <a:gd name="adj2" fmla="val -59174"/>
                <a:gd name="adj3" fmla="val 16667"/>
              </a:avLst>
            </a:prstGeom>
            <a:solidFill>
              <a:srgbClr val="4F81BD"/>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Calibri"/>
                </a:rPr>
                <a:t>“Instead of being resilient it would be better if it didn't need to be resilient but instead made efforts at prevention of problems.”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prstClr val="white"/>
                  </a:solidFill>
                  <a:effectLst/>
                  <a:uLnTx/>
                  <a:uFillTx/>
                  <a:latin typeface="Calibri"/>
                </a:rPr>
                <a:t>– Independent woman in survey</a:t>
              </a:r>
            </a:p>
          </p:txBody>
        </p:sp>
      </p:grpSp>
      <p:sp>
        <p:nvSpPr>
          <p:cNvPr id="44" name="TextBox 43"/>
          <p:cNvSpPr txBox="1"/>
          <p:nvPr/>
        </p:nvSpPr>
        <p:spPr>
          <a:xfrm>
            <a:off x="933631" y="1321037"/>
            <a:ext cx="2875639" cy="1021556"/>
          </a:xfrm>
          <a:prstGeom prst="wedgeRoundRectCallout">
            <a:avLst>
              <a:gd name="adj1" fmla="val -6456"/>
              <a:gd name="adj2" fmla="val 62500"/>
              <a:gd name="adj3" fmla="val 16667"/>
            </a:avLst>
          </a:prstGeom>
          <a:solidFill>
            <a:srgbClr val="4F81BD"/>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Calibri"/>
              </a:rPr>
              <a:t>“Texans are tough…we come back.”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smtClean="0">
                <a:ln>
                  <a:noFill/>
                </a:ln>
                <a:solidFill>
                  <a:prstClr val="white"/>
                </a:solidFill>
                <a:effectLst/>
                <a:uLnTx/>
                <a:uFillTx/>
                <a:latin typeface="Calibri"/>
              </a:rPr>
              <a:t>– Galveston Focus Group</a:t>
            </a:r>
          </a:p>
        </p:txBody>
      </p:sp>
    </p:spTree>
    <p:extLst>
      <p:ext uri="{BB962C8B-B14F-4D97-AF65-F5344CB8AC3E}">
        <p14:creationId xmlns:p14="http://schemas.microsoft.com/office/powerpoint/2010/main" val="32834950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189163" y="2668588"/>
            <a:ext cx="9144000" cy="0"/>
          </a:xfrm>
          <a:prstGeom prst="rect">
            <a:avLst/>
          </a:prstGeom>
          <a:noFill/>
          <a:ln>
            <a:noFill/>
          </a:ln>
          <a:effectLst/>
          <a:extLst>
            <a:ext uri="{909E8E84-426E-40DD-AFC4-6F175D3DCCD1}">
              <a14:hiddenFill xmlns:a14="http://schemas.microsoft.com/office/drawing/2010/main">
                <a:solidFill>
                  <a:srgbClr val="1E2B6D"/>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endParaRPr lang="en-US" altLang="en-US"/>
          </a:p>
        </p:txBody>
      </p:sp>
      <p:sp>
        <p:nvSpPr>
          <p:cNvPr id="963587" name="Text Box 3"/>
          <p:cNvSpPr txBox="1">
            <a:spLocks noChangeArrowheads="1"/>
          </p:cNvSpPr>
          <p:nvPr/>
        </p:nvSpPr>
        <p:spPr bwMode="auto">
          <a:xfrm>
            <a:off x="914400" y="478631"/>
            <a:ext cx="7315200" cy="1200150"/>
          </a:xfrm>
          <a:prstGeom prst="rect">
            <a:avLst/>
          </a:prstGeom>
          <a:noFill/>
          <a:ln>
            <a:noFill/>
          </a:ln>
          <a:effectLst/>
          <a:extLst>
            <a:ext uri="{909E8E84-426E-40DD-AFC4-6F175D3DCCD1}">
              <a14:hiddenFill xmlns:a14="http://schemas.microsoft.com/office/drawing/2010/main">
                <a:solidFill>
                  <a:srgbClr val="1E2B6D"/>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marL="280988" indent="-2809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ctr" eaLnBrk="1" hangingPunct="1">
              <a:lnSpc>
                <a:spcPct val="110000"/>
              </a:lnSpc>
              <a:buClr>
                <a:srgbClr val="388E8E"/>
              </a:buClr>
              <a:buFont typeface="Wingdings" pitchFamily="2" charset="2"/>
              <a:buNone/>
              <a:defRPr/>
            </a:pPr>
            <a:r>
              <a:rPr lang="en-US" sz="3300" b="1" dirty="0">
                <a:solidFill>
                  <a:schemeClr val="accent1"/>
                </a:solidFill>
                <a:effectLst>
                  <a:outerShdw blurRad="38100" dist="38100" dir="2700000" algn="tl">
                    <a:srgbClr val="C0C0C0"/>
                  </a:outerShdw>
                </a:effectLst>
              </a:rPr>
              <a:t> </a:t>
            </a:r>
            <a:r>
              <a:rPr lang="en-US" sz="3300" b="1" dirty="0">
                <a:solidFill>
                  <a:schemeClr val="accent1"/>
                </a:solidFill>
                <a:effectLst>
                  <a:outerShdw blurRad="38100" dist="38100" dir="2700000" algn="tl">
                    <a:srgbClr val="C0C0C0"/>
                  </a:outerShdw>
                </a:effectLst>
                <a:latin typeface="Calibri" pitchFamily="34" charset="0"/>
              </a:rPr>
              <a:t>“In your own words, what does the term ‘watershed’ mean to you?” </a:t>
            </a:r>
          </a:p>
        </p:txBody>
      </p:sp>
      <p:sp>
        <p:nvSpPr>
          <p:cNvPr id="10244" name="Text Box 4"/>
          <p:cNvSpPr txBox="1">
            <a:spLocks noChangeArrowheads="1"/>
          </p:cNvSpPr>
          <p:nvPr/>
        </p:nvSpPr>
        <p:spPr bwMode="auto">
          <a:xfrm>
            <a:off x="-413360" y="6159069"/>
            <a:ext cx="4342266" cy="261162"/>
          </a:xfrm>
          <a:prstGeom prst="rect">
            <a:avLst/>
          </a:prstGeom>
          <a:noFill/>
          <a:ln>
            <a:noFill/>
          </a:ln>
          <a:effectLst/>
          <a:extLst>
            <a:ext uri="{909E8E84-426E-40DD-AFC4-6F175D3DCCD1}">
              <a14:hiddenFill xmlns:a14="http://schemas.microsoft.com/office/drawing/2010/main">
                <a:solidFill>
                  <a:srgbClr val="1E2B6D"/>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spAutoFit/>
          </a:bodyPr>
          <a:lstStyle>
            <a:lvl1pPr marL="280988" indent="-280988">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eaLnBrk="1" hangingPunct="1">
              <a:lnSpc>
                <a:spcPct val="110000"/>
              </a:lnSpc>
              <a:buClr>
                <a:srgbClr val="388E8E"/>
              </a:buClr>
              <a:buFont typeface="Wingdings" panose="05000000000000000000" pitchFamily="2" charset="2"/>
              <a:buNone/>
            </a:pPr>
            <a:r>
              <a:rPr lang="en-US" altLang="en-US" sz="1050" b="0" i="1" dirty="0">
                <a:latin typeface="Calibri" pitchFamily="34" charset="0"/>
              </a:rPr>
              <a:t>1999 survey of 850 Santa Clara County, CA residents</a:t>
            </a:r>
            <a:endParaRPr lang="en-US" altLang="en-US" sz="1050" b="0" i="1" dirty="0">
              <a:solidFill>
                <a:srgbClr val="FF0000"/>
              </a:solidFill>
              <a:latin typeface="Calibri" pitchFamily="34" charset="0"/>
            </a:endParaRPr>
          </a:p>
        </p:txBody>
      </p:sp>
      <p:sp>
        <p:nvSpPr>
          <p:cNvPr id="963589" name="Text Box 5"/>
          <p:cNvSpPr txBox="1">
            <a:spLocks noChangeArrowheads="1"/>
          </p:cNvSpPr>
          <p:nvPr/>
        </p:nvSpPr>
        <p:spPr bwMode="auto">
          <a:xfrm>
            <a:off x="457200" y="1905000"/>
            <a:ext cx="8229600" cy="2835275"/>
          </a:xfrm>
          <a:prstGeom prst="rect">
            <a:avLst/>
          </a:prstGeom>
          <a:noFill/>
          <a:ln>
            <a:noFill/>
          </a:ln>
          <a:effectLst/>
          <a:extLst>
            <a:ext uri="{909E8E84-426E-40DD-AFC4-6F175D3DCCD1}">
              <a14:hiddenFill xmlns:a14="http://schemas.microsoft.com/office/drawing/2010/main">
                <a:solidFill>
                  <a:srgbClr val="1E2B6D"/>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just" eaLnBrk="1" hangingPunct="1">
              <a:spcBef>
                <a:spcPct val="100000"/>
              </a:spcBef>
            </a:pPr>
            <a:r>
              <a:rPr lang="en-US" altLang="en-US" sz="3000" dirty="0">
                <a:latin typeface="Calibri" pitchFamily="34" charset="0"/>
              </a:rPr>
              <a:t>Don’t know: </a:t>
            </a:r>
            <a:r>
              <a:rPr lang="en-US" altLang="en-US" sz="3000" dirty="0">
                <a:solidFill>
                  <a:schemeClr val="accent1"/>
                </a:solidFill>
                <a:latin typeface="Calibri" pitchFamily="34" charset="0"/>
              </a:rPr>
              <a:t>47%</a:t>
            </a:r>
          </a:p>
          <a:p>
            <a:pPr algn="just" eaLnBrk="1" hangingPunct="1">
              <a:spcBef>
                <a:spcPct val="100000"/>
              </a:spcBef>
            </a:pPr>
            <a:r>
              <a:rPr lang="en-US" altLang="en-US" sz="3000" dirty="0">
                <a:latin typeface="Calibri" pitchFamily="34" charset="0"/>
              </a:rPr>
              <a:t>A geographic area through which water flows to a common destination: </a:t>
            </a:r>
            <a:r>
              <a:rPr lang="en-US" altLang="en-US" sz="3000" dirty="0">
                <a:solidFill>
                  <a:schemeClr val="accent1"/>
                </a:solidFill>
                <a:latin typeface="Calibri" pitchFamily="34" charset="0"/>
              </a:rPr>
              <a:t>27%</a:t>
            </a:r>
          </a:p>
          <a:p>
            <a:pPr algn="just" eaLnBrk="1" hangingPunct="1">
              <a:spcBef>
                <a:spcPct val="100000"/>
              </a:spcBef>
            </a:pPr>
            <a:r>
              <a:rPr lang="en-US" altLang="en-US" sz="3000" dirty="0">
                <a:latin typeface="Calibri" pitchFamily="34" charset="0"/>
              </a:rPr>
              <a:t>A building or shed used to store water: </a:t>
            </a:r>
            <a:r>
              <a:rPr lang="en-US" altLang="en-US" sz="3000" dirty="0">
                <a:solidFill>
                  <a:schemeClr val="accent1"/>
                </a:solidFill>
                <a:latin typeface="Calibri" pitchFamily="34" charset="0"/>
              </a:rPr>
              <a:t>26%</a:t>
            </a:r>
          </a:p>
        </p:txBody>
      </p:sp>
    </p:spTree>
    <p:extLst>
      <p:ext uri="{BB962C8B-B14F-4D97-AF65-F5344CB8AC3E}">
        <p14:creationId xmlns:p14="http://schemas.microsoft.com/office/powerpoint/2010/main" val="2713373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63589">
                                            <p:txEl>
                                              <p:pRg st="0" end="0"/>
                                            </p:txEl>
                                          </p:spTgt>
                                        </p:tgtEl>
                                        <p:attrNameLst>
                                          <p:attrName>style.visibility</p:attrName>
                                        </p:attrNameLst>
                                      </p:cBhvr>
                                      <p:to>
                                        <p:strVal val="visible"/>
                                      </p:to>
                                    </p:set>
                                    <p:animEffect transition="in" filter="wipe(left)">
                                      <p:cBhvr>
                                        <p:cTn id="7" dur="500"/>
                                        <p:tgtEl>
                                          <p:spTgt spid="9635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63589">
                                            <p:txEl>
                                              <p:pRg st="1" end="1"/>
                                            </p:txEl>
                                          </p:spTgt>
                                        </p:tgtEl>
                                        <p:attrNameLst>
                                          <p:attrName>style.visibility</p:attrName>
                                        </p:attrNameLst>
                                      </p:cBhvr>
                                      <p:to>
                                        <p:strVal val="visible"/>
                                      </p:to>
                                    </p:set>
                                    <p:animEffect transition="in" filter="wipe(left)">
                                      <p:cBhvr>
                                        <p:cTn id="12" dur="500"/>
                                        <p:tgtEl>
                                          <p:spTgt spid="9635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63589">
                                            <p:txEl>
                                              <p:pRg st="2" end="2"/>
                                            </p:txEl>
                                          </p:spTgt>
                                        </p:tgtEl>
                                        <p:attrNameLst>
                                          <p:attrName>style.visibility</p:attrName>
                                        </p:attrNameLst>
                                      </p:cBhvr>
                                      <p:to>
                                        <p:strVal val="visible"/>
                                      </p:to>
                                    </p:set>
                                    <p:animEffect transition="in" filter="wipe(left)">
                                      <p:cBhvr>
                                        <p:cTn id="17" dur="500"/>
                                        <p:tgtEl>
                                          <p:spTgt spid="9635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40" name="Object 4"/>
          <p:cNvGraphicFramePr>
            <a:graphicFrameLocks noChangeAspect="1"/>
          </p:cNvGraphicFramePr>
          <p:nvPr>
            <p:extLst>
              <p:ext uri="{D42A27DB-BD31-4B8C-83A1-F6EECF244321}">
                <p14:modId xmlns:p14="http://schemas.microsoft.com/office/powerpoint/2010/main" val="778161942"/>
              </p:ext>
            </p:extLst>
          </p:nvPr>
        </p:nvGraphicFramePr>
        <p:xfrm>
          <a:off x="302191" y="1825594"/>
          <a:ext cx="8550275" cy="4460875"/>
        </p:xfrm>
        <a:graphic>
          <a:graphicData uri="http://schemas.openxmlformats.org/presentationml/2006/ole">
            <mc:AlternateContent xmlns:mc="http://schemas.openxmlformats.org/markup-compatibility/2006">
              <mc:Choice xmlns:v="urn:schemas-microsoft-com:vml" Requires="v">
                <p:oleObj spid="_x0000_s2079" name="Chart" r:id="rId3" imgW="8107662" imgH="4229064" progId="MSGraph.Chart.8">
                  <p:embed followColorScheme="full"/>
                </p:oleObj>
              </mc:Choice>
              <mc:Fallback>
                <p:oleObj name="Chart" r:id="rId3" imgW="8107662" imgH="4229064" progId="MSGraph.Chart.8">
                  <p:embed followColorScheme="full"/>
                  <p:pic>
                    <p:nvPicPr>
                      <p:cNvPr id="0" name=""/>
                      <p:cNvPicPr>
                        <a:picLocks noChangeAspect="1" noChangeArrowheads="1"/>
                      </p:cNvPicPr>
                      <p:nvPr/>
                    </p:nvPicPr>
                    <p:blipFill>
                      <a:blip r:embed="rId4"/>
                      <a:srcRect/>
                      <a:stretch>
                        <a:fillRect/>
                      </a:stretch>
                    </p:blipFill>
                    <p:spPr bwMode="auto">
                      <a:xfrm>
                        <a:off x="302191" y="1825594"/>
                        <a:ext cx="8550275" cy="446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Text Placeholder 2"/>
          <p:cNvSpPr>
            <a:spLocks noGrp="1"/>
          </p:cNvSpPr>
          <p:nvPr>
            <p:ph type="body" sz="quarter" idx="10"/>
          </p:nvPr>
        </p:nvSpPr>
        <p:spPr>
          <a:xfrm>
            <a:off x="96769" y="6029823"/>
            <a:ext cx="8753476" cy="447675"/>
          </a:xfrm>
        </p:spPr>
        <p:txBody>
          <a:bodyPr/>
          <a:lstStyle/>
          <a:p>
            <a:r>
              <a:rPr lang="en-US" sz="1000" dirty="0" smtClean="0">
                <a:latin typeface="Calibri" pitchFamily="34" charset="0"/>
              </a:rPr>
              <a:t>(Chesapeake Bay Watershed, 2004)</a:t>
            </a:r>
            <a:endParaRPr lang="en-US" sz="1000" dirty="0">
              <a:latin typeface="Calibri" pitchFamily="34" charset="0"/>
            </a:endParaRPr>
          </a:p>
        </p:txBody>
      </p:sp>
      <p:sp>
        <p:nvSpPr>
          <p:cNvPr id="6" name="TextBox 5"/>
          <p:cNvSpPr txBox="1"/>
          <p:nvPr/>
        </p:nvSpPr>
        <p:spPr>
          <a:xfrm>
            <a:off x="96769" y="215205"/>
            <a:ext cx="8961120" cy="1384995"/>
          </a:xfrm>
          <a:prstGeom prst="rect">
            <a:avLst/>
          </a:prstGeom>
          <a:noFill/>
        </p:spPr>
        <p:txBody>
          <a:bodyPr wrap="square" rtlCol="0" anchor="t">
            <a:spAutoFit/>
          </a:bodyPr>
          <a:lstStyle/>
          <a:p>
            <a:pPr algn="ctr" fontAlgn="auto">
              <a:spcBef>
                <a:spcPts val="0"/>
              </a:spcBef>
              <a:spcAft>
                <a:spcPts val="0"/>
              </a:spcAft>
            </a:pPr>
            <a:r>
              <a:rPr lang="en-US" sz="2800" b="1" dirty="0" smtClean="0">
                <a:latin typeface="Calibri" pitchFamily="34" charset="0"/>
                <a:ea typeface="+mj-ea"/>
                <a:cs typeface="+mj-cs"/>
              </a:rPr>
              <a:t>We can elicit very different concern levels about water quality just by describing pollution in non-technical language.</a:t>
            </a:r>
            <a:endParaRPr lang="en-US" sz="2800" b="1" dirty="0">
              <a:latin typeface="Calibri" pitchFamily="34" charset="0"/>
              <a:ea typeface="+mj-ea"/>
              <a:cs typeface="+mj-cs"/>
            </a:endParaRPr>
          </a:p>
        </p:txBody>
      </p:sp>
    </p:spTree>
    <p:extLst>
      <p:ext uri="{BB962C8B-B14F-4D97-AF65-F5344CB8AC3E}">
        <p14:creationId xmlns:p14="http://schemas.microsoft.com/office/powerpoint/2010/main" val="860767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0" y="-1"/>
            <a:ext cx="9144000" cy="1215483"/>
          </a:xfrm>
          <a:prstGeom prst="rect">
            <a:avLst/>
          </a:prstGeom>
          <a:solidFill>
            <a:schemeClr val="bg1"/>
          </a:solidFill>
        </p:spPr>
        <p:txBody>
          <a:bodyPr anchor="ct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6000" b="1" kern="0" dirty="0">
                <a:latin typeface="Calibri" pitchFamily="34" charset="0"/>
              </a:rPr>
              <a:t>Words to Use and Avoid</a:t>
            </a:r>
          </a:p>
        </p:txBody>
      </p:sp>
      <p:graphicFrame>
        <p:nvGraphicFramePr>
          <p:cNvPr id="2161816" name="Group 152"/>
          <p:cNvGraphicFramePr>
            <a:graphicFrameLocks noGrp="1"/>
          </p:cNvGraphicFramePr>
          <p:nvPr>
            <p:ph idx="4294967295"/>
            <p:extLst>
              <p:ext uri="{D42A27DB-BD31-4B8C-83A1-F6EECF244321}">
                <p14:modId xmlns:p14="http://schemas.microsoft.com/office/powerpoint/2010/main" val="199217633"/>
              </p:ext>
            </p:extLst>
          </p:nvPr>
        </p:nvGraphicFramePr>
        <p:xfrm>
          <a:off x="0" y="1138635"/>
          <a:ext cx="9144000" cy="5719365"/>
        </p:xfrm>
        <a:graphic>
          <a:graphicData uri="http://schemas.openxmlformats.org/drawingml/2006/table">
            <a:tbl>
              <a:tblPr>
                <a:effectLst>
                  <a:innerShdw blurRad="114300">
                    <a:prstClr val="black"/>
                  </a:innerShdw>
                </a:effectLst>
              </a:tblPr>
              <a:tblGrid>
                <a:gridCol w="4572000"/>
                <a:gridCol w="4572000"/>
              </a:tblGrid>
              <a:tr h="429791">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mn-lt"/>
                          <a:cs typeface="Times New Roman" pitchFamily="18" charset="0"/>
                        </a:rPr>
                        <a:t>Bad Words to Avoid</a:t>
                      </a:r>
                      <a:endParaRPr kumimoji="0" lang="en-US" sz="2000" b="1" i="0" u="none" strike="noStrike" cap="none" normalizeH="0" baseline="0" dirty="0" smtClean="0">
                        <a:ln>
                          <a:noFill/>
                        </a:ln>
                        <a:solidFill>
                          <a:schemeClr val="bg1"/>
                        </a:solidFill>
                        <a:effectLst/>
                        <a:latin typeface="+mn-lt"/>
                      </a:endParaRPr>
                    </a:p>
                  </a:txBody>
                  <a:tcPr marT="45726" marB="45726" anchor="ctr" horzOverflow="overflow">
                    <a:lnL w="12700" cap="flat" cmpd="sng" algn="ctr">
                      <a:solidFill>
                        <a:schemeClr val="tx1"/>
                      </a:solidFill>
                      <a:prstDash val="solid"/>
                      <a:round/>
                      <a:headEnd type="none" w="med" len="med"/>
                      <a:tailEnd type="none" w="med" len="med"/>
                    </a:lnL>
                    <a:lnR w="28575"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ysDot"/>
                      <a:round/>
                      <a:headEnd type="none" w="med" len="med"/>
                      <a:tailEnd type="none" w="med" len="med"/>
                    </a:lnB>
                    <a:lnTlToBr>
                      <a:noFill/>
                    </a:lnTlToBr>
                    <a:lnBlToTr>
                      <a:noFill/>
                    </a:lnBlToTr>
                    <a:solidFill>
                      <a:srgbClr val="C000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mn-lt"/>
                          <a:cs typeface="Times New Roman" pitchFamily="18" charset="0"/>
                        </a:rPr>
                        <a:t>Good Words to Use</a:t>
                      </a:r>
                      <a:endParaRPr kumimoji="0" lang="en-US" sz="2000" b="1" i="0" u="none" strike="noStrike" cap="none" normalizeH="0" baseline="0" dirty="0" smtClean="0">
                        <a:ln>
                          <a:noFill/>
                        </a:ln>
                        <a:solidFill>
                          <a:schemeClr val="bg1"/>
                        </a:solidFill>
                        <a:effectLst/>
                        <a:latin typeface="+mn-lt"/>
                      </a:endParaRPr>
                    </a:p>
                  </a:txBody>
                  <a:tcPr marT="45726" marB="45726" anchor="ctr" horzOverflow="overflow">
                    <a:lnL w="28575" cap="flat" cmpd="sng" algn="ctr">
                      <a:no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ysDot"/>
                      <a:round/>
                      <a:headEnd type="none" w="med" len="med"/>
                      <a:tailEnd type="none" w="med" len="med"/>
                    </a:lnB>
                    <a:lnTlToBr>
                      <a:noFill/>
                    </a:lnTlToBr>
                    <a:lnBlToTr>
                      <a:noFill/>
                    </a:lnBlToTr>
                    <a:solidFill>
                      <a:srgbClr val="000066"/>
                    </a:solidFill>
                  </a:tcPr>
                </a:tc>
              </a:tr>
              <a:tr h="396718">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Environment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solidFill>
                  </a:tcPr>
                </a:tc>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Land, air and water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solidFill>
                  </a:tcPr>
                </a:tc>
              </a:tr>
              <a:tr h="396718">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Ecosystems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lumMod val="85000"/>
                      </a:schemeClr>
                    </a:solidFill>
                  </a:tcPr>
                </a:tc>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Natural areas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lumMod val="85000"/>
                      </a:schemeClr>
                    </a:solidFill>
                  </a:tcPr>
                </a:tc>
              </a:tr>
              <a:tr h="396718">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Biodiversity / endangered species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solidFill>
                  </a:tcPr>
                </a:tc>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Fish and wildlife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solidFill>
                  </a:tcPr>
                </a:tc>
              </a:tr>
              <a:tr h="396718">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Regulations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lumMod val="85000"/>
                      </a:schemeClr>
                    </a:solidFill>
                  </a:tcPr>
                </a:tc>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Safeguards/protections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lumMod val="85000"/>
                      </a:schemeClr>
                    </a:solidFill>
                  </a:tcPr>
                </a:tc>
              </a:tr>
              <a:tr h="396718">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Riparian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solidFill>
                  </a:tcPr>
                </a:tc>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Land along lakes, rivers and streams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solidFill>
                  </a:tcPr>
                </a:tc>
              </a:tr>
              <a:tr h="396718">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Aquifer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lumMod val="85000"/>
                      </a:schemeClr>
                    </a:solidFill>
                  </a:tcPr>
                </a:tc>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Groundwater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lumMod val="85000"/>
                      </a:schemeClr>
                    </a:solidFill>
                  </a:tcPr>
                </a:tc>
              </a:tr>
              <a:tr h="396718">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Watershed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solidFill>
                  </a:tcPr>
                </a:tc>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Land around rivers, lakes and streams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solidFill>
                  </a:tcPr>
                </a:tc>
              </a:tr>
              <a:tr h="462838">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Environmental groups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lumMod val="85000"/>
                      </a:schemeClr>
                    </a:solidFill>
                  </a:tcPr>
                </a:tc>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Conservation groups / </a:t>
                      </a:r>
                      <a:r>
                        <a:rPr lang="en-US" sz="1400" b="1" i="0" dirty="0" smtClean="0">
                          <a:effectLst/>
                          <a:latin typeface="Arial" pitchFamily="34" charset="0"/>
                          <a:ea typeface="Times New Roman"/>
                          <a:cs typeface="Arial" pitchFamily="34" charset="0"/>
                        </a:rPr>
                        <a:t>organizations</a:t>
                      </a:r>
                    </a:p>
                    <a:p>
                      <a:pPr marL="91440" marR="0" algn="ctr">
                        <a:spcBef>
                          <a:spcPts val="0"/>
                        </a:spcBef>
                        <a:spcAft>
                          <a:spcPts val="0"/>
                        </a:spcAft>
                      </a:pPr>
                      <a:r>
                        <a:rPr lang="en-US" sz="1400" b="1" i="0" dirty="0" smtClean="0">
                          <a:effectLst/>
                          <a:latin typeface="Arial" pitchFamily="34" charset="0"/>
                          <a:ea typeface="Times New Roman"/>
                          <a:cs typeface="Arial" pitchFamily="34" charset="0"/>
                        </a:rPr>
                        <a:t>protecting </a:t>
                      </a:r>
                      <a:r>
                        <a:rPr lang="en-US" sz="1400" b="1" i="0" dirty="0">
                          <a:effectLst/>
                          <a:latin typeface="Arial" pitchFamily="34" charset="0"/>
                          <a:ea typeface="Times New Roman"/>
                          <a:cs typeface="Arial" pitchFamily="34" charset="0"/>
                        </a:rPr>
                        <a:t>land, air, and water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lumMod val="85000"/>
                      </a:schemeClr>
                    </a:solidFill>
                  </a:tcPr>
                </a:tc>
              </a:tr>
              <a:tr h="396718">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Agricultural land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solidFill>
                  </a:tcPr>
                </a:tc>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Working farms and ranches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solidFill>
                  </a:tcPr>
                </a:tc>
              </a:tr>
              <a:tr h="396718">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Urban sprawl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lumMod val="85000"/>
                      </a:schemeClr>
                    </a:solidFill>
                  </a:tcPr>
                </a:tc>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Poorly planned growth/ development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lumMod val="85000"/>
                      </a:schemeClr>
                    </a:solidFill>
                  </a:tcPr>
                </a:tc>
              </a:tr>
              <a:tr h="462838">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Green jobs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solidFill>
                  </a:tcPr>
                </a:tc>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Clean energy </a:t>
                      </a:r>
                      <a:r>
                        <a:rPr lang="en-US" sz="1400" b="1" i="0" dirty="0" smtClean="0">
                          <a:effectLst/>
                          <a:latin typeface="Arial" pitchFamily="34" charset="0"/>
                          <a:ea typeface="Times New Roman"/>
                          <a:cs typeface="Arial" pitchFamily="34" charset="0"/>
                        </a:rPr>
                        <a:t>jobs / jobs protecting</a:t>
                      </a:r>
                    </a:p>
                    <a:p>
                      <a:pPr marL="91440" marR="0" algn="ctr">
                        <a:spcBef>
                          <a:spcPts val="0"/>
                        </a:spcBef>
                        <a:spcAft>
                          <a:spcPts val="0"/>
                        </a:spcAft>
                      </a:pPr>
                      <a:r>
                        <a:rPr lang="en-US" sz="1400" b="1" i="0" dirty="0" smtClean="0">
                          <a:effectLst/>
                          <a:latin typeface="Arial" pitchFamily="34" charset="0"/>
                          <a:ea typeface="Times New Roman"/>
                          <a:cs typeface="Arial" pitchFamily="34" charset="0"/>
                        </a:rPr>
                        <a:t>water quality / etc</a:t>
                      </a:r>
                      <a:r>
                        <a:rPr lang="en-US" sz="1400" b="1" i="0" dirty="0">
                          <a:effectLst/>
                          <a:latin typeface="Arial" pitchFamily="34" charset="0"/>
                          <a:ea typeface="Times New Roman"/>
                          <a:cs typeface="Arial"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solidFill>
                  </a:tcPr>
                </a:tc>
              </a:tr>
              <a:tr h="396718">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Ecosystem services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lumMod val="85000"/>
                      </a:schemeClr>
                    </a:solidFill>
                  </a:tcPr>
                </a:tc>
                <a:tc>
                  <a:txBody>
                    <a:bodyPr/>
                    <a:lstStyle/>
                    <a:p>
                      <a:pPr marL="91440" marR="0" algn="ctr">
                        <a:spcBef>
                          <a:spcPts val="0"/>
                        </a:spcBef>
                        <a:spcAft>
                          <a:spcPts val="0"/>
                        </a:spcAft>
                      </a:pPr>
                      <a:r>
                        <a:rPr lang="en-US" sz="1400" b="1" i="0" dirty="0">
                          <a:effectLst/>
                          <a:latin typeface="Arial" pitchFamily="34" charset="0"/>
                          <a:ea typeface="Times New Roman"/>
                          <a:cs typeface="Arial" pitchFamily="34" charset="0"/>
                        </a:rPr>
                        <a:t>Nature’s benefits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28575" cap="flat" cmpd="sng" algn="ctr">
                      <a:noFill/>
                      <a:prstDash val="sysDot"/>
                      <a:round/>
                      <a:headEnd type="none" w="med" len="med"/>
                      <a:tailEnd type="none" w="med" len="med"/>
                    </a:lnB>
                    <a:lnTlToBr>
                      <a:noFill/>
                    </a:lnTlToBr>
                    <a:lnBlToTr>
                      <a:noFill/>
                    </a:lnBlToTr>
                    <a:solidFill>
                      <a:schemeClr val="bg1">
                        <a:lumMod val="85000"/>
                      </a:schemeClr>
                    </a:solidFill>
                  </a:tcPr>
                </a:tc>
              </a:tr>
              <a:tr h="396718">
                <a:tc>
                  <a:txBody>
                    <a:bodyPr/>
                    <a:lstStyle/>
                    <a:p>
                      <a:pPr marL="91440" marR="0" algn="ctr">
                        <a:spcBef>
                          <a:spcPts val="0"/>
                        </a:spcBef>
                        <a:spcAft>
                          <a:spcPts val="0"/>
                        </a:spcAft>
                      </a:pPr>
                      <a:r>
                        <a:rPr lang="en-US" sz="1400" b="1" i="0" dirty="0" smtClean="0">
                          <a:effectLst/>
                          <a:latin typeface="Arial" pitchFamily="34" charset="0"/>
                          <a:ea typeface="Times New Roman"/>
                          <a:cs typeface="Arial" pitchFamily="34" charset="0"/>
                        </a:rPr>
                        <a:t>Green</a:t>
                      </a:r>
                      <a:r>
                        <a:rPr lang="en-US" sz="1400" b="1" i="0" baseline="0" dirty="0" smtClean="0">
                          <a:effectLst/>
                          <a:latin typeface="Arial" pitchFamily="34" charset="0"/>
                          <a:ea typeface="Times New Roman"/>
                          <a:cs typeface="Arial" pitchFamily="34" charset="0"/>
                        </a:rPr>
                        <a:t> infrastructure</a:t>
                      </a:r>
                      <a:endParaRPr lang="en-US" sz="1400" b="1" i="0" dirty="0">
                        <a:effectLst/>
                        <a:latin typeface="Arial" pitchFamily="34" charset="0"/>
                        <a:ea typeface="Times New Roman"/>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91440" marR="0" algn="ctr">
                        <a:spcBef>
                          <a:spcPts val="0"/>
                        </a:spcBef>
                        <a:spcAft>
                          <a:spcPts val="0"/>
                        </a:spcAft>
                      </a:pPr>
                      <a:r>
                        <a:rPr lang="en-US" sz="1400" b="1" i="0" dirty="0" smtClean="0">
                          <a:effectLst/>
                          <a:latin typeface="Arial" pitchFamily="34" charset="0"/>
                          <a:ea typeface="Times New Roman"/>
                          <a:cs typeface="Arial" pitchFamily="34" charset="0"/>
                        </a:rPr>
                        <a:t>Nature-based solutions</a:t>
                      </a:r>
                      <a:endParaRPr lang="en-US" sz="1400" b="1" i="0" dirty="0">
                        <a:effectLst/>
                        <a:latin typeface="Arial" pitchFamily="34" charset="0"/>
                        <a:ea typeface="Times New Roman"/>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309446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boy scout always be prepa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74" y="104775"/>
            <a:ext cx="8979253" cy="6381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861340"/>
            <a:ext cx="9144000" cy="2690042"/>
          </a:xfrm>
          <a:prstGeom prst="rect">
            <a:avLst/>
          </a:prstGeom>
          <a:solidFill>
            <a:schemeClr val="bg1">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dirty="0">
              <a:solidFill>
                <a:srgbClr val="FFFFFF"/>
              </a:solidFill>
            </a:endParaRPr>
          </a:p>
        </p:txBody>
      </p:sp>
      <p:sp>
        <p:nvSpPr>
          <p:cNvPr id="6" name="TextBox 5"/>
          <p:cNvSpPr txBox="1">
            <a:spLocks noChangeArrowheads="1"/>
          </p:cNvSpPr>
          <p:nvPr/>
        </p:nvSpPr>
        <p:spPr bwMode="auto">
          <a:xfrm>
            <a:off x="304800" y="2318564"/>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5400" dirty="0" smtClean="0">
                <a:solidFill>
                  <a:srgbClr val="000000"/>
                </a:solidFill>
                <a:latin typeface="Tahoma" pitchFamily="34" charset="0"/>
                <a:cs typeface="Tahoma" pitchFamily="34" charset="0"/>
              </a:rPr>
              <a:t>Be Proactive and Prepared</a:t>
            </a:r>
            <a:endParaRPr lang="en-US" sz="3600" dirty="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3999195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600" y="2047663"/>
            <a:ext cx="8686800" cy="110999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411" name="Rectangle 43"/>
          <p:cNvSpPr>
            <a:spLocks noChangeArrowheads="1"/>
          </p:cNvSpPr>
          <p:nvPr/>
        </p:nvSpPr>
        <p:spPr bwMode="auto">
          <a:xfrm>
            <a:off x="152400" y="5941743"/>
            <a:ext cx="88392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1100" b="1" i="1" dirty="0">
                <a:solidFill>
                  <a:srgbClr val="000000"/>
                </a:solidFill>
              </a:rPr>
              <a:t>Now, I am going to read you a list of statements regarding your state developing a wildlife action plan, and after I read each statement, please tell me whether it makes you feel – MORE FAVORABLE  or LESS FAVORABLE – toward the state wildlife action plan or does it not make much difference in your opinion one way or the other?</a:t>
            </a:r>
            <a:endParaRPr lang="en-US" sz="1400" b="1" i="1" dirty="0"/>
          </a:p>
        </p:txBody>
      </p:sp>
      <p:sp>
        <p:nvSpPr>
          <p:cNvPr id="58412" name="Rectangle 44"/>
          <p:cNvSpPr>
            <a:spLocks noChangeArrowheads="1"/>
          </p:cNvSpPr>
          <p:nvPr/>
        </p:nvSpPr>
        <p:spPr bwMode="auto">
          <a:xfrm>
            <a:off x="1" y="231338"/>
            <a:ext cx="91439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3200" b="1" dirty="0">
                <a:latin typeface="Calibri" pitchFamily="34" charset="0"/>
                <a:ea typeface="+mj-ea"/>
                <a:cs typeface="+mj-cs"/>
              </a:rPr>
              <a:t>Biggest plus of state wildlife action plans</a:t>
            </a:r>
          </a:p>
          <a:p>
            <a:pPr algn="ctr"/>
            <a:r>
              <a:rPr lang="en-US" sz="3200" b="1" dirty="0">
                <a:latin typeface="Calibri" pitchFamily="34" charset="0"/>
                <a:ea typeface="+mj-ea"/>
                <a:cs typeface="+mj-cs"/>
              </a:rPr>
              <a:t>was being pro-active. </a:t>
            </a:r>
          </a:p>
        </p:txBody>
      </p:sp>
      <p:graphicFrame>
        <p:nvGraphicFramePr>
          <p:cNvPr id="27" name="Chart 69"/>
          <p:cNvGraphicFramePr>
            <a:graphicFrameLocks/>
          </p:cNvGraphicFramePr>
          <p:nvPr>
            <p:extLst>
              <p:ext uri="{D42A27DB-BD31-4B8C-83A1-F6EECF244321}">
                <p14:modId xmlns:p14="http://schemas.microsoft.com/office/powerpoint/2010/main" val="2297709288"/>
              </p:ext>
            </p:extLst>
          </p:nvPr>
        </p:nvGraphicFramePr>
        <p:xfrm>
          <a:off x="4519960" y="1975257"/>
          <a:ext cx="4419599" cy="3663543"/>
        </p:xfrm>
        <a:graphic>
          <a:graphicData uri="http://schemas.openxmlformats.org/drawingml/2006/chart">
            <c:chart xmlns:c="http://schemas.openxmlformats.org/drawingml/2006/chart" xmlns:r="http://schemas.openxmlformats.org/officeDocument/2006/relationships" r:id="rId2"/>
          </a:graphicData>
        </a:graphic>
      </p:graphicFrame>
      <p:sp>
        <p:nvSpPr>
          <p:cNvPr id="29" name="Rectangle 64"/>
          <p:cNvSpPr>
            <a:spLocks noChangeArrowheads="1"/>
          </p:cNvSpPr>
          <p:nvPr/>
        </p:nvSpPr>
        <p:spPr bwMode="auto">
          <a:xfrm>
            <a:off x="176560" y="3327615"/>
            <a:ext cx="419893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en-US" sz="1600" b="1" dirty="0">
                <a:solidFill>
                  <a:srgbClr val="000000"/>
                </a:solidFill>
              </a:rPr>
              <a:t>In each state, scientists, sportsmen, farmers, and conservationists are all working together to develop a wildlife action plan for their state</a:t>
            </a:r>
            <a:r>
              <a:rPr lang="en-US" sz="1600" b="1" dirty="0" smtClean="0">
                <a:solidFill>
                  <a:srgbClr val="000000"/>
                </a:solidFill>
              </a:rPr>
              <a:t>.  </a:t>
            </a:r>
            <a:endParaRPr lang="en-US" sz="1600" b="1" dirty="0"/>
          </a:p>
        </p:txBody>
      </p:sp>
      <p:sp>
        <p:nvSpPr>
          <p:cNvPr id="30" name="Rectangle 67"/>
          <p:cNvSpPr>
            <a:spLocks noChangeArrowheads="1"/>
          </p:cNvSpPr>
          <p:nvPr/>
        </p:nvSpPr>
        <p:spPr bwMode="auto">
          <a:xfrm>
            <a:off x="176559" y="4577715"/>
            <a:ext cx="419893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en-US" sz="1600" b="1" dirty="0">
                <a:solidFill>
                  <a:srgbClr val="000000"/>
                </a:solidFill>
              </a:rPr>
              <a:t>Each state is required to hold public meetings and ensure that its citizens have input on the development of the state's wildlife action plan. </a:t>
            </a:r>
            <a:endParaRPr lang="en-US" sz="1600" b="1" dirty="0"/>
          </a:p>
        </p:txBody>
      </p:sp>
      <p:sp>
        <p:nvSpPr>
          <p:cNvPr id="31" name="Rectangle 30"/>
          <p:cNvSpPr/>
          <p:nvPr/>
        </p:nvSpPr>
        <p:spPr>
          <a:xfrm>
            <a:off x="176559" y="2046982"/>
            <a:ext cx="4198938" cy="1077218"/>
          </a:xfrm>
          <a:prstGeom prst="rect">
            <a:avLst/>
          </a:prstGeom>
        </p:spPr>
        <p:txBody>
          <a:bodyPr wrap="square">
            <a:spAutoFit/>
          </a:bodyPr>
          <a:lstStyle/>
          <a:p>
            <a:pPr algn="r"/>
            <a:r>
              <a:rPr lang="en-US" sz="1600" b="1" dirty="0"/>
              <a:t>The main goal of this effort is to come up with a plan to help wildlife BEFORE an animal becomes so rare that it is expensive or impossible to save it. </a:t>
            </a:r>
          </a:p>
        </p:txBody>
      </p:sp>
      <p:sp>
        <p:nvSpPr>
          <p:cNvPr id="32" name="Line 5"/>
          <p:cNvSpPr>
            <a:spLocks noChangeShapeType="1"/>
          </p:cNvSpPr>
          <p:nvPr/>
        </p:nvSpPr>
        <p:spPr bwMode="auto">
          <a:xfrm>
            <a:off x="304800" y="5863955"/>
            <a:ext cx="8534400" cy="1588"/>
          </a:xfrm>
          <a:prstGeom prst="line">
            <a:avLst/>
          </a:prstGeom>
          <a:noFill/>
          <a:ln w="0">
            <a:solidFill>
              <a:srgbClr val="000000"/>
            </a:solidFill>
            <a:round/>
            <a:headEnd/>
            <a:tailEnd/>
          </a:ln>
        </p:spPr>
        <p:txBody>
          <a:bodyPr/>
          <a:lstStyle/>
          <a:p>
            <a:endParaRPr lang="en-US" dirty="0"/>
          </a:p>
        </p:txBody>
      </p:sp>
      <p:sp>
        <p:nvSpPr>
          <p:cNvPr id="33" name="Rectangle 57"/>
          <p:cNvSpPr>
            <a:spLocks noChangeArrowheads="1"/>
          </p:cNvSpPr>
          <p:nvPr/>
        </p:nvSpPr>
        <p:spPr bwMode="auto">
          <a:xfrm>
            <a:off x="4519959" y="1652241"/>
            <a:ext cx="357469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b="1" u="sng" dirty="0" smtClean="0">
                <a:solidFill>
                  <a:srgbClr val="000000"/>
                </a:solidFill>
              </a:rPr>
              <a:t>Ranked By Much </a:t>
            </a:r>
            <a:r>
              <a:rPr lang="en-US" sz="1700" b="1" u="sng" dirty="0">
                <a:solidFill>
                  <a:srgbClr val="000000"/>
                </a:solidFill>
              </a:rPr>
              <a:t>More Favorable</a:t>
            </a:r>
            <a:endParaRPr lang="en-US" b="1" u="sng" dirty="0"/>
          </a:p>
        </p:txBody>
      </p:sp>
    </p:spTree>
    <p:extLst>
      <p:ext uri="{BB962C8B-B14F-4D97-AF65-F5344CB8AC3E}">
        <p14:creationId xmlns:p14="http://schemas.microsoft.com/office/powerpoint/2010/main" val="21800111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 y="152400"/>
            <a:ext cx="8961120" cy="523220"/>
          </a:xfrm>
          <a:prstGeom prst="rect">
            <a:avLst/>
          </a:prstGeom>
          <a:noFill/>
        </p:spPr>
        <p:txBody>
          <a:bodyPr wrap="square" rtlCol="0" anchor="t">
            <a:spAutoFit/>
          </a:bodyPr>
          <a:lstStyle/>
          <a:p>
            <a:pPr algn="ctr"/>
            <a:r>
              <a:rPr lang="en-US" sz="2800" b="1" dirty="0">
                <a:latin typeface="Calibri" panose="020F0502020204030204" pitchFamily="34" charset="0"/>
                <a:cs typeface="Calibri" panose="020F0502020204030204" pitchFamily="34" charset="0"/>
              </a:rPr>
              <a:t>Strong rationales in support of Nature-based Solutions. </a:t>
            </a:r>
          </a:p>
        </p:txBody>
      </p:sp>
      <p:sp>
        <p:nvSpPr>
          <p:cNvPr id="4" name="TextBox 3"/>
          <p:cNvSpPr txBox="1"/>
          <p:nvPr/>
        </p:nvSpPr>
        <p:spPr>
          <a:xfrm>
            <a:off x="91440" y="5932276"/>
            <a:ext cx="8961120" cy="430887"/>
          </a:xfrm>
          <a:prstGeom prst="rect">
            <a:avLst/>
          </a:prstGeom>
          <a:noFill/>
        </p:spPr>
        <p:txBody>
          <a:bodyPr wrap="square" rtlCol="0">
            <a:spAutoFit/>
          </a:bodyPr>
          <a:lstStyle/>
          <a:p>
            <a:pPr algn="ctr"/>
            <a:r>
              <a:rPr lang="en-US" sz="1100" i="1" dirty="0"/>
              <a:t>There are a number of reasons why some people say that communities should consider </a:t>
            </a:r>
            <a:r>
              <a:rPr lang="en-US" sz="1100" i="1" dirty="0" smtClean="0"/>
              <a:t>nature‐based solutions </a:t>
            </a:r>
            <a:r>
              <a:rPr lang="en-US" sz="1100" i="1" dirty="0"/>
              <a:t>as part of their response to related problems. Please rate each of the following statements </a:t>
            </a:r>
            <a:r>
              <a:rPr lang="en-US" sz="1100" i="1" dirty="0" smtClean="0"/>
              <a:t>as to </a:t>
            </a:r>
            <a:r>
              <a:rPr lang="en-US" sz="1100" i="1" dirty="0"/>
              <a:t>how convincing they are as a reason to ensure communities consider nature‐based solutions.</a:t>
            </a:r>
          </a:p>
        </p:txBody>
      </p:sp>
      <p:cxnSp>
        <p:nvCxnSpPr>
          <p:cNvPr id="5" name="Straight Connector 4"/>
          <p:cNvCxnSpPr/>
          <p:nvPr/>
        </p:nvCxnSpPr>
        <p:spPr>
          <a:xfrm>
            <a:off x="236167" y="5944976"/>
            <a:ext cx="86716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3363000069"/>
              </p:ext>
            </p:extLst>
          </p:nvPr>
        </p:nvGraphicFramePr>
        <p:xfrm>
          <a:off x="274320" y="1030384"/>
          <a:ext cx="8595360" cy="4480560"/>
        </p:xfrm>
        <a:graphic>
          <a:graphicData uri="http://schemas.openxmlformats.org/drawingml/2006/table">
            <a:tbl>
              <a:tblPr firstRow="1" bandRow="1">
                <a:tableStyleId>{5C22544A-7EE6-4342-B048-85BDC9FD1C3A}</a:tableStyleId>
              </a:tblPr>
              <a:tblGrid>
                <a:gridCol w="1188720"/>
                <a:gridCol w="6035040"/>
                <a:gridCol w="1371600"/>
              </a:tblGrid>
              <a:tr h="640080">
                <a:tc gridSpan="2">
                  <a:txBody>
                    <a:bodyPr/>
                    <a:lstStyle/>
                    <a:p>
                      <a:pPr algn="ctr"/>
                      <a:r>
                        <a:rPr lang="en-US" sz="2000" b="0" i="1" dirty="0" smtClean="0">
                          <a:solidFill>
                            <a:schemeClr val="tx1"/>
                          </a:solidFill>
                        </a:rPr>
                        <a:t>Support Messages</a:t>
                      </a:r>
                      <a:endParaRPr lang="en-US" sz="2000" b="0" i="1"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20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smtClean="0">
                          <a:solidFill>
                            <a:schemeClr val="bg1"/>
                          </a:solidFill>
                        </a:rPr>
                        <a:t>Very Convincing</a:t>
                      </a:r>
                      <a:endParaRPr lang="en-US" sz="16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1920240">
                <a:tc>
                  <a:txBody>
                    <a:bodyPr/>
                    <a:lstStyle/>
                    <a:p>
                      <a:pPr algn="ctr" fontAlgn="b"/>
                      <a:r>
                        <a:rPr lang="en-US" sz="2400" b="1" i="0" u="none" strike="noStrike" dirty="0" smtClean="0">
                          <a:solidFill>
                            <a:srgbClr val="000000"/>
                          </a:solidFill>
                          <a:effectLst/>
                          <a:latin typeface="Calibri"/>
                        </a:rPr>
                        <a:t>Voters</a:t>
                      </a:r>
                    </a:p>
                  </a:txBody>
                  <a:tcPr marL="45720" marR="4572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i="0" u="none" strike="noStrike" dirty="0" smtClean="0">
                          <a:solidFill>
                            <a:srgbClr val="000000"/>
                          </a:solidFill>
                          <a:effectLst/>
                          <a:latin typeface="+mn-lt"/>
                        </a:rPr>
                        <a:t>We spend billions every year to treat our drinking water. But it is more cost effective and simpler to</a:t>
                      </a:r>
                      <a:r>
                        <a:rPr lang="en-US" sz="1400" b="1" i="0" u="none" strike="noStrike" baseline="0" dirty="0" smtClean="0">
                          <a:solidFill>
                            <a:srgbClr val="000000"/>
                          </a:solidFill>
                          <a:effectLst/>
                          <a:latin typeface="+mn-lt"/>
                        </a:rPr>
                        <a:t> </a:t>
                      </a:r>
                      <a:r>
                        <a:rPr lang="en-US" sz="1400" b="1" i="0" u="none" strike="noStrike" dirty="0" smtClean="0">
                          <a:solidFill>
                            <a:srgbClr val="000000"/>
                          </a:solidFill>
                          <a:effectLst/>
                          <a:latin typeface="+mn-lt"/>
                        </a:rPr>
                        <a:t>prevent water pollution naturally – by protecting and restoring areas around sources of drinking</a:t>
                      </a:r>
                      <a:r>
                        <a:rPr lang="en-US" sz="1400" b="1" i="0" u="none" strike="noStrike" baseline="0" dirty="0" smtClean="0">
                          <a:solidFill>
                            <a:srgbClr val="000000"/>
                          </a:solidFill>
                          <a:effectLst/>
                          <a:latin typeface="+mn-lt"/>
                        </a:rPr>
                        <a:t> </a:t>
                      </a:r>
                      <a:r>
                        <a:rPr lang="en-US" sz="1400" b="1" i="0" u="none" strike="noStrike" dirty="0" smtClean="0">
                          <a:solidFill>
                            <a:srgbClr val="000000"/>
                          </a:solidFill>
                          <a:effectLst/>
                          <a:latin typeface="+mn-lt"/>
                        </a:rPr>
                        <a:t>water like wetlands ‐‐ than it is to treat water after it has been</a:t>
                      </a:r>
                      <a:r>
                        <a:rPr lang="en-US" sz="1400" b="1" i="0" u="none" strike="noStrike" baseline="0" dirty="0" smtClean="0">
                          <a:solidFill>
                            <a:srgbClr val="000000"/>
                          </a:solidFill>
                          <a:effectLst/>
                          <a:latin typeface="+mn-lt"/>
                        </a:rPr>
                        <a:t> </a:t>
                      </a:r>
                      <a:r>
                        <a:rPr lang="en-US" sz="1400" b="1" i="0" u="none" strike="noStrike" dirty="0" smtClean="0">
                          <a:solidFill>
                            <a:srgbClr val="000000"/>
                          </a:solidFill>
                          <a:effectLst/>
                          <a:latin typeface="+mn-lt"/>
                        </a:rPr>
                        <a:t>contaminated.</a:t>
                      </a:r>
                      <a:endParaRPr lang="en-US" sz="1400" b="1" i="0" u="none" strike="noStrike" dirty="0" smtClean="0">
                        <a:solidFill>
                          <a:srgbClr val="000000"/>
                        </a:solidFill>
                        <a:effectLst/>
                        <a:latin typeface="Calibri"/>
                      </a:endParaRPr>
                    </a:p>
                  </a:txBody>
                  <a:tcPr marL="45720" marR="4572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3600" b="1" i="0" u="none" strike="noStrike" dirty="0" smtClean="0">
                          <a:solidFill>
                            <a:srgbClr val="002060"/>
                          </a:solidFill>
                          <a:effectLst/>
                          <a:latin typeface="Calibri"/>
                        </a:rPr>
                        <a:t>40%</a:t>
                      </a:r>
                      <a:endParaRPr lang="en-US" sz="3600" b="1" i="0" u="none" strike="noStrike" dirty="0">
                        <a:solidFill>
                          <a:srgbClr val="00206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20240">
                <a:tc>
                  <a:txBody>
                    <a:bodyPr/>
                    <a:lstStyle/>
                    <a:p>
                      <a:pPr algn="ctr" fontAlgn="b"/>
                      <a:r>
                        <a:rPr lang="en-US" sz="2400" b="1" i="0" u="none" strike="noStrike" dirty="0" smtClean="0">
                          <a:solidFill>
                            <a:srgbClr val="000000"/>
                          </a:solidFill>
                          <a:effectLst/>
                          <a:latin typeface="Calibri"/>
                        </a:rPr>
                        <a:t>Opinion</a:t>
                      </a:r>
                    </a:p>
                    <a:p>
                      <a:pPr algn="ctr" fontAlgn="b"/>
                      <a:r>
                        <a:rPr lang="en-US" sz="2400" b="1" i="0" u="none" strike="noStrike" dirty="0" smtClean="0">
                          <a:solidFill>
                            <a:srgbClr val="000000"/>
                          </a:solidFill>
                          <a:effectLst/>
                          <a:latin typeface="Calibri"/>
                        </a:rPr>
                        <a:t>Elites</a:t>
                      </a:r>
                    </a:p>
                  </a:txBody>
                  <a:tcPr marL="45720" marR="4572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400" b="1" i="0" u="none" strike="noStrike" dirty="0" smtClean="0">
                          <a:solidFill>
                            <a:srgbClr val="000000"/>
                          </a:solidFill>
                          <a:effectLst/>
                          <a:latin typeface="+mn-lt"/>
                        </a:rPr>
                        <a:t>Smart investments made before a disaster strikes can help protect a community’s quality of life, save</a:t>
                      </a:r>
                      <a:r>
                        <a:rPr lang="en-US" sz="1400" b="1" i="0" u="none" strike="noStrike" baseline="0" dirty="0" smtClean="0">
                          <a:solidFill>
                            <a:srgbClr val="000000"/>
                          </a:solidFill>
                          <a:effectLst/>
                          <a:latin typeface="+mn-lt"/>
                        </a:rPr>
                        <a:t> </a:t>
                      </a:r>
                      <a:r>
                        <a:rPr lang="en-US" sz="1400" b="1" i="0" u="none" strike="noStrike" dirty="0" smtClean="0">
                          <a:solidFill>
                            <a:srgbClr val="000000"/>
                          </a:solidFill>
                          <a:effectLst/>
                          <a:latin typeface="+mn-lt"/>
                        </a:rPr>
                        <a:t>lives, and reduce the cost to taxpayers. Yet, the government makes it easier for communities to</a:t>
                      </a:r>
                      <a:r>
                        <a:rPr lang="en-US" sz="1400" b="1" i="0" u="none" strike="noStrike" baseline="0" dirty="0" smtClean="0">
                          <a:solidFill>
                            <a:srgbClr val="000000"/>
                          </a:solidFill>
                          <a:effectLst/>
                          <a:latin typeface="+mn-lt"/>
                        </a:rPr>
                        <a:t> </a:t>
                      </a:r>
                      <a:r>
                        <a:rPr lang="en-US" sz="1400" b="1" i="0" u="none" strike="noStrike" dirty="0" smtClean="0">
                          <a:solidFill>
                            <a:srgbClr val="000000"/>
                          </a:solidFill>
                          <a:effectLst/>
                          <a:latin typeface="+mn-lt"/>
                        </a:rPr>
                        <a:t>receive funding to rebuild after a disaster and provides few resources to reduce risks before a disaster strikes. We need a proactive, practical approach to help communities be prepared for disasters.</a:t>
                      </a:r>
                      <a:endParaRPr lang="en-US" sz="1400" b="1" i="0" u="none" strike="noStrike" dirty="0" smtClean="0">
                        <a:solidFill>
                          <a:srgbClr val="000000"/>
                        </a:solidFill>
                        <a:effectLst/>
                        <a:latin typeface="Calibri"/>
                      </a:endParaRPr>
                    </a:p>
                  </a:txBody>
                  <a:tcPr marL="45720" marR="4572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3600" b="1" i="0" u="none" strike="noStrike" dirty="0" smtClean="0">
                          <a:solidFill>
                            <a:srgbClr val="002060"/>
                          </a:solidFill>
                          <a:effectLst/>
                          <a:latin typeface="Calibri"/>
                        </a:rPr>
                        <a:t>48%</a:t>
                      </a:r>
                      <a:endParaRPr lang="en-US" sz="3600" b="1" i="0" u="none" strike="noStrike" dirty="0">
                        <a:solidFill>
                          <a:srgbClr val="00206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Tree>
    <p:extLst>
      <p:ext uri="{BB962C8B-B14F-4D97-AF65-F5344CB8AC3E}">
        <p14:creationId xmlns:p14="http://schemas.microsoft.com/office/powerpoint/2010/main" val="1957655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american wildlife conserva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18" r="6518"/>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114888"/>
            <a:ext cx="9144000" cy="2690042"/>
          </a:xfrm>
          <a:prstGeom prst="rect">
            <a:avLst/>
          </a:prstGeom>
          <a:solidFill>
            <a:schemeClr val="bg1">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dirty="0">
              <a:solidFill>
                <a:srgbClr val="FFFFFF"/>
              </a:solidFill>
            </a:endParaRPr>
          </a:p>
        </p:txBody>
      </p:sp>
      <p:sp>
        <p:nvSpPr>
          <p:cNvPr id="4" name="TextBox 3"/>
          <p:cNvSpPr txBox="1">
            <a:spLocks noChangeArrowheads="1"/>
          </p:cNvSpPr>
          <p:nvPr/>
        </p:nvSpPr>
        <p:spPr bwMode="auto">
          <a:xfrm>
            <a:off x="304800" y="4167248"/>
            <a:ext cx="85344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5400" dirty="0" smtClean="0">
                <a:solidFill>
                  <a:srgbClr val="000000"/>
                </a:solidFill>
                <a:latin typeface="Tahoma" pitchFamily="34" charset="0"/>
                <a:cs typeface="Tahoma" pitchFamily="34" charset="0"/>
              </a:rPr>
              <a:t>American Attitudes and Messaging on Wildlife and Conservation</a:t>
            </a:r>
            <a:endParaRPr lang="en-US" sz="3600" dirty="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18540110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2584"/>
            <a:ext cx="9144001" cy="6732832"/>
            <a:chOff x="-1" y="125168"/>
            <a:chExt cx="9144001" cy="6732832"/>
          </a:xfrm>
        </p:grpSpPr>
        <p:pic>
          <p:nvPicPr>
            <p:cNvPr id="5" name="Picture 8" descr="http://img4.realsimple.com/images/food-recipes/shopping-storing/0610/brownie-duncan-hines-fudge_300.jpg"/>
            <p:cNvPicPr>
              <a:picLocks noChangeAspect="1" noChangeArrowheads="1"/>
            </p:cNvPicPr>
            <p:nvPr/>
          </p:nvPicPr>
          <p:blipFill rotWithShape="1">
            <a:blip r:embed="rId2"/>
            <a:srcRect l="8658" t="2205" r="5844"/>
            <a:stretch/>
          </p:blipFill>
          <p:spPr bwMode="auto">
            <a:xfrm>
              <a:off x="-1" y="125168"/>
              <a:ext cx="4594829" cy="6732832"/>
            </a:xfrm>
            <a:prstGeom prst="rect">
              <a:avLst/>
            </a:prstGeom>
            <a:noFill/>
            <a:ln w="9525">
              <a:noFill/>
              <a:miter lim="800000"/>
              <a:headEnd/>
              <a:tailEnd/>
            </a:ln>
          </p:spPr>
        </p:pic>
        <p:pic>
          <p:nvPicPr>
            <p:cNvPr id="5124" name="Picture 4" descr="http://resources.ca.gov/ceqa/images/CEQA_process_char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828" y="125168"/>
              <a:ext cx="4549172" cy="673283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 name="Straight Connector 6"/>
          <p:cNvCxnSpPr/>
          <p:nvPr/>
        </p:nvCxnSpPr>
        <p:spPr>
          <a:xfrm>
            <a:off x="4572000" y="997245"/>
            <a:ext cx="0" cy="58607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4139521"/>
            <a:ext cx="9144000" cy="2690042"/>
          </a:xfrm>
          <a:prstGeom prst="rect">
            <a:avLst/>
          </a:prstGeom>
          <a:solidFill>
            <a:schemeClr val="bg1">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dirty="0">
              <a:solidFill>
                <a:srgbClr val="FFFFFF"/>
              </a:solidFill>
            </a:endParaRPr>
          </a:p>
        </p:txBody>
      </p:sp>
      <p:sp>
        <p:nvSpPr>
          <p:cNvPr id="8" name="TextBox 7"/>
          <p:cNvSpPr txBox="1">
            <a:spLocks noChangeArrowheads="1"/>
          </p:cNvSpPr>
          <p:nvPr/>
        </p:nvSpPr>
        <p:spPr bwMode="auto">
          <a:xfrm>
            <a:off x="304800" y="4572195"/>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5400" dirty="0" smtClean="0">
                <a:solidFill>
                  <a:srgbClr val="000000"/>
                </a:solidFill>
                <a:latin typeface="Tahoma" pitchFamily="34" charset="0"/>
                <a:cs typeface="Tahoma" pitchFamily="34" charset="0"/>
              </a:rPr>
              <a:t>Talk Benefits,                 NOT Process.</a:t>
            </a:r>
            <a:endParaRPr lang="en-US" sz="3600" dirty="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376623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2468"/>
          <a:stretch/>
        </p:blipFill>
        <p:spPr bwMode="auto">
          <a:xfrm>
            <a:off x="170587" y="1412796"/>
            <a:ext cx="8802826" cy="5048294"/>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85" name="Rectangle 41"/>
          <p:cNvSpPr>
            <a:spLocks noChangeArrowheads="1"/>
          </p:cNvSpPr>
          <p:nvPr/>
        </p:nvSpPr>
        <p:spPr bwMode="auto">
          <a:xfrm>
            <a:off x="-1" y="304800"/>
            <a:ext cx="91440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3600" b="1" dirty="0" smtClean="0">
                <a:solidFill>
                  <a:srgbClr val="000000"/>
                </a:solidFill>
                <a:latin typeface="Calibri" pitchFamily="34" charset="0"/>
              </a:rPr>
              <a:t>Least resonant message tested about wildlife action plans was process-oriented. </a:t>
            </a:r>
            <a:endParaRPr lang="en-US" sz="2400" b="1" dirty="0">
              <a:latin typeface="Calibri" pitchFamily="34" charset="0"/>
            </a:endParaRPr>
          </a:p>
        </p:txBody>
      </p:sp>
      <p:sp>
        <p:nvSpPr>
          <p:cNvPr id="57402" name="Rectangle 58"/>
          <p:cNvSpPr>
            <a:spLocks noChangeArrowheads="1"/>
          </p:cNvSpPr>
          <p:nvPr/>
        </p:nvSpPr>
        <p:spPr bwMode="auto">
          <a:xfrm>
            <a:off x="5921274" y="2286000"/>
            <a:ext cx="2483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u="sng" dirty="0" smtClean="0">
                <a:solidFill>
                  <a:srgbClr val="000000"/>
                </a:solidFill>
              </a:rPr>
              <a:t>Much </a:t>
            </a:r>
            <a:r>
              <a:rPr lang="en-US" b="1" u="sng" dirty="0">
                <a:solidFill>
                  <a:srgbClr val="000000"/>
                </a:solidFill>
              </a:rPr>
              <a:t>More Favorable</a:t>
            </a:r>
            <a:endParaRPr lang="en-US" b="1" u="sng" dirty="0"/>
          </a:p>
        </p:txBody>
      </p:sp>
      <p:sp>
        <p:nvSpPr>
          <p:cNvPr id="2" name="Rectangle 1"/>
          <p:cNvSpPr/>
          <p:nvPr/>
        </p:nvSpPr>
        <p:spPr>
          <a:xfrm>
            <a:off x="533400" y="2847151"/>
            <a:ext cx="4572000" cy="2246769"/>
          </a:xfrm>
          <a:prstGeom prst="rect">
            <a:avLst/>
          </a:prstGeom>
          <a:solidFill>
            <a:schemeClr val="bg1"/>
          </a:solidFill>
          <a:ln w="57150">
            <a:solidFill>
              <a:srgbClr val="003300"/>
            </a:solidFill>
          </a:ln>
        </p:spPr>
        <p:txBody>
          <a:bodyPr>
            <a:spAutoFit/>
          </a:bodyPr>
          <a:lstStyle/>
          <a:p>
            <a:pPr algn="ctr"/>
            <a:r>
              <a:rPr lang="en-US" sz="2800" b="1" dirty="0"/>
              <a:t>This kind of wildlife action plan has never been undertaken at this level before, so this is an historic opportunity.</a:t>
            </a:r>
          </a:p>
        </p:txBody>
      </p:sp>
      <p:sp>
        <p:nvSpPr>
          <p:cNvPr id="35" name="WordArt 26"/>
          <p:cNvSpPr>
            <a:spLocks noChangeArrowheads="1" noChangeShapeType="1" noTextEdit="1"/>
          </p:cNvSpPr>
          <p:nvPr/>
        </p:nvSpPr>
        <p:spPr bwMode="black">
          <a:xfrm>
            <a:off x="5638800" y="2789436"/>
            <a:ext cx="3048000" cy="2362199"/>
          </a:xfrm>
          <a:prstGeom prst="rect">
            <a:avLst/>
          </a:prstGeom>
        </p:spPr>
        <p:txBody>
          <a:bodyPr wrap="none" fromWordArt="1">
            <a:prstTxWarp prst="textPlain">
              <a:avLst>
                <a:gd name="adj" fmla="val 50000"/>
              </a:avLst>
            </a:prstTxWarp>
          </a:bodyPr>
          <a:lstStyle/>
          <a:p>
            <a:r>
              <a:rPr lang="en-US" sz="5400" b="1" kern="10" dirty="0" smtClean="0">
                <a:ln w="9525">
                  <a:solidFill>
                    <a:schemeClr val="tx1"/>
                  </a:solidFill>
                  <a:round/>
                  <a:headEnd/>
                  <a:tailEnd/>
                </a:ln>
                <a:gradFill rotWithShape="1">
                  <a:gsLst>
                    <a:gs pos="86000">
                      <a:srgbClr val="013473"/>
                    </a:gs>
                    <a:gs pos="0">
                      <a:schemeClr val="accent1"/>
                    </a:gs>
                  </a:gsLst>
                  <a:lin ang="2700000" scaled="1"/>
                </a:gradFill>
                <a:latin typeface="Arial" pitchFamily="34" charset="0"/>
                <a:cs typeface="Arial" pitchFamily="34" charset="0"/>
              </a:rPr>
              <a:t>32%</a:t>
            </a:r>
            <a:endParaRPr lang="en-US" sz="5400" b="1" kern="10" dirty="0">
              <a:ln w="9525">
                <a:solidFill>
                  <a:schemeClr val="tx1"/>
                </a:solidFill>
                <a:round/>
                <a:headEnd/>
                <a:tailEnd/>
              </a:ln>
              <a:gradFill rotWithShape="1">
                <a:gsLst>
                  <a:gs pos="86000">
                    <a:srgbClr val="013473"/>
                  </a:gs>
                  <a:gs pos="0">
                    <a:schemeClr val="accent1"/>
                  </a:gs>
                </a:gsLst>
                <a:lin ang="2700000" scaled="1"/>
              </a:gradFill>
              <a:latin typeface="Arial" pitchFamily="34" charset="0"/>
              <a:cs typeface="Arial" pitchFamily="34" charset="0"/>
            </a:endParaRPr>
          </a:p>
        </p:txBody>
      </p:sp>
    </p:spTree>
    <p:extLst>
      <p:ext uri="{BB962C8B-B14F-4D97-AF65-F5344CB8AC3E}">
        <p14:creationId xmlns:p14="http://schemas.microsoft.com/office/powerpoint/2010/main" val="20281730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ew.tu.org/sites/default/files/nrcsranchstream_6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99" y="1822921"/>
            <a:ext cx="8500905" cy="447739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7385" name="Rectangle 41"/>
          <p:cNvSpPr>
            <a:spLocks noChangeArrowheads="1"/>
          </p:cNvSpPr>
          <p:nvPr/>
        </p:nvSpPr>
        <p:spPr bwMode="auto">
          <a:xfrm>
            <a:off x="-1" y="304800"/>
            <a:ext cx="91440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3600" b="1" dirty="0" smtClean="0">
                <a:solidFill>
                  <a:srgbClr val="000000"/>
                </a:solidFill>
                <a:latin typeface="Calibri" pitchFamily="34" charset="0"/>
              </a:rPr>
              <a:t>Except when conveying how you “work together” to solve problems. </a:t>
            </a:r>
            <a:endParaRPr lang="en-US" sz="2400" b="1" dirty="0">
              <a:latin typeface="Calibri" pitchFamily="34" charset="0"/>
            </a:endParaRPr>
          </a:p>
        </p:txBody>
      </p:sp>
      <p:sp>
        <p:nvSpPr>
          <p:cNvPr id="2" name="Rectangle 1"/>
          <p:cNvSpPr/>
          <p:nvPr/>
        </p:nvSpPr>
        <p:spPr>
          <a:xfrm>
            <a:off x="733947" y="4957304"/>
            <a:ext cx="7676103" cy="954107"/>
          </a:xfrm>
          <a:prstGeom prst="rect">
            <a:avLst/>
          </a:prstGeom>
          <a:solidFill>
            <a:schemeClr val="bg1"/>
          </a:solidFill>
          <a:ln w="57150">
            <a:solidFill>
              <a:srgbClr val="003300"/>
            </a:solidFill>
          </a:ln>
        </p:spPr>
        <p:txBody>
          <a:bodyPr wrap="square">
            <a:spAutoFit/>
          </a:bodyPr>
          <a:lstStyle/>
          <a:p>
            <a:pPr algn="ctr"/>
            <a:r>
              <a:rPr lang="en-US" sz="2800" b="1" dirty="0" smtClean="0"/>
              <a:t>Trout Unlimited Water Partners </a:t>
            </a:r>
          </a:p>
          <a:p>
            <a:pPr algn="ctr"/>
            <a:r>
              <a:rPr lang="en-US" sz="2800" b="1" dirty="0"/>
              <a:t>Video: http://</a:t>
            </a:r>
            <a:r>
              <a:rPr lang="en-US" sz="2800" b="1" dirty="0" smtClean="0"/>
              <a:t>www.tu.org/node/358</a:t>
            </a:r>
            <a:endParaRPr lang="en-US" sz="2800" b="1" dirty="0"/>
          </a:p>
        </p:txBody>
      </p:sp>
    </p:spTree>
    <p:extLst>
      <p:ext uri="{BB962C8B-B14F-4D97-AF65-F5344CB8AC3E}">
        <p14:creationId xmlns:p14="http://schemas.microsoft.com/office/powerpoint/2010/main" val="12287605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720" y="-78059"/>
            <a:ext cx="9235440" cy="6722349"/>
            <a:chOff x="-45720" y="-78059"/>
            <a:chExt cx="9235440" cy="6722349"/>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480" y="-78059"/>
              <a:ext cx="3425825" cy="4150949"/>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45720" y="-78059"/>
              <a:ext cx="9235440" cy="6722349"/>
              <a:chOff x="198265" y="1017068"/>
              <a:chExt cx="8845419" cy="5459932"/>
            </a:xfrm>
          </p:grpSpPr>
          <p:pic>
            <p:nvPicPr>
              <p:cNvPr id="9" name="Picture 4" descr="http://cache4.asset-cache.net/xr/99276284.jpg?v=1&amp;c=IWSAsset&amp;k=3&amp;d=2F0B95236110A248B79DBCD6F89D2FB9BCEF9AE0103752F84A04E8D50A5B4CAF"/>
              <p:cNvPicPr>
                <a:picLocks noChangeAspect="1" noChangeArrowheads="1"/>
              </p:cNvPicPr>
              <p:nvPr/>
            </p:nvPicPr>
            <p:blipFill rotWithShape="1">
              <a:blip r:embed="rId4">
                <a:extLst>
                  <a:ext uri="{28A0092B-C50C-407E-A947-70E740481C1C}">
                    <a14:useLocalDpi xmlns:a14="http://schemas.microsoft.com/office/drawing/2010/main"/>
                  </a:ext>
                </a:extLst>
              </a:blip>
              <a:srcRect b="3434"/>
              <a:stretch/>
            </p:blipFill>
            <p:spPr bwMode="auto">
              <a:xfrm>
                <a:off x="6276625" y="3615239"/>
                <a:ext cx="2767059" cy="2861761"/>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Lst>
            </p:spPr>
          </p:pic>
          <p:pic>
            <p:nvPicPr>
              <p:cNvPr id="6146" name="Picture 2" descr="http://outdoorafro.com/wp-content/uploads/2009/10/pic254522.jpg"/>
              <p:cNvPicPr>
                <a:picLocks noChangeAspect="1" noChangeArrowheads="1"/>
              </p:cNvPicPr>
              <p:nvPr/>
            </p:nvPicPr>
            <p:blipFill rotWithShape="1">
              <a:blip r:embed="rId5">
                <a:extLst>
                  <a:ext uri="{28A0092B-C50C-407E-A947-70E740481C1C}">
                    <a14:useLocalDpi xmlns:a14="http://schemas.microsoft.com/office/drawing/2010/main" val="0"/>
                  </a:ext>
                </a:extLst>
              </a:blip>
              <a:srcRect t="11278"/>
              <a:stretch/>
            </p:blipFill>
            <p:spPr bwMode="auto">
              <a:xfrm>
                <a:off x="198265" y="1017068"/>
                <a:ext cx="3230736" cy="3707332"/>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Lst>
            </p:spPr>
          </p:pic>
          <p:pic>
            <p:nvPicPr>
              <p:cNvPr id="6148" name="Picture 4" descr="http://www.adamsinsurance.com/sites/adamsinsurance.com/files/california-wildfire-powerhouse-firefighters_68142_600x450.jpg"/>
              <p:cNvPicPr>
                <a:picLocks noChangeAspect="1" noChangeArrowheads="1"/>
              </p:cNvPicPr>
              <p:nvPr/>
            </p:nvPicPr>
            <p:blipFill rotWithShape="1">
              <a:blip r:embed="rId6">
                <a:extLst>
                  <a:ext uri="{28A0092B-C50C-407E-A947-70E740481C1C}">
                    <a14:useLocalDpi xmlns:a14="http://schemas.microsoft.com/office/drawing/2010/main" val="0"/>
                  </a:ext>
                </a:extLst>
              </a:blip>
              <a:srcRect t="32995"/>
              <a:stretch/>
            </p:blipFill>
            <p:spPr bwMode="auto">
              <a:xfrm>
                <a:off x="2667000" y="4237776"/>
                <a:ext cx="4519252" cy="2239224"/>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Lst>
            </p:spPr>
          </p:pic>
          <p:pic>
            <p:nvPicPr>
              <p:cNvPr id="6150" name="Picture 6" descr="http://www.montana.edu/news/images/articles/img20061102116251235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3628" y="1017068"/>
                <a:ext cx="2663120" cy="3554932"/>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Lst>
            </p:spPr>
          </p:pic>
          <p:pic>
            <p:nvPicPr>
              <p:cNvPr id="11" name="Picture 10" descr="http://monash.edu/news/i/media/2012/11/5d9ffe0ce94ee703f4256c98c34884a3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010" y="4419600"/>
                <a:ext cx="2713598" cy="2057400"/>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Lst>
            </p:spPr>
          </p:pic>
        </p:grpSp>
      </p:grpSp>
      <p:sp>
        <p:nvSpPr>
          <p:cNvPr id="13" name="Rectangle 12"/>
          <p:cNvSpPr/>
          <p:nvPr/>
        </p:nvSpPr>
        <p:spPr>
          <a:xfrm>
            <a:off x="0" y="1861340"/>
            <a:ext cx="9144000" cy="2690042"/>
          </a:xfrm>
          <a:prstGeom prst="rect">
            <a:avLst/>
          </a:prstGeom>
          <a:solidFill>
            <a:schemeClr val="bg1">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dirty="0">
              <a:solidFill>
                <a:srgbClr val="FFFFFF"/>
              </a:solidFill>
            </a:endParaRPr>
          </a:p>
        </p:txBody>
      </p:sp>
      <p:sp>
        <p:nvSpPr>
          <p:cNvPr id="14" name="TextBox 13"/>
          <p:cNvSpPr txBox="1">
            <a:spLocks noChangeArrowheads="1"/>
          </p:cNvSpPr>
          <p:nvPr/>
        </p:nvSpPr>
        <p:spPr bwMode="auto">
          <a:xfrm>
            <a:off x="304800" y="2318564"/>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50000"/>
              </a:spcBef>
              <a:spcAft>
                <a:spcPct val="0"/>
              </a:spcAft>
              <a:defRPr sz="1600" b="1">
                <a:solidFill>
                  <a:schemeClr val="tx1"/>
                </a:solidFill>
                <a:latin typeface="Arial" charset="0"/>
              </a:defRPr>
            </a:lvl6pPr>
            <a:lvl7pPr marL="2971800" indent="-228600" algn="ctr" eaLnBrk="0" fontAlgn="base" hangingPunct="0">
              <a:spcBef>
                <a:spcPct val="50000"/>
              </a:spcBef>
              <a:spcAft>
                <a:spcPct val="0"/>
              </a:spcAft>
              <a:defRPr sz="1600" b="1">
                <a:solidFill>
                  <a:schemeClr val="tx1"/>
                </a:solidFill>
                <a:latin typeface="Arial" charset="0"/>
              </a:defRPr>
            </a:lvl7pPr>
            <a:lvl8pPr marL="3429000" indent="-228600" algn="ctr" eaLnBrk="0" fontAlgn="base" hangingPunct="0">
              <a:spcBef>
                <a:spcPct val="50000"/>
              </a:spcBef>
              <a:spcAft>
                <a:spcPct val="0"/>
              </a:spcAft>
              <a:defRPr sz="1600" b="1">
                <a:solidFill>
                  <a:schemeClr val="tx1"/>
                </a:solidFill>
                <a:latin typeface="Arial" charset="0"/>
              </a:defRPr>
            </a:lvl8pPr>
            <a:lvl9pPr marL="3886200" indent="-228600" algn="ctr" eaLnBrk="0" fontAlgn="base" hangingPunct="0">
              <a:spcBef>
                <a:spcPct val="50000"/>
              </a:spcBef>
              <a:spcAft>
                <a:spcPct val="0"/>
              </a:spcAft>
              <a:defRPr sz="1600" b="1">
                <a:solidFill>
                  <a:schemeClr val="tx1"/>
                </a:solidFill>
                <a:latin typeface="Arial" charset="0"/>
              </a:defRPr>
            </a:lvl9pPr>
          </a:lstStyle>
          <a:p>
            <a:pPr algn="ctr" eaLnBrk="1" fontAlgn="base" hangingPunct="1">
              <a:spcBef>
                <a:spcPct val="50000"/>
              </a:spcBef>
              <a:spcAft>
                <a:spcPct val="0"/>
              </a:spcAft>
            </a:pPr>
            <a:r>
              <a:rPr lang="en-US" sz="5400" dirty="0" smtClean="0">
                <a:solidFill>
                  <a:srgbClr val="000000"/>
                </a:solidFill>
                <a:latin typeface="Tahoma" pitchFamily="34" charset="0"/>
                <a:cs typeface="Tahoma" pitchFamily="34" charset="0"/>
              </a:rPr>
              <a:t>Find “Funny Hat” Messengers</a:t>
            </a:r>
            <a:endParaRPr lang="en-US" sz="3600" dirty="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1129421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20"/>
          <p:cNvSpPr>
            <a:spLocks noChangeArrowheads="1"/>
          </p:cNvSpPr>
          <p:nvPr/>
        </p:nvSpPr>
        <p:spPr bwMode="auto">
          <a:xfrm>
            <a:off x="777875" y="5656263"/>
            <a:ext cx="7585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Arial" charset="0"/>
              </a:rPr>
              <a:t>Next, I'm going to read the names of some people and organizations that might speak out about </a:t>
            </a:r>
            <a:endParaRPr lang="en-US"/>
          </a:p>
        </p:txBody>
      </p:sp>
      <p:sp>
        <p:nvSpPr>
          <p:cNvPr id="48131" name="Rectangle 121"/>
          <p:cNvSpPr>
            <a:spLocks noChangeArrowheads="1"/>
          </p:cNvSpPr>
          <p:nvPr/>
        </p:nvSpPr>
        <p:spPr bwMode="auto">
          <a:xfrm>
            <a:off x="703263" y="5849938"/>
            <a:ext cx="77184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Arial" charset="0"/>
              </a:rPr>
              <a:t>issues related to wildlife.  After each one, please tell me whether or not you would consider those </a:t>
            </a:r>
            <a:endParaRPr lang="en-US"/>
          </a:p>
        </p:txBody>
      </p:sp>
      <p:sp>
        <p:nvSpPr>
          <p:cNvPr id="48132" name="Rectangle 122"/>
          <p:cNvSpPr>
            <a:spLocks noChangeArrowheads="1"/>
          </p:cNvSpPr>
          <p:nvPr/>
        </p:nvSpPr>
        <p:spPr bwMode="auto">
          <a:xfrm>
            <a:off x="835025" y="6045200"/>
            <a:ext cx="74644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Arial" charset="0"/>
              </a:rPr>
              <a:t>people or that organization to be a believable source of information about wildlife.  If you have </a:t>
            </a:r>
            <a:endParaRPr lang="en-US"/>
          </a:p>
        </p:txBody>
      </p:sp>
      <p:sp>
        <p:nvSpPr>
          <p:cNvPr id="48133" name="Rectangle 123"/>
          <p:cNvSpPr>
            <a:spLocks noChangeArrowheads="1"/>
          </p:cNvSpPr>
          <p:nvPr/>
        </p:nvSpPr>
        <p:spPr bwMode="auto">
          <a:xfrm>
            <a:off x="717550" y="6238875"/>
            <a:ext cx="76565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Arial" charset="0"/>
              </a:rPr>
              <a:t>never heard of the people or organization, or have no opinion about them, please tell me that too.</a:t>
            </a:r>
            <a:endParaRPr lang="en-US"/>
          </a:p>
        </p:txBody>
      </p:sp>
      <p:sp>
        <p:nvSpPr>
          <p:cNvPr id="48134" name="Rectangle 124"/>
          <p:cNvSpPr>
            <a:spLocks noChangeArrowheads="1"/>
          </p:cNvSpPr>
          <p:nvPr/>
        </p:nvSpPr>
        <p:spPr bwMode="auto">
          <a:xfrm>
            <a:off x="591723" y="209550"/>
            <a:ext cx="8940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2600" b="1" dirty="0" smtClean="0">
                <a:solidFill>
                  <a:srgbClr val="000000"/>
                </a:solidFill>
                <a:latin typeface="Calibri" pitchFamily="34" charset="0"/>
              </a:rPr>
              <a:t>When it comes to wildlife, v</a:t>
            </a:r>
            <a:r>
              <a:rPr lang="en-US" sz="2600" b="1" i="0" dirty="0" smtClean="0">
                <a:solidFill>
                  <a:srgbClr val="000000"/>
                </a:solidFill>
                <a:latin typeface="Calibri" pitchFamily="34" charset="0"/>
              </a:rPr>
              <a:t>oters </a:t>
            </a:r>
            <a:r>
              <a:rPr lang="en-US" sz="2600" b="1" i="0" dirty="0">
                <a:solidFill>
                  <a:srgbClr val="000000"/>
                </a:solidFill>
                <a:latin typeface="Calibri" pitchFamily="34" charset="0"/>
              </a:rPr>
              <a:t>place the </a:t>
            </a:r>
            <a:r>
              <a:rPr lang="en-US" sz="2600" b="1" i="0" dirty="0" smtClean="0">
                <a:solidFill>
                  <a:srgbClr val="000000"/>
                </a:solidFill>
                <a:latin typeface="Calibri" pitchFamily="34" charset="0"/>
              </a:rPr>
              <a:t>most credibility</a:t>
            </a:r>
            <a:endParaRPr lang="en-US" b="1" dirty="0">
              <a:latin typeface="Calibri" pitchFamily="34" charset="0"/>
            </a:endParaRPr>
          </a:p>
        </p:txBody>
      </p:sp>
      <p:sp>
        <p:nvSpPr>
          <p:cNvPr id="48135" name="Rectangle 125"/>
          <p:cNvSpPr>
            <a:spLocks noChangeArrowheads="1"/>
          </p:cNvSpPr>
          <p:nvPr/>
        </p:nvSpPr>
        <p:spPr bwMode="auto">
          <a:xfrm>
            <a:off x="421236" y="600075"/>
            <a:ext cx="92889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2600" b="1" dirty="0">
                <a:solidFill>
                  <a:srgbClr val="000000"/>
                </a:solidFill>
                <a:latin typeface="Calibri" pitchFamily="34" charset="0"/>
              </a:rPr>
              <a:t>i</a:t>
            </a:r>
            <a:r>
              <a:rPr lang="en-US" sz="2600" b="1" i="0" dirty="0" smtClean="0">
                <a:solidFill>
                  <a:srgbClr val="000000"/>
                </a:solidFill>
                <a:latin typeface="Calibri" pitchFamily="34" charset="0"/>
              </a:rPr>
              <a:t>n those they </a:t>
            </a:r>
            <a:r>
              <a:rPr lang="en-US" sz="2600" b="1" i="0" dirty="0">
                <a:solidFill>
                  <a:srgbClr val="000000"/>
                </a:solidFill>
                <a:latin typeface="Calibri" pitchFamily="34" charset="0"/>
              </a:rPr>
              <a:t>perceive as not having a direct stake in wildlife. </a:t>
            </a:r>
            <a:endParaRPr lang="en-US" b="1" dirty="0">
              <a:latin typeface="Calibri" pitchFamily="34" charset="0"/>
            </a:endParaRPr>
          </a:p>
        </p:txBody>
      </p:sp>
      <p:sp>
        <p:nvSpPr>
          <p:cNvPr id="48136" name="Rectangle 126"/>
          <p:cNvSpPr>
            <a:spLocks noChangeArrowheads="1"/>
          </p:cNvSpPr>
          <p:nvPr/>
        </p:nvSpPr>
        <p:spPr bwMode="auto">
          <a:xfrm>
            <a:off x="2427288" y="1030605"/>
            <a:ext cx="4289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dirty="0">
                <a:solidFill>
                  <a:srgbClr val="000000"/>
                </a:solidFill>
                <a:latin typeface="Arial" charset="0"/>
              </a:rPr>
              <a:t>Ranked By % Very Believable Among Voters</a:t>
            </a:r>
            <a:endParaRPr lang="en-US" dirty="0"/>
          </a:p>
        </p:txBody>
      </p:sp>
      <p:sp>
        <p:nvSpPr>
          <p:cNvPr id="48137" name="Line 127"/>
          <p:cNvSpPr>
            <a:spLocks noChangeShapeType="1"/>
          </p:cNvSpPr>
          <p:nvPr/>
        </p:nvSpPr>
        <p:spPr bwMode="auto">
          <a:xfrm flipH="1">
            <a:off x="314325" y="5603875"/>
            <a:ext cx="8513763"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38" name="Rectangle 128"/>
          <p:cNvSpPr>
            <a:spLocks noChangeArrowheads="1"/>
          </p:cNvSpPr>
          <p:nvPr/>
        </p:nvSpPr>
        <p:spPr bwMode="auto">
          <a:xfrm>
            <a:off x="4291013" y="1539875"/>
            <a:ext cx="2357437" cy="2127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9" name="Rectangle 129"/>
          <p:cNvSpPr>
            <a:spLocks noChangeArrowheads="1"/>
          </p:cNvSpPr>
          <p:nvPr/>
        </p:nvSpPr>
        <p:spPr bwMode="auto">
          <a:xfrm>
            <a:off x="4291013" y="2039938"/>
            <a:ext cx="3644900" cy="2127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40" name="Rectangle 130"/>
          <p:cNvSpPr>
            <a:spLocks noChangeArrowheads="1"/>
          </p:cNvSpPr>
          <p:nvPr/>
        </p:nvSpPr>
        <p:spPr bwMode="auto">
          <a:xfrm>
            <a:off x="4291013" y="2540000"/>
            <a:ext cx="2143125" cy="2127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41" name="Rectangle 131"/>
          <p:cNvSpPr>
            <a:spLocks noChangeArrowheads="1"/>
          </p:cNvSpPr>
          <p:nvPr/>
        </p:nvSpPr>
        <p:spPr bwMode="auto">
          <a:xfrm>
            <a:off x="4291013" y="3040063"/>
            <a:ext cx="588962" cy="2127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42" name="Rectangle 132"/>
          <p:cNvSpPr>
            <a:spLocks noChangeArrowheads="1"/>
          </p:cNvSpPr>
          <p:nvPr/>
        </p:nvSpPr>
        <p:spPr bwMode="auto">
          <a:xfrm>
            <a:off x="4291013" y="3540125"/>
            <a:ext cx="1125537" cy="2127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43" name="Rectangle 133"/>
          <p:cNvSpPr>
            <a:spLocks noChangeArrowheads="1"/>
          </p:cNvSpPr>
          <p:nvPr/>
        </p:nvSpPr>
        <p:spPr bwMode="auto">
          <a:xfrm>
            <a:off x="4291013" y="4040188"/>
            <a:ext cx="3376612" cy="2127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44" name="Rectangle 134"/>
          <p:cNvSpPr>
            <a:spLocks noChangeArrowheads="1"/>
          </p:cNvSpPr>
          <p:nvPr/>
        </p:nvSpPr>
        <p:spPr bwMode="auto">
          <a:xfrm>
            <a:off x="4291013" y="4540250"/>
            <a:ext cx="911225" cy="2127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45" name="Rectangle 135"/>
          <p:cNvSpPr>
            <a:spLocks noChangeArrowheads="1"/>
          </p:cNvSpPr>
          <p:nvPr/>
        </p:nvSpPr>
        <p:spPr bwMode="auto">
          <a:xfrm>
            <a:off x="4291013" y="5038725"/>
            <a:ext cx="857250" cy="2143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46" name="Rectangle 136"/>
          <p:cNvSpPr>
            <a:spLocks noChangeArrowheads="1"/>
          </p:cNvSpPr>
          <p:nvPr/>
        </p:nvSpPr>
        <p:spPr bwMode="auto">
          <a:xfrm>
            <a:off x="4291013" y="1327150"/>
            <a:ext cx="3430587" cy="21272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47" name="Rectangle 137"/>
          <p:cNvSpPr>
            <a:spLocks noChangeArrowheads="1"/>
          </p:cNvSpPr>
          <p:nvPr/>
        </p:nvSpPr>
        <p:spPr bwMode="auto">
          <a:xfrm>
            <a:off x="4291013" y="1827213"/>
            <a:ext cx="2894012" cy="21272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48" name="Rectangle 138"/>
          <p:cNvSpPr>
            <a:spLocks noChangeArrowheads="1"/>
          </p:cNvSpPr>
          <p:nvPr/>
        </p:nvSpPr>
        <p:spPr bwMode="auto">
          <a:xfrm>
            <a:off x="4291013" y="2327275"/>
            <a:ext cx="2840037" cy="21272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49" name="Rectangle 139"/>
          <p:cNvSpPr>
            <a:spLocks noChangeArrowheads="1"/>
          </p:cNvSpPr>
          <p:nvPr/>
        </p:nvSpPr>
        <p:spPr bwMode="auto">
          <a:xfrm>
            <a:off x="4291013" y="2827338"/>
            <a:ext cx="1928812" cy="21272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50" name="Rectangle 140"/>
          <p:cNvSpPr>
            <a:spLocks noChangeArrowheads="1"/>
          </p:cNvSpPr>
          <p:nvPr/>
        </p:nvSpPr>
        <p:spPr bwMode="auto">
          <a:xfrm>
            <a:off x="4291013" y="3327400"/>
            <a:ext cx="1876425" cy="21272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51" name="Rectangle 141"/>
          <p:cNvSpPr>
            <a:spLocks noChangeArrowheads="1"/>
          </p:cNvSpPr>
          <p:nvPr/>
        </p:nvSpPr>
        <p:spPr bwMode="auto">
          <a:xfrm>
            <a:off x="4291013" y="3827463"/>
            <a:ext cx="1876425" cy="21272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52" name="Rectangle 142"/>
          <p:cNvSpPr>
            <a:spLocks noChangeArrowheads="1"/>
          </p:cNvSpPr>
          <p:nvPr/>
        </p:nvSpPr>
        <p:spPr bwMode="auto">
          <a:xfrm>
            <a:off x="4291013" y="4327525"/>
            <a:ext cx="1554162" cy="21272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53" name="Rectangle 143"/>
          <p:cNvSpPr>
            <a:spLocks noChangeArrowheads="1"/>
          </p:cNvSpPr>
          <p:nvPr/>
        </p:nvSpPr>
        <p:spPr bwMode="auto">
          <a:xfrm>
            <a:off x="4291013" y="4827588"/>
            <a:ext cx="1179512" cy="212725"/>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54" name="Rectangle 144"/>
          <p:cNvSpPr>
            <a:spLocks noChangeArrowheads="1"/>
          </p:cNvSpPr>
          <p:nvPr/>
        </p:nvSpPr>
        <p:spPr bwMode="auto">
          <a:xfrm>
            <a:off x="7783513" y="1327150"/>
            <a:ext cx="382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64%</a:t>
            </a:r>
            <a:endParaRPr lang="en-US"/>
          </a:p>
        </p:txBody>
      </p:sp>
      <p:sp>
        <p:nvSpPr>
          <p:cNvPr id="48155" name="Rectangle 145"/>
          <p:cNvSpPr>
            <a:spLocks noChangeArrowheads="1"/>
          </p:cNvSpPr>
          <p:nvPr/>
        </p:nvSpPr>
        <p:spPr bwMode="auto">
          <a:xfrm>
            <a:off x="7248525" y="1825625"/>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54%</a:t>
            </a:r>
            <a:endParaRPr lang="en-US"/>
          </a:p>
        </p:txBody>
      </p:sp>
      <p:sp>
        <p:nvSpPr>
          <p:cNvPr id="48156" name="Rectangle 146"/>
          <p:cNvSpPr>
            <a:spLocks noChangeArrowheads="1"/>
          </p:cNvSpPr>
          <p:nvPr/>
        </p:nvSpPr>
        <p:spPr bwMode="auto">
          <a:xfrm>
            <a:off x="7194550" y="2327275"/>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53%</a:t>
            </a:r>
            <a:endParaRPr lang="en-US"/>
          </a:p>
        </p:txBody>
      </p:sp>
      <p:sp>
        <p:nvSpPr>
          <p:cNvPr id="48157" name="Rectangle 147"/>
          <p:cNvSpPr>
            <a:spLocks noChangeArrowheads="1"/>
          </p:cNvSpPr>
          <p:nvPr/>
        </p:nvSpPr>
        <p:spPr bwMode="auto">
          <a:xfrm>
            <a:off x="6283325" y="2825750"/>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36%</a:t>
            </a:r>
            <a:endParaRPr lang="en-US"/>
          </a:p>
        </p:txBody>
      </p:sp>
      <p:sp>
        <p:nvSpPr>
          <p:cNvPr id="48158" name="Rectangle 148"/>
          <p:cNvSpPr>
            <a:spLocks noChangeArrowheads="1"/>
          </p:cNvSpPr>
          <p:nvPr/>
        </p:nvSpPr>
        <p:spPr bwMode="auto">
          <a:xfrm>
            <a:off x="6230938" y="3325813"/>
            <a:ext cx="382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35%</a:t>
            </a:r>
            <a:endParaRPr lang="en-US"/>
          </a:p>
        </p:txBody>
      </p:sp>
      <p:sp>
        <p:nvSpPr>
          <p:cNvPr id="48159" name="Rectangle 149"/>
          <p:cNvSpPr>
            <a:spLocks noChangeArrowheads="1"/>
          </p:cNvSpPr>
          <p:nvPr/>
        </p:nvSpPr>
        <p:spPr bwMode="auto">
          <a:xfrm>
            <a:off x="6230938" y="3825875"/>
            <a:ext cx="382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35%</a:t>
            </a:r>
            <a:endParaRPr lang="en-US"/>
          </a:p>
        </p:txBody>
      </p:sp>
      <p:sp>
        <p:nvSpPr>
          <p:cNvPr id="48160" name="Rectangle 150"/>
          <p:cNvSpPr>
            <a:spLocks noChangeArrowheads="1"/>
          </p:cNvSpPr>
          <p:nvPr/>
        </p:nvSpPr>
        <p:spPr bwMode="auto">
          <a:xfrm>
            <a:off x="5908675" y="4325938"/>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29%</a:t>
            </a:r>
            <a:endParaRPr lang="en-US"/>
          </a:p>
        </p:txBody>
      </p:sp>
      <p:sp>
        <p:nvSpPr>
          <p:cNvPr id="48161" name="Rectangle 151"/>
          <p:cNvSpPr>
            <a:spLocks noChangeArrowheads="1"/>
          </p:cNvSpPr>
          <p:nvPr/>
        </p:nvSpPr>
        <p:spPr bwMode="auto">
          <a:xfrm>
            <a:off x="5534025" y="4826000"/>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22%</a:t>
            </a:r>
            <a:endParaRPr lang="en-US"/>
          </a:p>
        </p:txBody>
      </p:sp>
      <p:sp>
        <p:nvSpPr>
          <p:cNvPr id="48162" name="Rectangle 152"/>
          <p:cNvSpPr>
            <a:spLocks noChangeArrowheads="1"/>
          </p:cNvSpPr>
          <p:nvPr/>
        </p:nvSpPr>
        <p:spPr bwMode="auto">
          <a:xfrm>
            <a:off x="6711950" y="1538288"/>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44%</a:t>
            </a:r>
            <a:endParaRPr lang="en-US"/>
          </a:p>
        </p:txBody>
      </p:sp>
      <p:sp>
        <p:nvSpPr>
          <p:cNvPr id="48163" name="Rectangle 153"/>
          <p:cNvSpPr>
            <a:spLocks noChangeArrowheads="1"/>
          </p:cNvSpPr>
          <p:nvPr/>
        </p:nvSpPr>
        <p:spPr bwMode="auto">
          <a:xfrm>
            <a:off x="7999413" y="2038350"/>
            <a:ext cx="382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68%</a:t>
            </a:r>
            <a:endParaRPr lang="en-US"/>
          </a:p>
        </p:txBody>
      </p:sp>
      <p:sp>
        <p:nvSpPr>
          <p:cNvPr id="48164" name="Rectangle 154"/>
          <p:cNvSpPr>
            <a:spLocks noChangeArrowheads="1"/>
          </p:cNvSpPr>
          <p:nvPr/>
        </p:nvSpPr>
        <p:spPr bwMode="auto">
          <a:xfrm>
            <a:off x="6497638" y="2538413"/>
            <a:ext cx="382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40%</a:t>
            </a:r>
            <a:endParaRPr lang="en-US"/>
          </a:p>
        </p:txBody>
      </p:sp>
      <p:sp>
        <p:nvSpPr>
          <p:cNvPr id="48165" name="Rectangle 155"/>
          <p:cNvSpPr>
            <a:spLocks noChangeArrowheads="1"/>
          </p:cNvSpPr>
          <p:nvPr/>
        </p:nvSpPr>
        <p:spPr bwMode="auto">
          <a:xfrm>
            <a:off x="4945063" y="3038475"/>
            <a:ext cx="382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11%</a:t>
            </a:r>
            <a:endParaRPr lang="en-US"/>
          </a:p>
        </p:txBody>
      </p:sp>
      <p:sp>
        <p:nvSpPr>
          <p:cNvPr id="48166" name="Rectangle 156"/>
          <p:cNvSpPr>
            <a:spLocks noChangeArrowheads="1"/>
          </p:cNvSpPr>
          <p:nvPr/>
        </p:nvSpPr>
        <p:spPr bwMode="auto">
          <a:xfrm>
            <a:off x="5480050" y="3538538"/>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21%</a:t>
            </a:r>
            <a:endParaRPr lang="en-US"/>
          </a:p>
        </p:txBody>
      </p:sp>
      <p:sp>
        <p:nvSpPr>
          <p:cNvPr id="48167" name="Rectangle 157"/>
          <p:cNvSpPr>
            <a:spLocks noChangeArrowheads="1"/>
          </p:cNvSpPr>
          <p:nvPr/>
        </p:nvSpPr>
        <p:spPr bwMode="auto">
          <a:xfrm>
            <a:off x="7731125" y="4037013"/>
            <a:ext cx="38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63%</a:t>
            </a:r>
            <a:endParaRPr lang="en-US"/>
          </a:p>
        </p:txBody>
      </p:sp>
      <p:sp>
        <p:nvSpPr>
          <p:cNvPr id="48168" name="Rectangle 158"/>
          <p:cNvSpPr>
            <a:spLocks noChangeArrowheads="1"/>
          </p:cNvSpPr>
          <p:nvPr/>
        </p:nvSpPr>
        <p:spPr bwMode="auto">
          <a:xfrm>
            <a:off x="5265738" y="4538663"/>
            <a:ext cx="382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17%</a:t>
            </a:r>
            <a:endParaRPr lang="en-US"/>
          </a:p>
        </p:txBody>
      </p:sp>
      <p:sp>
        <p:nvSpPr>
          <p:cNvPr id="48169" name="Rectangle 159"/>
          <p:cNvSpPr>
            <a:spLocks noChangeArrowheads="1"/>
          </p:cNvSpPr>
          <p:nvPr/>
        </p:nvSpPr>
        <p:spPr bwMode="auto">
          <a:xfrm>
            <a:off x="5211763" y="5037138"/>
            <a:ext cx="382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i="0">
                <a:solidFill>
                  <a:srgbClr val="000000"/>
                </a:solidFill>
                <a:latin typeface="Arial" charset="0"/>
              </a:rPr>
              <a:t>16%</a:t>
            </a:r>
            <a:endParaRPr lang="en-US"/>
          </a:p>
        </p:txBody>
      </p:sp>
      <p:sp>
        <p:nvSpPr>
          <p:cNvPr id="48170" name="Rectangle 160"/>
          <p:cNvSpPr>
            <a:spLocks noChangeArrowheads="1"/>
          </p:cNvSpPr>
          <p:nvPr/>
        </p:nvSpPr>
        <p:spPr bwMode="auto">
          <a:xfrm>
            <a:off x="2784475" y="1419225"/>
            <a:ext cx="13239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Park rangers</a:t>
            </a:r>
            <a:endParaRPr lang="en-US"/>
          </a:p>
        </p:txBody>
      </p:sp>
      <p:sp>
        <p:nvSpPr>
          <p:cNvPr id="48171" name="Rectangle 161"/>
          <p:cNvSpPr>
            <a:spLocks noChangeArrowheads="1"/>
          </p:cNvSpPr>
          <p:nvPr/>
        </p:nvSpPr>
        <p:spPr bwMode="auto">
          <a:xfrm>
            <a:off x="3063875" y="1919288"/>
            <a:ext cx="10445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Biologists</a:t>
            </a:r>
            <a:endParaRPr lang="en-US"/>
          </a:p>
        </p:txBody>
      </p:sp>
      <p:sp>
        <p:nvSpPr>
          <p:cNvPr id="48172" name="Rectangle 162"/>
          <p:cNvSpPr>
            <a:spLocks noChangeArrowheads="1"/>
          </p:cNvSpPr>
          <p:nvPr/>
        </p:nvSpPr>
        <p:spPr bwMode="auto">
          <a:xfrm>
            <a:off x="909638" y="2419350"/>
            <a:ext cx="319881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State fish and wildlife agencies</a:t>
            </a:r>
            <a:endParaRPr lang="en-US"/>
          </a:p>
        </p:txBody>
      </p:sp>
      <p:sp>
        <p:nvSpPr>
          <p:cNvPr id="48173" name="Rectangle 163"/>
          <p:cNvSpPr>
            <a:spLocks noChangeArrowheads="1"/>
          </p:cNvSpPr>
          <p:nvPr/>
        </p:nvSpPr>
        <p:spPr bwMode="auto">
          <a:xfrm>
            <a:off x="1835150" y="2919413"/>
            <a:ext cx="2273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Farmers and ranchers</a:t>
            </a:r>
            <a:endParaRPr lang="en-US"/>
          </a:p>
        </p:txBody>
      </p:sp>
      <p:sp>
        <p:nvSpPr>
          <p:cNvPr id="48174" name="Rectangle 164"/>
          <p:cNvSpPr>
            <a:spLocks noChangeArrowheads="1"/>
          </p:cNvSpPr>
          <p:nvPr/>
        </p:nvSpPr>
        <p:spPr bwMode="auto">
          <a:xfrm>
            <a:off x="2835275" y="3419475"/>
            <a:ext cx="12731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Zoo officials</a:t>
            </a:r>
            <a:endParaRPr lang="en-US"/>
          </a:p>
        </p:txBody>
      </p:sp>
      <p:sp>
        <p:nvSpPr>
          <p:cNvPr id="48175" name="Rectangle 165"/>
          <p:cNvSpPr>
            <a:spLocks noChangeArrowheads="1"/>
          </p:cNvSpPr>
          <p:nvPr/>
        </p:nvSpPr>
        <p:spPr bwMode="auto">
          <a:xfrm>
            <a:off x="1262063" y="3919538"/>
            <a:ext cx="284638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Conservation organizations</a:t>
            </a:r>
            <a:endParaRPr lang="en-US"/>
          </a:p>
        </p:txBody>
      </p:sp>
      <p:sp>
        <p:nvSpPr>
          <p:cNvPr id="48176" name="Rectangle 166"/>
          <p:cNvSpPr>
            <a:spLocks noChangeArrowheads="1"/>
          </p:cNvSpPr>
          <p:nvPr/>
        </p:nvSpPr>
        <p:spPr bwMode="auto">
          <a:xfrm>
            <a:off x="1655763" y="4419600"/>
            <a:ext cx="24526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Fishermen and anglers*</a:t>
            </a:r>
            <a:endParaRPr lang="en-US"/>
          </a:p>
        </p:txBody>
      </p:sp>
      <p:sp>
        <p:nvSpPr>
          <p:cNvPr id="48177" name="Rectangle 167"/>
          <p:cNvSpPr>
            <a:spLocks noChangeArrowheads="1"/>
          </p:cNvSpPr>
          <p:nvPr/>
        </p:nvSpPr>
        <p:spPr bwMode="auto">
          <a:xfrm>
            <a:off x="3292475" y="4919663"/>
            <a:ext cx="8159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i="0">
                <a:solidFill>
                  <a:srgbClr val="000000"/>
                </a:solidFill>
                <a:latin typeface="Arial" charset="0"/>
              </a:rPr>
              <a:t>Hunters</a:t>
            </a:r>
            <a:endParaRPr lang="en-US"/>
          </a:p>
        </p:txBody>
      </p:sp>
      <p:sp>
        <p:nvSpPr>
          <p:cNvPr id="48178" name="Rectangle 168"/>
          <p:cNvSpPr>
            <a:spLocks noChangeArrowheads="1"/>
          </p:cNvSpPr>
          <p:nvPr/>
        </p:nvSpPr>
        <p:spPr bwMode="auto">
          <a:xfrm>
            <a:off x="4479925" y="5397500"/>
            <a:ext cx="6508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i="0">
                <a:solidFill>
                  <a:srgbClr val="000000"/>
                </a:solidFill>
                <a:latin typeface="Arial" charset="0"/>
              </a:rPr>
              <a:t>All Voters</a:t>
            </a:r>
            <a:endParaRPr lang="en-US"/>
          </a:p>
        </p:txBody>
      </p:sp>
      <p:sp>
        <p:nvSpPr>
          <p:cNvPr id="48179" name="Rectangle 169"/>
          <p:cNvSpPr>
            <a:spLocks noChangeArrowheads="1"/>
          </p:cNvSpPr>
          <p:nvPr/>
        </p:nvSpPr>
        <p:spPr bwMode="auto">
          <a:xfrm>
            <a:off x="5376863" y="5397500"/>
            <a:ext cx="7080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i="0">
                <a:solidFill>
                  <a:srgbClr val="000000"/>
                </a:solidFill>
                <a:latin typeface="Arial" charset="0"/>
              </a:rPr>
              <a:t>Advocates</a:t>
            </a:r>
            <a:endParaRPr lang="en-US"/>
          </a:p>
        </p:txBody>
      </p:sp>
      <p:sp>
        <p:nvSpPr>
          <p:cNvPr id="48180" name="Rectangle 170"/>
          <p:cNvSpPr>
            <a:spLocks noChangeArrowheads="1"/>
          </p:cNvSpPr>
          <p:nvPr/>
        </p:nvSpPr>
        <p:spPr bwMode="auto">
          <a:xfrm>
            <a:off x="4332288" y="5435600"/>
            <a:ext cx="127000" cy="84138"/>
          </a:xfrm>
          <a:prstGeom prst="rect">
            <a:avLst/>
          </a:prstGeom>
          <a:solidFill>
            <a:srgbClr val="0040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81" name="Rectangle 171"/>
          <p:cNvSpPr>
            <a:spLocks noChangeArrowheads="1"/>
          </p:cNvSpPr>
          <p:nvPr/>
        </p:nvSpPr>
        <p:spPr bwMode="auto">
          <a:xfrm>
            <a:off x="5229225" y="5435600"/>
            <a:ext cx="128588" cy="841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82" name="Rectangle 172"/>
          <p:cNvSpPr>
            <a:spLocks noChangeArrowheads="1"/>
          </p:cNvSpPr>
          <p:nvPr/>
        </p:nvSpPr>
        <p:spPr bwMode="auto">
          <a:xfrm>
            <a:off x="327025" y="5432425"/>
            <a:ext cx="26622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dirty="0">
                <a:solidFill>
                  <a:srgbClr val="000000"/>
                </a:solidFill>
                <a:latin typeface="Arial" charset="0"/>
              </a:rPr>
              <a:t>* Among advocates, asked as “Anglers”</a:t>
            </a:r>
            <a:endParaRPr lang="en-US" dirty="0"/>
          </a:p>
        </p:txBody>
      </p:sp>
    </p:spTree>
    <p:extLst>
      <p:ext uri="{BB962C8B-B14F-4D97-AF65-F5344CB8AC3E}">
        <p14:creationId xmlns:p14="http://schemas.microsoft.com/office/powerpoint/2010/main" val="32125984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68759"/>
            <a:ext cx="8534400" cy="769441"/>
          </a:xfrm>
          <a:prstGeom prst="rect">
            <a:avLst/>
          </a:prstGeom>
          <a:noFill/>
        </p:spPr>
        <p:txBody>
          <a:bodyPr wrap="square" rtlCol="0">
            <a:spAutoFit/>
          </a:bodyPr>
          <a:lstStyle/>
          <a:p>
            <a:pPr algn="ct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Questions</a:t>
            </a:r>
            <a:r>
              <a:rPr lang="en-US" sz="4400" b="1" dirty="0">
                <a:solidFill>
                  <a:prstClr val="black"/>
                </a:solidFill>
                <a:cs typeface="Tahoma" pitchFamily="34" charset="0"/>
              </a:rPr>
              <a:t>?</a:t>
            </a:r>
            <a:r>
              <a:rPr lang="en-US" sz="2800" b="1" dirty="0">
                <a:solidFill>
                  <a:prstClr val="black"/>
                </a:solidFill>
                <a:cs typeface="Tahoma" pitchFamily="34" charset="0"/>
              </a:rPr>
              <a:t> </a:t>
            </a:r>
          </a:p>
        </p:txBody>
      </p:sp>
      <p:pic>
        <p:nvPicPr>
          <p:cNvPr id="1027" name="Picture 3"/>
          <p:cNvPicPr>
            <a:picLocks noChangeAspect="1" noChangeArrowheads="1"/>
          </p:cNvPicPr>
          <p:nvPr/>
        </p:nvPicPr>
        <p:blipFill>
          <a:blip r:embed="rId2" cstate="print"/>
          <a:srcRect/>
          <a:stretch>
            <a:fillRect/>
          </a:stretch>
        </p:blipFill>
        <p:spPr bwMode="auto">
          <a:xfrm>
            <a:off x="1905000" y="1227376"/>
            <a:ext cx="5334000" cy="4944824"/>
          </a:xfrm>
          <a:prstGeom prst="rect">
            <a:avLst/>
          </a:prstGeom>
          <a:noFill/>
          <a:ln w="9525">
            <a:noFill/>
            <a:miter lim="800000"/>
            <a:headEnd/>
            <a:tailEnd/>
          </a:ln>
        </p:spPr>
      </p:pic>
    </p:spTree>
    <p:extLst>
      <p:ext uri="{BB962C8B-B14F-4D97-AF65-F5344CB8AC3E}">
        <p14:creationId xmlns:p14="http://schemas.microsoft.com/office/powerpoint/2010/main" val="92894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550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947092414"/>
              </p:ext>
            </p:extLst>
          </p:nvPr>
        </p:nvGraphicFramePr>
        <p:xfrm>
          <a:off x="457200" y="1107405"/>
          <a:ext cx="8229600" cy="5262880"/>
        </p:xfrm>
        <a:graphic>
          <a:graphicData uri="http://schemas.openxmlformats.org/drawingml/2006/table">
            <a:tbl>
              <a:tblPr firstRow="1" bandRow="1">
                <a:effectLst>
                  <a:innerShdw blurRad="114300">
                    <a:prstClr val="black"/>
                  </a:innerShdw>
                </a:effectLst>
                <a:tableStyleId>{793D81CF-94F2-401A-BA57-92F5A7B2D0C5}</a:tableStyleId>
              </a:tblPr>
              <a:tblGrid>
                <a:gridCol w="5120640"/>
                <a:gridCol w="1554480"/>
                <a:gridCol w="155448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1" dirty="0" smtClean="0">
                          <a:solidFill>
                            <a:schemeClr val="tx1"/>
                          </a:solidFill>
                        </a:rPr>
                        <a:t>Issues Ranked By Extremely/Very</a:t>
                      </a:r>
                      <a:r>
                        <a:rPr lang="en-US" sz="1800" b="0" i="1" baseline="0" dirty="0" smtClean="0">
                          <a:solidFill>
                            <a:schemeClr val="tx1"/>
                          </a:solidFill>
                        </a:rPr>
                        <a:t> Serious</a:t>
                      </a:r>
                      <a:endParaRPr lang="en-US" sz="1800" b="0" i="1" dirty="0" smtClean="0">
                        <a:solidFill>
                          <a:schemeClr val="tx1"/>
                        </a:solidFill>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dirty="0" smtClean="0"/>
                        <a:t>% Extremely/</a:t>
                      </a:r>
                    </a:p>
                    <a:p>
                      <a:pPr algn="ctr"/>
                      <a:r>
                        <a:rPr lang="en-US" sz="1400" dirty="0" smtClean="0"/>
                        <a:t>Very Serious</a:t>
                      </a:r>
                      <a:endParaRPr lang="en-US" sz="1400" dirty="0"/>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dirty="0" smtClean="0"/>
                        <a:t>% Total Serious</a:t>
                      </a:r>
                      <a:endParaRPr lang="en-US" sz="1400" dirty="0"/>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tr>
              <a:tr h="370840">
                <a:tc>
                  <a:txBody>
                    <a:bodyPr/>
                    <a:lstStyle/>
                    <a:p>
                      <a:r>
                        <a:rPr lang="en-US" sz="1400" b="1" dirty="0" smtClean="0"/>
                        <a:t>The economy and unemployment</a:t>
                      </a:r>
                      <a:endParaRPr lang="en-US" sz="1400" b="1" dirty="0"/>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80%</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97%</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sz="1400" b="1" dirty="0" smtClean="0"/>
                        <a:t>The federal</a:t>
                      </a:r>
                      <a:r>
                        <a:rPr lang="en-US" sz="1400" b="1" baseline="0" dirty="0" smtClean="0"/>
                        <a:t> budget deficit</a:t>
                      </a:r>
                      <a:endParaRPr lang="en-US" sz="1400" b="1" dirty="0"/>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76%</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93%</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sz="1400" b="1" dirty="0" smtClean="0"/>
                        <a:t>Too much government spending</a:t>
                      </a:r>
                      <a:endParaRPr lang="en-US" sz="1400" b="1" dirty="0"/>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65%</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82%</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sz="1400" b="1" dirty="0" smtClean="0"/>
                        <a:t>Kids not spending enough time outdoors and in nature</a:t>
                      </a:r>
                      <a:endParaRPr lang="en-US" sz="1400" b="1" dirty="0"/>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50%</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82%</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sz="1400" b="1" dirty="0" smtClean="0"/>
                        <a:t>Pollution of rivers,</a:t>
                      </a:r>
                      <a:r>
                        <a:rPr lang="en-US" sz="1400" b="1" baseline="0" dirty="0" smtClean="0"/>
                        <a:t> lakes and streams</a:t>
                      </a:r>
                      <a:endParaRPr lang="en-US" sz="1400" b="1" dirty="0"/>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42%</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76%</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sz="1400" b="1" dirty="0" smtClean="0"/>
                        <a:t>Pollution of oceans</a:t>
                      </a:r>
                      <a:endParaRPr lang="en-US" sz="1400" b="1" dirty="0"/>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40%</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66%</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sz="1400" b="1" dirty="0" smtClean="0"/>
                        <a:t>Loss of property</a:t>
                      </a:r>
                      <a:r>
                        <a:rPr lang="en-US" sz="1400" b="1" baseline="0" dirty="0" smtClean="0"/>
                        <a:t> rights</a:t>
                      </a:r>
                      <a:endParaRPr lang="en-US" sz="1400" b="1" dirty="0"/>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39%</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65%</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sz="1400" b="1" dirty="0" smtClean="0"/>
                        <a:t>After-effects</a:t>
                      </a:r>
                      <a:r>
                        <a:rPr lang="en-US" sz="1400" b="1" baseline="0" dirty="0" smtClean="0"/>
                        <a:t> of the oil spill in the Gulf of Mexico on wildlife and natural areas</a:t>
                      </a:r>
                      <a:endParaRPr lang="en-US" sz="1400" b="1" dirty="0"/>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39%</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62%</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sz="1400" b="1" dirty="0" smtClean="0"/>
                        <a:t>Global warming</a:t>
                      </a:r>
                      <a:endParaRPr lang="en-US" sz="1400" b="1" dirty="0"/>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36%</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60%</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sz="1400" b="1" dirty="0" smtClean="0"/>
                        <a:t>More frequent droughts</a:t>
                      </a:r>
                      <a:endParaRPr lang="en-US" sz="1400" b="1" dirty="0"/>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35%</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62%</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sz="1400" b="1" dirty="0" smtClean="0"/>
                        <a:t>Not enough planning by local governments trying to direct how and where growth occurs in their communities </a:t>
                      </a:r>
                      <a:endParaRPr lang="en-US" sz="1400" b="1" dirty="0"/>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34%</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t>67%</a:t>
                      </a:r>
                      <a:endParaRPr lang="en-US" b="1" dirty="0"/>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sz="1400" b="1" dirty="0" smtClean="0">
                          <a:solidFill>
                            <a:srgbClr val="FF0000"/>
                          </a:solidFill>
                        </a:rPr>
                        <a:t>Loss of habitat for fish and wildlife</a:t>
                      </a:r>
                      <a:endParaRPr lang="en-US" sz="1400" b="1" dirty="0">
                        <a:solidFill>
                          <a:srgbClr val="FF0000"/>
                        </a:solidFill>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solidFill>
                            <a:srgbClr val="FF0000"/>
                          </a:solidFill>
                        </a:rPr>
                        <a:t>34%</a:t>
                      </a:r>
                      <a:endParaRPr lang="en-US" b="1" dirty="0">
                        <a:solidFill>
                          <a:srgbClr val="FF0000"/>
                        </a:solidFill>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1" dirty="0" smtClean="0">
                          <a:solidFill>
                            <a:srgbClr val="FF0000"/>
                          </a:solidFill>
                        </a:rPr>
                        <a:t>63%</a:t>
                      </a:r>
                      <a:endParaRPr lang="en-US" b="1" dirty="0">
                        <a:solidFill>
                          <a:srgbClr val="FF0000"/>
                        </a:solidFill>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75779" name="TextBox 6"/>
          <p:cNvSpPr txBox="1">
            <a:spLocks noChangeArrowheads="1"/>
          </p:cNvSpPr>
          <p:nvPr/>
        </p:nvSpPr>
        <p:spPr bwMode="auto">
          <a:xfrm>
            <a:off x="142875" y="183960"/>
            <a:ext cx="88328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gn="ctr">
              <a:defRPr sz="2800" b="1">
                <a:solidFill>
                  <a:srgbClr val="000000"/>
                </a:solidFill>
                <a:latin typeface="Calibri" panose="020F0502020204030204" pitchFamily="34" charset="0"/>
                <a:cs typeface="Calibri" panose="020F0502020204030204" pitchFamily="34" charset="0"/>
              </a:defRPr>
            </a:lvl1pPr>
          </a:lstStyle>
          <a:p>
            <a:r>
              <a:rPr lang="en-US" dirty="0"/>
              <a:t>Our summer 2012 survey showed only about one-third of voters highly concerned about loss of wildlife habitat.</a:t>
            </a:r>
          </a:p>
        </p:txBody>
      </p:sp>
    </p:spTree>
    <p:extLst>
      <p:ext uri="{BB962C8B-B14F-4D97-AF65-F5344CB8AC3E}">
        <p14:creationId xmlns:p14="http://schemas.microsoft.com/office/powerpoint/2010/main" val="2885082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52"/>
          <p:cNvSpPr>
            <a:spLocks noChangeArrowheads="1"/>
          </p:cNvSpPr>
          <p:nvPr/>
        </p:nvSpPr>
        <p:spPr bwMode="auto">
          <a:xfrm>
            <a:off x="300831" y="255567"/>
            <a:ext cx="85169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i="0" dirty="0" smtClean="0">
                <a:solidFill>
                  <a:srgbClr val="000000"/>
                </a:solidFill>
                <a:latin typeface="Calibri" pitchFamily="34" charset="0"/>
              </a:rPr>
              <a:t>Concern is concentrated in the West and South.</a:t>
            </a:r>
            <a:endParaRPr lang="en-US" sz="2000" b="1" dirty="0">
              <a:latin typeface="Calibri" pitchFamily="34" charset="0"/>
            </a:endParaRPr>
          </a:p>
        </p:txBody>
      </p:sp>
      <p:sp>
        <p:nvSpPr>
          <p:cNvPr id="4" name="Rectangle 154"/>
          <p:cNvSpPr>
            <a:spLocks noChangeArrowheads="1"/>
          </p:cNvSpPr>
          <p:nvPr/>
        </p:nvSpPr>
        <p:spPr bwMode="auto">
          <a:xfrm>
            <a:off x="3223330" y="1219276"/>
            <a:ext cx="26973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smtClean="0">
                <a:solidFill>
                  <a:srgbClr val="000000"/>
                </a:solidFill>
                <a:latin typeface="Arial" charset="0"/>
              </a:rPr>
              <a:t>% Total Extremely/Very Serious</a:t>
            </a:r>
            <a:endParaRPr lang="en-US" dirty="0"/>
          </a:p>
        </p:txBody>
      </p:sp>
      <p:graphicFrame>
        <p:nvGraphicFramePr>
          <p:cNvPr id="6" name="Chart 5"/>
          <p:cNvGraphicFramePr/>
          <p:nvPr>
            <p:extLst>
              <p:ext uri="{D42A27DB-BD31-4B8C-83A1-F6EECF244321}">
                <p14:modId xmlns:p14="http://schemas.microsoft.com/office/powerpoint/2010/main" val="149936706"/>
              </p:ext>
            </p:extLst>
          </p:nvPr>
        </p:nvGraphicFramePr>
        <p:xfrm>
          <a:off x="457200" y="1804052"/>
          <a:ext cx="8229600"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726948" y="1434720"/>
            <a:ext cx="7690104" cy="369332"/>
          </a:xfrm>
          <a:prstGeom prst="rect">
            <a:avLst/>
          </a:prstGeom>
          <a:noFill/>
        </p:spPr>
        <p:txBody>
          <a:bodyPr wrap="square" rtlCol="0" anchor="ctr">
            <a:spAutoFit/>
          </a:bodyPr>
          <a:lstStyle/>
          <a:p>
            <a:pPr algn="ctr"/>
            <a:r>
              <a:rPr lang="en-US" dirty="0" smtClean="0">
                <a:solidFill>
                  <a:srgbClr val="000000"/>
                </a:solidFill>
                <a:latin typeface="Arial" charset="0"/>
              </a:rPr>
              <a:t>Concern About Loss </a:t>
            </a:r>
            <a:r>
              <a:rPr lang="en-US" dirty="0">
                <a:solidFill>
                  <a:srgbClr val="000000"/>
                </a:solidFill>
                <a:latin typeface="Arial" charset="0"/>
              </a:rPr>
              <a:t>of Habitat for Fish and Wildlife by </a:t>
            </a:r>
            <a:r>
              <a:rPr lang="en-US" dirty="0" smtClean="0">
                <a:solidFill>
                  <a:srgbClr val="000000"/>
                </a:solidFill>
                <a:latin typeface="Arial" charset="0"/>
              </a:rPr>
              <a:t>Region</a:t>
            </a:r>
            <a:endParaRPr lang="en-US" dirty="0" smtClean="0"/>
          </a:p>
        </p:txBody>
      </p:sp>
    </p:spTree>
    <p:extLst>
      <p:ext uri="{BB962C8B-B14F-4D97-AF65-F5344CB8AC3E}">
        <p14:creationId xmlns:p14="http://schemas.microsoft.com/office/powerpoint/2010/main" val="46347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52"/>
          <p:cNvSpPr>
            <a:spLocks noChangeArrowheads="1"/>
          </p:cNvSpPr>
          <p:nvPr/>
        </p:nvSpPr>
        <p:spPr bwMode="auto">
          <a:xfrm>
            <a:off x="313531" y="275126"/>
            <a:ext cx="85169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3200" b="1" i="0" dirty="0" smtClean="0">
                <a:solidFill>
                  <a:srgbClr val="000000"/>
                </a:solidFill>
                <a:latin typeface="Calibri" pitchFamily="34" charset="0"/>
              </a:rPr>
              <a:t>Hispanic voters are more concerned than others.</a:t>
            </a:r>
            <a:endParaRPr lang="en-US" sz="2400" b="1" dirty="0">
              <a:latin typeface="Calibri" pitchFamily="34" charset="0"/>
            </a:endParaRPr>
          </a:p>
        </p:txBody>
      </p:sp>
      <p:sp>
        <p:nvSpPr>
          <p:cNvPr id="4" name="Rectangle 154"/>
          <p:cNvSpPr>
            <a:spLocks noChangeArrowheads="1"/>
          </p:cNvSpPr>
          <p:nvPr/>
        </p:nvSpPr>
        <p:spPr bwMode="auto">
          <a:xfrm>
            <a:off x="3223330" y="1066876"/>
            <a:ext cx="26973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smtClean="0">
                <a:solidFill>
                  <a:srgbClr val="000000"/>
                </a:solidFill>
                <a:latin typeface="Arial" charset="0"/>
              </a:rPr>
              <a:t>% Total Extremely/Very Serious</a:t>
            </a:r>
            <a:endParaRPr lang="en-US" dirty="0"/>
          </a:p>
        </p:txBody>
      </p:sp>
      <p:graphicFrame>
        <p:nvGraphicFramePr>
          <p:cNvPr id="6" name="Chart 5"/>
          <p:cNvGraphicFramePr/>
          <p:nvPr>
            <p:extLst>
              <p:ext uri="{D42A27DB-BD31-4B8C-83A1-F6EECF244321}">
                <p14:modId xmlns:p14="http://schemas.microsoft.com/office/powerpoint/2010/main" val="1086650997"/>
              </p:ext>
            </p:extLst>
          </p:nvPr>
        </p:nvGraphicFramePr>
        <p:xfrm>
          <a:off x="457200" y="1804052"/>
          <a:ext cx="8229600"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726948" y="1282320"/>
            <a:ext cx="7690104" cy="369332"/>
          </a:xfrm>
          <a:prstGeom prst="rect">
            <a:avLst/>
          </a:prstGeom>
          <a:noFill/>
        </p:spPr>
        <p:txBody>
          <a:bodyPr wrap="square" rtlCol="0" anchor="ctr">
            <a:spAutoFit/>
          </a:bodyPr>
          <a:lstStyle/>
          <a:p>
            <a:pPr algn="ctr"/>
            <a:r>
              <a:rPr lang="en-US" dirty="0" smtClean="0">
                <a:solidFill>
                  <a:srgbClr val="000000"/>
                </a:solidFill>
                <a:latin typeface="Arial" charset="0"/>
              </a:rPr>
              <a:t>Concern About Loss </a:t>
            </a:r>
            <a:r>
              <a:rPr lang="en-US" dirty="0">
                <a:solidFill>
                  <a:srgbClr val="000000"/>
                </a:solidFill>
                <a:latin typeface="Arial" charset="0"/>
              </a:rPr>
              <a:t>of Habitat for Fish and Wildlife </a:t>
            </a:r>
            <a:r>
              <a:rPr lang="en-US" dirty="0" smtClean="0">
                <a:solidFill>
                  <a:srgbClr val="000000"/>
                </a:solidFill>
                <a:latin typeface="Arial" charset="0"/>
              </a:rPr>
              <a:t>by Ethnicity</a:t>
            </a:r>
            <a:endParaRPr lang="en-US" dirty="0" smtClean="0"/>
          </a:p>
        </p:txBody>
      </p:sp>
    </p:spTree>
    <p:extLst>
      <p:ext uri="{BB962C8B-B14F-4D97-AF65-F5344CB8AC3E}">
        <p14:creationId xmlns:p14="http://schemas.microsoft.com/office/powerpoint/2010/main" val="4040718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52"/>
          <p:cNvSpPr>
            <a:spLocks noChangeArrowheads="1"/>
          </p:cNvSpPr>
          <p:nvPr/>
        </p:nvSpPr>
        <p:spPr bwMode="auto">
          <a:xfrm>
            <a:off x="313531" y="612551"/>
            <a:ext cx="85169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800" b="1" i="0" dirty="0" smtClean="0">
                <a:solidFill>
                  <a:srgbClr val="000000"/>
                </a:solidFill>
                <a:latin typeface="Calibri" panose="020F0502020204030204" pitchFamily="34" charset="0"/>
                <a:cs typeface="Calibri" panose="020F0502020204030204" pitchFamily="34" charset="0"/>
              </a:rPr>
              <a:t>Concern about the issue is fundamentally partisan.</a:t>
            </a:r>
            <a:endParaRPr lang="en-US" sz="2000" b="1" dirty="0">
              <a:latin typeface="Calibri" panose="020F0502020204030204" pitchFamily="34" charset="0"/>
              <a:cs typeface="Calibri" panose="020F0502020204030204" pitchFamily="34" charset="0"/>
            </a:endParaRPr>
          </a:p>
        </p:txBody>
      </p:sp>
      <p:sp>
        <p:nvSpPr>
          <p:cNvPr id="4" name="Rectangle 154"/>
          <p:cNvSpPr>
            <a:spLocks noChangeArrowheads="1"/>
          </p:cNvSpPr>
          <p:nvPr/>
        </p:nvSpPr>
        <p:spPr bwMode="auto">
          <a:xfrm>
            <a:off x="3223329" y="1149730"/>
            <a:ext cx="26973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smtClean="0">
                <a:solidFill>
                  <a:srgbClr val="000000"/>
                </a:solidFill>
                <a:latin typeface="Arial" charset="0"/>
              </a:rPr>
              <a:t>% Total Extremely/Very Serious</a:t>
            </a:r>
            <a:endParaRPr lang="en-US" dirty="0"/>
          </a:p>
        </p:txBody>
      </p:sp>
      <p:graphicFrame>
        <p:nvGraphicFramePr>
          <p:cNvPr id="6" name="Chart 5"/>
          <p:cNvGraphicFramePr/>
          <p:nvPr>
            <p:extLst>
              <p:ext uri="{D42A27DB-BD31-4B8C-83A1-F6EECF244321}">
                <p14:modId xmlns:p14="http://schemas.microsoft.com/office/powerpoint/2010/main" val="2270199834"/>
              </p:ext>
            </p:extLst>
          </p:nvPr>
        </p:nvGraphicFramePr>
        <p:xfrm>
          <a:off x="457200" y="1804052"/>
          <a:ext cx="8229600" cy="458114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726948" y="1434720"/>
            <a:ext cx="7690104" cy="369332"/>
          </a:xfrm>
          <a:prstGeom prst="rect">
            <a:avLst/>
          </a:prstGeom>
          <a:noFill/>
        </p:spPr>
        <p:txBody>
          <a:bodyPr wrap="square" rtlCol="0" anchor="ctr">
            <a:spAutoFit/>
          </a:bodyPr>
          <a:lstStyle/>
          <a:p>
            <a:pPr algn="ctr"/>
            <a:r>
              <a:rPr lang="en-US" dirty="0" smtClean="0">
                <a:solidFill>
                  <a:srgbClr val="000000"/>
                </a:solidFill>
                <a:latin typeface="Arial" charset="0"/>
              </a:rPr>
              <a:t>Concern About Loss </a:t>
            </a:r>
            <a:r>
              <a:rPr lang="en-US" dirty="0">
                <a:solidFill>
                  <a:srgbClr val="000000"/>
                </a:solidFill>
                <a:latin typeface="Arial" charset="0"/>
              </a:rPr>
              <a:t>of Habitat for Fish and Wildlife </a:t>
            </a:r>
            <a:r>
              <a:rPr lang="en-US" dirty="0" smtClean="0">
                <a:solidFill>
                  <a:srgbClr val="000000"/>
                </a:solidFill>
                <a:latin typeface="Arial" charset="0"/>
              </a:rPr>
              <a:t>by Party</a:t>
            </a:r>
            <a:endParaRPr lang="en-US" dirty="0" smtClean="0"/>
          </a:p>
        </p:txBody>
      </p:sp>
    </p:spTree>
    <p:extLst>
      <p:ext uri="{BB962C8B-B14F-4D97-AF65-F5344CB8AC3E}">
        <p14:creationId xmlns:p14="http://schemas.microsoft.com/office/powerpoint/2010/main" val="201248070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TEMPLATE">
      <a:dk1>
        <a:srgbClr val="000000"/>
      </a:dk1>
      <a:lt1>
        <a:srgbClr val="EFEFEF"/>
      </a:lt1>
      <a:dk2>
        <a:srgbClr val="42C1F0"/>
      </a:dk2>
      <a:lt2>
        <a:srgbClr val="EAE9E9"/>
      </a:lt2>
      <a:accent1>
        <a:srgbClr val="1F497D"/>
      </a:accent1>
      <a:accent2>
        <a:srgbClr val="A1C7EC"/>
      </a:accent2>
      <a:accent3>
        <a:srgbClr val="FFFFFF"/>
      </a:accent3>
      <a:accent4>
        <a:srgbClr val="C00000"/>
      </a:accent4>
      <a:accent5>
        <a:srgbClr val="FFD1D1"/>
      </a:accent5>
      <a:accent6>
        <a:srgbClr val="A5A5A5"/>
      </a:accent6>
      <a:hlink>
        <a:srgbClr val="5F0224"/>
      </a:hlink>
      <a:folHlink>
        <a:srgbClr val="FCA2C2"/>
      </a:folHlink>
    </a:clrScheme>
    <a:fontScheme name="Custom 4">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ustom Design">
  <a:themeElements>
    <a:clrScheme name="5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Custom 470">
      <a:dk1>
        <a:srgbClr val="000000"/>
      </a:dk1>
      <a:lt1>
        <a:srgbClr val="FFFFFF"/>
      </a:lt1>
      <a:dk2>
        <a:srgbClr val="FFC000"/>
      </a:dk2>
      <a:lt2>
        <a:srgbClr val="5F5F5F"/>
      </a:lt2>
      <a:accent1>
        <a:srgbClr val="255423"/>
      </a:accent1>
      <a:accent2>
        <a:srgbClr val="4BA948"/>
      </a:accent2>
      <a:accent3>
        <a:srgbClr val="D9EED9"/>
      </a:accent3>
      <a:accent4>
        <a:srgbClr val="B03823"/>
      </a:accent4>
      <a:accent5>
        <a:srgbClr val="E17B69"/>
      </a:accent5>
      <a:accent6>
        <a:srgbClr val="9B9B9B"/>
      </a:accent6>
      <a:hlink>
        <a:srgbClr val="5F0224"/>
      </a:hlink>
      <a:folHlink>
        <a:srgbClr val="FCA2C2"/>
      </a:folHlink>
    </a:clrScheme>
    <a:fontScheme name="FM3 - SET-UP 1">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E2B6D"/>
        </a:solidFill>
        <a:ln w="63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1E2B6D"/>
        </a:solidFill>
        <a:ln w="63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948E73"/>
        </a:accent1>
        <a:accent2>
          <a:srgbClr val="B5AE9C"/>
        </a:accent2>
        <a:accent3>
          <a:srgbClr val="FFFFFF"/>
        </a:accent3>
        <a:accent4>
          <a:srgbClr val="000000"/>
        </a:accent4>
        <a:accent5>
          <a:srgbClr val="C8C6BC"/>
        </a:accent5>
        <a:accent6>
          <a:srgbClr val="A49D8D"/>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C4C1B2"/>
        </a:lt2>
        <a:accent1>
          <a:srgbClr val="948E73"/>
        </a:accent1>
        <a:accent2>
          <a:srgbClr val="B5AE9C"/>
        </a:accent2>
        <a:accent3>
          <a:srgbClr val="FFFFFF"/>
        </a:accent3>
        <a:accent4>
          <a:srgbClr val="000000"/>
        </a:accent4>
        <a:accent5>
          <a:srgbClr val="C8C6BC"/>
        </a:accent5>
        <a:accent6>
          <a:srgbClr val="A49D8D"/>
        </a:accent6>
        <a:hlink>
          <a:srgbClr val="CC0000"/>
        </a:hlink>
        <a:folHlink>
          <a:srgbClr val="FFD1D1"/>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9CAA63"/>
        </a:lt2>
        <a:accent1>
          <a:srgbClr val="7B8E31"/>
        </a:accent1>
        <a:accent2>
          <a:srgbClr val="B5AE9C"/>
        </a:accent2>
        <a:accent3>
          <a:srgbClr val="FFFFFF"/>
        </a:accent3>
        <a:accent4>
          <a:srgbClr val="000000"/>
        </a:accent4>
        <a:accent5>
          <a:srgbClr val="BFC6AD"/>
        </a:accent5>
        <a:accent6>
          <a:srgbClr val="A49D8D"/>
        </a:accent6>
        <a:hlink>
          <a:srgbClr val="9C2831"/>
        </a:hlink>
        <a:folHlink>
          <a:srgbClr val="FFD1D1"/>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FFFFFF"/>
        </a:lt1>
        <a:dk2>
          <a:srgbClr val="FFFF66"/>
        </a:dk2>
        <a:lt2>
          <a:srgbClr val="808080"/>
        </a:lt2>
        <a:accent1>
          <a:srgbClr val="1E1E7A"/>
        </a:accent1>
        <a:accent2>
          <a:srgbClr val="9292E4"/>
        </a:accent2>
        <a:accent3>
          <a:srgbClr val="FFFFFF"/>
        </a:accent3>
        <a:accent4>
          <a:srgbClr val="000000"/>
        </a:accent4>
        <a:accent5>
          <a:srgbClr val="ABABBE"/>
        </a:accent5>
        <a:accent6>
          <a:srgbClr val="8484CF"/>
        </a:accent6>
        <a:hlink>
          <a:srgbClr val="FF0000"/>
        </a:hlink>
        <a:folHlink>
          <a:srgbClr val="FFD1D1"/>
        </a:folHlink>
      </a:clrScheme>
      <a:clrMap bg1="lt1" tx1="dk1" bg2="lt2" tx2="dk2" accent1="accent1" accent2="accent2" accent3="accent3" accent4="accent4" accent5="accent5" accent6="accent6" hlink="hlink" folHlink="folHlink"/>
    </a:extraClrScheme>
    <a:extraClrScheme>
      <a:clrScheme name="Default Design 12">
        <a:dk1>
          <a:srgbClr val="000000"/>
        </a:dk1>
        <a:lt1>
          <a:srgbClr val="FFFFFF"/>
        </a:lt1>
        <a:dk2>
          <a:srgbClr val="FFFF99"/>
        </a:dk2>
        <a:lt2>
          <a:srgbClr val="808080"/>
        </a:lt2>
        <a:accent1>
          <a:srgbClr val="1E1E7A"/>
        </a:accent1>
        <a:accent2>
          <a:srgbClr val="9292E4"/>
        </a:accent2>
        <a:accent3>
          <a:srgbClr val="FFFFFF"/>
        </a:accent3>
        <a:accent4>
          <a:srgbClr val="000000"/>
        </a:accent4>
        <a:accent5>
          <a:srgbClr val="ABABBE"/>
        </a:accent5>
        <a:accent6>
          <a:srgbClr val="8484CF"/>
        </a:accent6>
        <a:hlink>
          <a:srgbClr val="FF0000"/>
        </a:hlink>
        <a:folHlink>
          <a:srgbClr val="FFD1D1"/>
        </a:folHlink>
      </a:clrScheme>
      <a:clrMap bg1="lt1" tx1="dk1" bg2="lt2" tx2="dk2" accent1="accent1" accent2="accent2" accent3="accent3" accent4="accent4" accent5="accent5" accent6="accent6" hlink="hlink" folHlink="folHlink"/>
    </a:extraClrScheme>
    <a:extraClrScheme>
      <a:clrScheme name="Default Design 13">
        <a:dk1>
          <a:srgbClr val="000000"/>
        </a:dk1>
        <a:lt1>
          <a:srgbClr val="FFFFFF"/>
        </a:lt1>
        <a:dk2>
          <a:srgbClr val="FFFF99"/>
        </a:dk2>
        <a:lt2>
          <a:srgbClr val="808080"/>
        </a:lt2>
        <a:accent1>
          <a:srgbClr val="1E1E7A"/>
        </a:accent1>
        <a:accent2>
          <a:srgbClr val="9292E4"/>
        </a:accent2>
        <a:accent3>
          <a:srgbClr val="FFFFFF"/>
        </a:accent3>
        <a:accent4>
          <a:srgbClr val="000000"/>
        </a:accent4>
        <a:accent5>
          <a:srgbClr val="ABABBE"/>
        </a:accent5>
        <a:accent6>
          <a:srgbClr val="8484CF"/>
        </a:accent6>
        <a:hlink>
          <a:srgbClr val="FF0000"/>
        </a:hlink>
        <a:folHlink>
          <a:srgbClr val="FFB5B5"/>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FFFF99"/>
        </a:dk2>
        <a:lt2>
          <a:srgbClr val="808080"/>
        </a:lt2>
        <a:accent1>
          <a:srgbClr val="1E1E7A"/>
        </a:accent1>
        <a:accent2>
          <a:srgbClr val="CCCCFF"/>
        </a:accent2>
        <a:accent3>
          <a:srgbClr val="FFFFFF"/>
        </a:accent3>
        <a:accent4>
          <a:srgbClr val="000000"/>
        </a:accent4>
        <a:accent5>
          <a:srgbClr val="ABABBE"/>
        </a:accent5>
        <a:accent6>
          <a:srgbClr val="B9B9E7"/>
        </a:accent6>
        <a:hlink>
          <a:srgbClr val="FF0000"/>
        </a:hlink>
        <a:folHlink>
          <a:srgbClr val="FFD1D1"/>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FFFF99"/>
        </a:dk2>
        <a:lt2>
          <a:srgbClr val="808080"/>
        </a:lt2>
        <a:accent1>
          <a:srgbClr val="1E1E7A"/>
        </a:accent1>
        <a:accent2>
          <a:srgbClr val="C8EAF4"/>
        </a:accent2>
        <a:accent3>
          <a:srgbClr val="FFFFFF"/>
        </a:accent3>
        <a:accent4>
          <a:srgbClr val="000000"/>
        </a:accent4>
        <a:accent5>
          <a:srgbClr val="ABABBE"/>
        </a:accent5>
        <a:accent6>
          <a:srgbClr val="B5D4DD"/>
        </a:accent6>
        <a:hlink>
          <a:srgbClr val="FF0000"/>
        </a:hlink>
        <a:folHlink>
          <a:srgbClr val="FFD1D1"/>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FFFF99"/>
        </a:dk2>
        <a:lt2>
          <a:srgbClr val="808080"/>
        </a:lt2>
        <a:accent1>
          <a:srgbClr val="176719"/>
        </a:accent1>
        <a:accent2>
          <a:srgbClr val="AAECAC"/>
        </a:accent2>
        <a:accent3>
          <a:srgbClr val="FFFFFF"/>
        </a:accent3>
        <a:accent4>
          <a:srgbClr val="000000"/>
        </a:accent4>
        <a:accent5>
          <a:srgbClr val="ABB8AB"/>
        </a:accent5>
        <a:accent6>
          <a:srgbClr val="9AD69B"/>
        </a:accent6>
        <a:hlink>
          <a:srgbClr val="AA5C06"/>
        </a:hlink>
        <a:folHlink>
          <a:srgbClr val="FBC58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16774</TotalTime>
  <Words>4093</Words>
  <Application>Microsoft Office PowerPoint</Application>
  <PresentationFormat>On-screen Show (4:3)</PresentationFormat>
  <Paragraphs>645</Paragraphs>
  <Slides>56</Slides>
  <Notes>24</Notes>
  <HiddenSlides>0</HiddenSlides>
  <MMClips>0</MMClips>
  <ScaleCrop>false</ScaleCrop>
  <HeadingPairs>
    <vt:vector size="8" baseType="variant">
      <vt:variant>
        <vt:lpstr>Fonts Used</vt:lpstr>
      </vt:variant>
      <vt:variant>
        <vt:i4>12</vt:i4>
      </vt:variant>
      <vt:variant>
        <vt:lpstr>Theme</vt:lpstr>
      </vt:variant>
      <vt:variant>
        <vt:i4>8</vt:i4>
      </vt:variant>
      <vt:variant>
        <vt:lpstr>Embedded OLE Servers</vt:lpstr>
      </vt:variant>
      <vt:variant>
        <vt:i4>1</vt:i4>
      </vt:variant>
      <vt:variant>
        <vt:lpstr>Slide Titles</vt:lpstr>
      </vt:variant>
      <vt:variant>
        <vt:i4>56</vt:i4>
      </vt:variant>
    </vt:vector>
  </HeadingPairs>
  <TitlesOfParts>
    <vt:vector size="77" baseType="lpstr">
      <vt:lpstr>ＭＳ Ｐゴシック</vt:lpstr>
      <vt:lpstr>Arial</vt:lpstr>
      <vt:lpstr>Arial Black</vt:lpstr>
      <vt:lpstr>Basic Sans Heavy SF</vt:lpstr>
      <vt:lpstr>Calibri</vt:lpstr>
      <vt:lpstr>Courier New</vt:lpstr>
      <vt:lpstr>Futura Md BT</vt:lpstr>
      <vt:lpstr>Futura XBlk BT</vt:lpstr>
      <vt:lpstr>Helvetica</vt:lpstr>
      <vt:lpstr>Tahoma</vt:lpstr>
      <vt:lpstr>Times New Roman</vt:lpstr>
      <vt:lpstr>Wingdings</vt:lpstr>
      <vt:lpstr>Custom Design</vt:lpstr>
      <vt:lpstr>Default Design</vt:lpstr>
      <vt:lpstr>2_Custom Design</vt:lpstr>
      <vt:lpstr>2_Office Theme</vt:lpstr>
      <vt:lpstr>3_Custom Design</vt:lpstr>
      <vt:lpstr>1_Custom Design</vt:lpstr>
      <vt:lpstr>5_Custom Design</vt:lpstr>
      <vt:lpstr>1_Default Design</vt:lpstr>
      <vt:lpstr>Chart</vt:lpstr>
      <vt:lpstr>PowerPoint Presentation</vt:lpstr>
      <vt:lpstr>Bipartisan Research Team</vt:lpstr>
      <vt:lpstr>FM3 and POS have partnered to complete environmental research in 44 states.</vt:lpstr>
      <vt:lpstr>Some of the Topics We Have Researched: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Public Opinion Strategies LLC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Rebecca</dc:creator>
  <cp:lastModifiedBy>Naomi Edelson</cp:lastModifiedBy>
  <cp:revision>474</cp:revision>
  <cp:lastPrinted>2012-06-18T17:45:54Z</cp:lastPrinted>
  <dcterms:created xsi:type="dcterms:W3CDTF">2005-06-22T18:12:44Z</dcterms:created>
  <dcterms:modified xsi:type="dcterms:W3CDTF">2017-02-09T19:48:13Z</dcterms:modified>
</cp:coreProperties>
</file>